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handoutMasterIdLst>
    <p:handoutMasterId r:id="rId7"/>
  </p:handoutMasterIdLst>
  <p:sldIdLst>
    <p:sldId id="256" r:id="rId2"/>
    <p:sldId id="277" r:id="rId3"/>
    <p:sldId id="278" r:id="rId4"/>
    <p:sldId id="279" r:id="rId5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5620"/>
    <p:restoredTop sz="99821" autoAdjust="0"/>
  </p:normalViewPr>
  <p:slideViewPr>
    <p:cSldViewPr snapToGrid="0" snapToObjects="1" showGuides="1">
      <p:cViewPr varScale="1">
        <p:scale>
          <a:sx n="34" d="100"/>
          <a:sy n="34" d="100"/>
        </p:scale>
        <p:origin x="-1171" y="-7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Křížovka – konkurenční boj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9. 4. 2013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36658" y="1190072"/>
          <a:ext cx="7934902" cy="490220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CSA_OPVK15_049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Marketing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Marketingové nástroje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Konkurenční boj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Iva Kovaříková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19. 4. 2013, 3A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15 </a:t>
                      </a:r>
                      <a:r>
                        <a:rPr lang="cs-CZ" sz="1600" dirty="0" smtClean="0"/>
                        <a:t>min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Projektor, PC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/>
                        <a:t>Ověření znalostí základní terminologie marketingu a ekonomie při řešení tajenky v křížovce. Objasnění pojmu </a:t>
                      </a:r>
                      <a:r>
                        <a:rPr lang="cs-CZ" sz="1600" dirty="0" err="1" smtClean="0"/>
                        <a:t>turbomarketing</a:t>
                      </a:r>
                      <a:r>
                        <a:rPr lang="cs-CZ" sz="1600" dirty="0" smtClean="0"/>
                        <a:t>.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58134" y="96985"/>
          <a:ext cx="6749687" cy="4486006"/>
        </p:xfrm>
        <a:graphic>
          <a:graphicData uri="http://schemas.openxmlformats.org/drawingml/2006/table">
            <a:tbl>
              <a:tblPr/>
              <a:tblGrid>
                <a:gridCol w="437030"/>
                <a:gridCol w="485589"/>
                <a:gridCol w="485589"/>
                <a:gridCol w="485589"/>
                <a:gridCol w="485589"/>
                <a:gridCol w="485589"/>
                <a:gridCol w="485589"/>
                <a:gridCol w="485589"/>
                <a:gridCol w="485589"/>
                <a:gridCol w="485589"/>
                <a:gridCol w="485589"/>
                <a:gridCol w="485589"/>
                <a:gridCol w="485589"/>
                <a:gridCol w="485589"/>
              </a:tblGrid>
              <a:tr h="320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0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0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0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0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0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20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0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0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0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0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0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0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0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14.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65760" y="4696685"/>
            <a:ext cx="7711439" cy="2308324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600" b="1" dirty="0" smtClean="0"/>
              <a:t>Synonymum pro výraz "soustava"</a:t>
            </a:r>
            <a:r>
              <a:rPr lang="cs-CZ" sz="1600" dirty="0" smtClean="0"/>
              <a:t> </a:t>
            </a:r>
          </a:p>
          <a:p>
            <a:pPr marL="342900" indent="-342900">
              <a:buAutoNum type="arabicPeriod"/>
            </a:pPr>
            <a:r>
              <a:rPr lang="cs-CZ" sz="1600" b="1" dirty="0" smtClean="0"/>
              <a:t>Hospodářská činnost uspokojující potřebu</a:t>
            </a:r>
            <a:r>
              <a:rPr lang="cs-CZ" sz="1600" dirty="0" smtClean="0"/>
              <a:t> </a:t>
            </a:r>
          </a:p>
          <a:p>
            <a:pPr marL="342900" indent="-342900">
              <a:buAutoNum type="arabicPeriod"/>
            </a:pPr>
            <a:r>
              <a:rPr lang="cs-CZ" sz="1600" b="1" dirty="0" smtClean="0"/>
              <a:t>Anglicky "cena"</a:t>
            </a:r>
            <a:r>
              <a:rPr lang="cs-CZ" sz="1600" dirty="0" smtClean="0"/>
              <a:t> </a:t>
            </a:r>
          </a:p>
          <a:p>
            <a:pPr marL="342900" indent="-342900">
              <a:buAutoNum type="arabicPeriod"/>
            </a:pPr>
            <a:r>
              <a:rPr lang="cs-CZ" sz="1600" b="1" dirty="0" smtClean="0"/>
              <a:t>Symbol firmy APPLE</a:t>
            </a:r>
            <a:r>
              <a:rPr lang="cs-CZ" sz="1600" dirty="0" smtClean="0"/>
              <a:t> </a:t>
            </a:r>
          </a:p>
          <a:p>
            <a:pPr marL="342900" indent="-342900">
              <a:buAutoNum type="arabicPeriod"/>
            </a:pPr>
            <a:r>
              <a:rPr lang="cs-CZ" sz="1600" b="1" dirty="0" smtClean="0"/>
              <a:t>Anglicky "podpora„</a:t>
            </a:r>
            <a:r>
              <a:rPr lang="cs-CZ" sz="1600" dirty="0" smtClean="0"/>
              <a:t> </a:t>
            </a:r>
          </a:p>
          <a:p>
            <a:pPr marL="342900" indent="-342900">
              <a:buAutoNum type="arabicPeriod"/>
            </a:pPr>
            <a:r>
              <a:rPr lang="cs-CZ" sz="1600" b="1" dirty="0" smtClean="0"/>
              <a:t>Obraz (představa) ve společnosti</a:t>
            </a:r>
            <a:r>
              <a:rPr lang="cs-CZ" sz="1600" dirty="0" smtClean="0"/>
              <a:t> </a:t>
            </a:r>
          </a:p>
          <a:p>
            <a:pPr marL="342900" indent="-342900">
              <a:buAutoNum type="arabicPeriod"/>
            </a:pPr>
            <a:r>
              <a:rPr lang="cs-CZ" sz="1600" b="1" dirty="0" smtClean="0"/>
              <a:t>Anglicky "místo"</a:t>
            </a:r>
            <a:r>
              <a:rPr lang="cs-CZ" sz="1600" dirty="0" smtClean="0"/>
              <a:t> </a:t>
            </a:r>
          </a:p>
          <a:p>
            <a:pPr marL="342900" indent="-342900">
              <a:buAutoNum type="arabicPeriod"/>
            </a:pPr>
            <a:endParaRPr lang="cs-CZ" sz="1600" dirty="0" smtClean="0"/>
          </a:p>
          <a:p>
            <a:pPr marL="717550" indent="-342900">
              <a:buAutoNum type="arabicPeriod"/>
            </a:pPr>
            <a:r>
              <a:rPr lang="cs-CZ" sz="1600" b="1" dirty="0" smtClean="0"/>
              <a:t>Ochrana spotřebitele</a:t>
            </a:r>
            <a:r>
              <a:rPr lang="cs-CZ" sz="1600" dirty="0" smtClean="0"/>
              <a:t> </a:t>
            </a:r>
          </a:p>
          <a:p>
            <a:pPr marL="717550" indent="-342900">
              <a:buAutoNum type="arabicPeriod"/>
            </a:pPr>
            <a:r>
              <a:rPr lang="cs-CZ" sz="1600" b="1" dirty="0" smtClean="0"/>
              <a:t>Proces zaměřený na zákazníky</a:t>
            </a:r>
            <a:endParaRPr lang="cs-CZ" sz="1600" dirty="0" smtClean="0"/>
          </a:p>
          <a:p>
            <a:pPr marL="720725" indent="-346075">
              <a:buAutoNum type="arabicPeriod"/>
            </a:pPr>
            <a:r>
              <a:rPr lang="cs-CZ" sz="1600" b="1" dirty="0" smtClean="0"/>
              <a:t>Směna produktu za peníze</a:t>
            </a:r>
            <a:r>
              <a:rPr lang="cs-CZ" sz="1600" dirty="0" smtClean="0"/>
              <a:t> </a:t>
            </a:r>
          </a:p>
          <a:p>
            <a:pPr marL="720725" indent="-346075">
              <a:buAutoNum type="arabicPeriod"/>
            </a:pPr>
            <a:r>
              <a:rPr lang="cs-CZ" sz="1600" b="1" dirty="0" smtClean="0"/>
              <a:t>Účastník obchodní smlouvy</a:t>
            </a:r>
            <a:r>
              <a:rPr lang="cs-CZ" sz="1600" dirty="0" smtClean="0"/>
              <a:t> </a:t>
            </a:r>
          </a:p>
          <a:p>
            <a:pPr marL="720725" indent="-346075">
              <a:buAutoNum type="arabicPeriod"/>
            </a:pPr>
            <a:r>
              <a:rPr lang="cs-CZ" sz="1600" b="1" dirty="0" smtClean="0"/>
              <a:t>Míra očekávané životnosti produktu </a:t>
            </a:r>
            <a:r>
              <a:rPr lang="cs-CZ" sz="1600" dirty="0" smtClean="0"/>
              <a:t> </a:t>
            </a:r>
          </a:p>
          <a:p>
            <a:pPr marL="720725" indent="-346075">
              <a:buAutoNum type="arabicPeriod"/>
            </a:pPr>
            <a:r>
              <a:rPr lang="cs-CZ" sz="1600" b="1" dirty="0" smtClean="0"/>
              <a:t>Anglicky "plánování"</a:t>
            </a:r>
            <a:r>
              <a:rPr lang="cs-CZ" sz="1600" dirty="0" smtClean="0"/>
              <a:t> </a:t>
            </a:r>
          </a:p>
          <a:p>
            <a:pPr marL="720725" indent="-346075">
              <a:buAutoNum type="arabicPeriod"/>
            </a:pPr>
            <a:r>
              <a:rPr lang="cs-CZ" sz="1600" b="1" dirty="0" smtClean="0"/>
              <a:t>Část trhu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-5" y="4"/>
          <a:ext cx="8160327" cy="6556243"/>
        </p:xfrm>
        <a:graphic>
          <a:graphicData uri="http://schemas.openxmlformats.org/drawingml/2006/table">
            <a:tbl>
              <a:tblPr/>
              <a:tblGrid>
                <a:gridCol w="492905"/>
                <a:gridCol w="547673"/>
                <a:gridCol w="547673"/>
                <a:gridCol w="547673"/>
                <a:gridCol w="547673"/>
                <a:gridCol w="547673"/>
                <a:gridCol w="547673"/>
                <a:gridCol w="547673"/>
                <a:gridCol w="547673"/>
                <a:gridCol w="547673"/>
                <a:gridCol w="547673"/>
                <a:gridCol w="547673"/>
                <a:gridCol w="547673"/>
                <a:gridCol w="547673"/>
                <a:gridCol w="547673"/>
              </a:tblGrid>
              <a:tr h="418078">
                <a:tc gridSpan="15">
                  <a:txBody>
                    <a:bodyPr/>
                    <a:lstStyle/>
                    <a:p>
                      <a:pPr algn="ctr" fontAlgn="ctr"/>
                      <a:r>
                        <a:rPr lang="cs-CZ" sz="1400" b="1" i="0" u="sng" strike="noStrike">
                          <a:solidFill>
                            <a:srgbClr val="0070C0"/>
                          </a:solidFill>
                          <a:latin typeface="Calibri"/>
                        </a:rPr>
                        <a:t>Řešení křížovky</a:t>
                      </a:r>
                    </a:p>
                  </a:txBody>
                  <a:tcPr marL="9266" marR="9266" marT="9266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5073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807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266" marR="9266" marT="9266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266" marR="9266" marT="9266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É</a:t>
                      </a:r>
                    </a:p>
                  </a:txBody>
                  <a:tcPr marL="9266" marR="9266" marT="9266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807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266" marR="9266" marT="9266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266" marR="9266" marT="9266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Ž</a:t>
                      </a:r>
                    </a:p>
                  </a:txBody>
                  <a:tcPr marL="9266" marR="9266" marT="9266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807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266" marR="9266" marT="9266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66" marR="9266" marT="9266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266" marR="9266" marT="9266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266" marR="9266" marT="9266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807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266" marR="9266" marT="9266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J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266" marR="9266" marT="9266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266" marR="9266" marT="9266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807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266" marR="9266" marT="9266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266" marR="9266" marT="9266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266" marR="9266" marT="9266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807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9266" marR="9266" marT="9266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266" marR="9266" marT="9266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266" marR="9266" marT="9266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807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266" marR="9266" marT="9266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266" marR="9266" marT="9266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266" marR="9266" marT="9266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807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9266" marR="9266" marT="9266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266" marR="9266" marT="9266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266" marR="9266" marT="9266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807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9.</a:t>
                      </a:r>
                    </a:p>
                  </a:txBody>
                  <a:tcPr marL="9266" marR="9266" marT="9266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266" marR="9266" marT="9266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266" marR="9266" marT="9266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266" marR="9266" marT="9266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807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10.</a:t>
                      </a:r>
                    </a:p>
                  </a:txBody>
                  <a:tcPr marL="9266" marR="9266" marT="9266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266" marR="9266" marT="9266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9266" marR="9266" marT="9266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807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11.</a:t>
                      </a:r>
                    </a:p>
                  </a:txBody>
                  <a:tcPr marL="9266" marR="9266" marT="9266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266" marR="9266" marT="9266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266" marR="9266" marT="9266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807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12.</a:t>
                      </a:r>
                    </a:p>
                  </a:txBody>
                  <a:tcPr marL="9266" marR="9266" marT="9266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266" marR="9266" marT="9266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266" marR="9266" marT="9266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807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13.</a:t>
                      </a:r>
                    </a:p>
                  </a:txBody>
                  <a:tcPr marL="9266" marR="9266" marT="9266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266" marR="9266" marT="9266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266" marR="9266" marT="9266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807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14.</a:t>
                      </a:r>
                    </a:p>
                  </a:txBody>
                  <a:tcPr marL="9266" marR="9266" marT="9266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9266" marR="9266" marT="9266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266" marR="9266" marT="9266" marB="0" anchor="b">
                    <a:lnL w="2540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266" marR="9266" marT="9266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PREZENTACE_VOSHK_logolinkEU</Template>
  <TotalTime>3</TotalTime>
  <Words>322</Words>
  <Application>Microsoft Office PowerPoint</Application>
  <PresentationFormat>Předvádění na obrazovce (4:3)</PresentationFormat>
  <Paragraphs>271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PREZENTACE_VOSHK_logolinkEU</vt:lpstr>
      <vt:lpstr>Křížovka – konkurenční boj</vt:lpstr>
      <vt:lpstr>Tento učební materiál vznikl za podpory OPVK 1.5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Křížovka – konkurenční boj</dc:title>
  <dc:creator>An</dc:creator>
  <cp:lastModifiedBy>An</cp:lastModifiedBy>
  <cp:revision>3</cp:revision>
  <dcterms:created xsi:type="dcterms:W3CDTF">2013-05-02T07:07:58Z</dcterms:created>
  <dcterms:modified xsi:type="dcterms:W3CDTF">2013-06-06T08:08:22Z</dcterms:modified>
</cp:coreProperties>
</file>