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77" r:id="rId3"/>
    <p:sldId id="278" r:id="rId4"/>
    <p:sldId id="279" r:id="rId5"/>
    <p:sldId id="281" r:id="rId6"/>
    <p:sldId id="283" r:id="rId7"/>
    <p:sldId id="284" r:id="rId8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117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err="1" smtClean="0">
                <a:solidFill>
                  <a:schemeClr val="tx2"/>
                </a:solidFill>
              </a:rPr>
              <a:t>Lobbying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20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12. 5. 2013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087755"/>
          <a:ext cx="7934902" cy="490220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CSA_OPVK15_069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Marketingové nástroje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Lobbying</a:t>
                      </a:r>
                      <a:r>
                        <a:rPr lang="cs-CZ" sz="1600" dirty="0" smtClean="0"/>
                        <a:t> - křížovka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Iva Kovaříková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22.5.2013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20 </a:t>
                      </a:r>
                      <a:r>
                        <a:rPr lang="cs-CZ" sz="1600" dirty="0" smtClean="0"/>
                        <a:t>min.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</a:t>
                      </a:r>
                      <a:r>
                        <a:rPr lang="cs-CZ" sz="1600" baseline="0" dirty="0" smtClean="0"/>
                        <a:t> tabule, PC, </a:t>
                      </a:r>
                      <a:r>
                        <a:rPr lang="cs-CZ" sz="1600" baseline="0" dirty="0" err="1" smtClean="0"/>
                        <a:t>flash</a:t>
                      </a:r>
                      <a:r>
                        <a:rPr lang="cs-CZ" sz="1600" baseline="0" dirty="0" smtClean="0"/>
                        <a:t> disk, internet, </a:t>
                      </a:r>
                      <a:r>
                        <a:rPr lang="cs-CZ" sz="1600" baseline="0" smtClean="0"/>
                        <a:t>vytištěná křížovka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Nácvik</a:t>
                      </a:r>
                      <a:r>
                        <a:rPr lang="cs-CZ" sz="1600" baseline="0" dirty="0" smtClean="0"/>
                        <a:t> rychlosti komunikačních dovedností , ověření znalostí terminologie ekonomických disciplin. Objasnění významu  pojmu LOBBYING jako dalšího marketingového nástroje.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55174" y="348326"/>
          <a:ext cx="7674424" cy="3799128"/>
        </p:xfrm>
        <a:graphic>
          <a:graphicData uri="http://schemas.openxmlformats.org/drawingml/2006/table">
            <a:tbl>
              <a:tblPr/>
              <a:tblGrid>
                <a:gridCol w="451456"/>
                <a:gridCol w="451456"/>
                <a:gridCol w="451456"/>
                <a:gridCol w="451128"/>
                <a:gridCol w="451456"/>
                <a:gridCol w="451456"/>
                <a:gridCol w="451456"/>
                <a:gridCol w="451456"/>
                <a:gridCol w="451456"/>
                <a:gridCol w="451456"/>
                <a:gridCol w="451456"/>
                <a:gridCol w="451456"/>
                <a:gridCol w="451456"/>
                <a:gridCol w="451456"/>
                <a:gridCol w="451456"/>
                <a:gridCol w="451456"/>
                <a:gridCol w="451456"/>
              </a:tblGrid>
              <a:tr h="474891">
                <a:tc gridSpan="8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4891">
                <a:tc gridSpan="6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4891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4891">
                <a:tc gridSpan="8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4891">
                <a:tc gridSpan="5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 gridSpan="8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4891">
                <a:tc gridSpan="5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4891">
                <a:tc gridSpan="6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48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46088" algn="l"/>
                        </a:tabLs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 gridSpan="8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5174" y="4212768"/>
            <a:ext cx="7955660" cy="3139321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dirty="0" smtClean="0"/>
              <a:t>1. Společnost  se následně </a:t>
            </a:r>
            <a:r>
              <a:rPr lang="cs-CZ" b="1" dirty="0" smtClean="0"/>
              <a:t>zruší</a:t>
            </a:r>
            <a:r>
              <a:rPr lang="cs-CZ" dirty="0" smtClean="0"/>
              <a:t>, ať už úmyslně, či ne.  Je tedy v procesu….</a:t>
            </a:r>
          </a:p>
          <a:p>
            <a:r>
              <a:rPr lang="cs-CZ" dirty="0" smtClean="0"/>
              <a:t>2. </a:t>
            </a:r>
            <a:r>
              <a:rPr lang="cs-CZ" b="1" dirty="0" smtClean="0"/>
              <a:t>Studijný obor</a:t>
            </a:r>
            <a:r>
              <a:rPr lang="cs-CZ" dirty="0" smtClean="0"/>
              <a:t>, který řeší  vzácnost zdrojů,  chování určitých subjektů na trhu.        </a:t>
            </a:r>
          </a:p>
          <a:p>
            <a:r>
              <a:rPr lang="cs-CZ" dirty="0" smtClean="0"/>
              <a:t>3. </a:t>
            </a:r>
            <a:r>
              <a:rPr lang="cs-CZ" b="1" dirty="0" smtClean="0"/>
              <a:t>Ekonomická teorie</a:t>
            </a:r>
            <a:r>
              <a:rPr lang="cs-CZ" dirty="0" smtClean="0"/>
              <a:t> rozlišuje statky a ….</a:t>
            </a:r>
          </a:p>
          <a:p>
            <a:r>
              <a:rPr lang="cs-CZ" dirty="0" smtClean="0"/>
              <a:t>4. </a:t>
            </a:r>
            <a:r>
              <a:rPr lang="cs-CZ" b="1" dirty="0" smtClean="0"/>
              <a:t>Místo</a:t>
            </a:r>
            <a:r>
              <a:rPr lang="cs-CZ" dirty="0" smtClean="0"/>
              <a:t>, kde se obchoduje např. s akciemi.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174625"/>
            <a:r>
              <a:rPr lang="cs-CZ" dirty="0" smtClean="0"/>
              <a:t>5. </a:t>
            </a:r>
            <a:r>
              <a:rPr lang="cs-CZ" b="1" dirty="0" smtClean="0"/>
              <a:t>Místa</a:t>
            </a:r>
            <a:r>
              <a:rPr lang="cs-CZ" dirty="0" smtClean="0"/>
              <a:t>, kde se obchoduje se statky a službami.</a:t>
            </a:r>
          </a:p>
          <a:p>
            <a:pPr marL="174625"/>
            <a:r>
              <a:rPr lang="cs-CZ" dirty="0" smtClean="0"/>
              <a:t>6. Druh </a:t>
            </a:r>
            <a:r>
              <a:rPr lang="cs-CZ" b="1" dirty="0" smtClean="0"/>
              <a:t>cenného papíru</a:t>
            </a:r>
            <a:r>
              <a:rPr lang="cs-CZ" dirty="0" smtClean="0"/>
              <a:t>, se kterým se obchoduje na finančním trhu.</a:t>
            </a:r>
          </a:p>
          <a:p>
            <a:pPr marL="174625"/>
            <a:r>
              <a:rPr lang="cs-CZ" dirty="0" smtClean="0"/>
              <a:t>7. </a:t>
            </a:r>
            <a:r>
              <a:rPr lang="cs-CZ" b="1" dirty="0" smtClean="0"/>
              <a:t>Struktura trhu</a:t>
            </a:r>
            <a:r>
              <a:rPr lang="cs-CZ" dirty="0" smtClean="0"/>
              <a:t>, kterou ovládá jediný producent, se nazývá ….</a:t>
            </a:r>
          </a:p>
          <a:p>
            <a:pPr marL="174625"/>
            <a:r>
              <a:rPr lang="cs-CZ" dirty="0" smtClean="0"/>
              <a:t>8. Proces, zaměřený na </a:t>
            </a:r>
            <a:r>
              <a:rPr lang="cs-CZ" b="1" dirty="0" smtClean="0"/>
              <a:t>zákazníka, </a:t>
            </a:r>
            <a:r>
              <a:rPr lang="cs-CZ" dirty="0" smtClean="0"/>
              <a:t>který prostupuje všemi činnostmi firmy, se nazývá ….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55175" y="348326"/>
          <a:ext cx="8305795" cy="5334016"/>
        </p:xfrm>
        <a:graphic>
          <a:graphicData uri="http://schemas.openxmlformats.org/drawingml/2006/table">
            <a:tbl>
              <a:tblPr/>
              <a:tblGrid>
                <a:gridCol w="488597"/>
                <a:gridCol w="488597"/>
                <a:gridCol w="488597"/>
                <a:gridCol w="488243"/>
                <a:gridCol w="488597"/>
                <a:gridCol w="488597"/>
                <a:gridCol w="488597"/>
                <a:gridCol w="488597"/>
                <a:gridCol w="488597"/>
                <a:gridCol w="488597"/>
                <a:gridCol w="488597"/>
                <a:gridCol w="488597"/>
                <a:gridCol w="488597"/>
                <a:gridCol w="488597"/>
                <a:gridCol w="488597"/>
                <a:gridCol w="488597"/>
                <a:gridCol w="488597"/>
              </a:tblGrid>
              <a:tr h="666752"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6752"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752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752"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752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752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752">
                <a:tc gridSpan="6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75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46088" algn="l"/>
                        </a:tabLs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892" marR="3989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BC96"/>
                    </a:solidFill>
                  </a:tcPr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LOBBYING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Existuje spousta definic pojmu </a:t>
            </a:r>
            <a:r>
              <a:rPr lang="cs-CZ" dirty="0" err="1" smtClean="0"/>
              <a:t>lobbying</a:t>
            </a:r>
            <a:r>
              <a:rPr lang="cs-CZ" dirty="0" smtClean="0"/>
              <a:t>, nebo též lobbing.</a:t>
            </a:r>
          </a:p>
          <a:p>
            <a:endParaRPr lang="cs-CZ" dirty="0" smtClean="0"/>
          </a:p>
          <a:p>
            <a:r>
              <a:rPr lang="cs-CZ" dirty="0" smtClean="0"/>
              <a:t>„Lobbing je specializovaná a odborná reprezentace prostřednictvím široké škály prostředků, které v zásadě vylučují korupční výměnu služeb, ve své povaze velmi odlišná od obecné nespecializované reprezentace, kterou zajišťují volení zástupci. Jako reprezentant partikulárních zájmů lobbyista dodává informace </a:t>
            </a:r>
            <a:br>
              <a:rPr lang="cs-CZ" dirty="0" smtClean="0"/>
            </a:br>
            <a:r>
              <a:rPr lang="cs-CZ" dirty="0" smtClean="0"/>
              <a:t>a technicko-odborné expertízy, které mohou být užitečné a někdy rozhodující při definování legislativní a správní regulace.“ - podle </a:t>
            </a:r>
            <a:r>
              <a:rPr lang="cs-CZ" dirty="0" err="1" smtClean="0"/>
              <a:t>Luigiho</a:t>
            </a:r>
            <a:r>
              <a:rPr lang="cs-CZ" dirty="0" smtClean="0"/>
              <a:t> </a:t>
            </a:r>
            <a:r>
              <a:rPr lang="cs-CZ" dirty="0" err="1" smtClean="0"/>
              <a:t>Graziana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pohledu marketingu představuje </a:t>
            </a:r>
            <a:r>
              <a:rPr lang="cs-CZ" dirty="0" err="1" smtClean="0"/>
              <a:t>lobbying</a:t>
            </a:r>
            <a:r>
              <a:rPr lang="cs-CZ" dirty="0" smtClean="0"/>
              <a:t> cílené prosazování zájmů firmy prostřednictvím vlivných jednotlivců /zejména poslanců/ či skupin.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Použitý zdroj: </a:t>
            </a:r>
          </a:p>
          <a:p>
            <a:r>
              <a:rPr lang="cs-CZ" dirty="0" smtClean="0"/>
              <a:t>1. </a:t>
            </a:r>
            <a:r>
              <a:rPr lang="en-US" dirty="0" smtClean="0"/>
              <a:t>Lobbing.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[cit. 2013-05-10]. </a:t>
            </a:r>
            <a:r>
              <a:rPr lang="en-US" dirty="0" err="1" smtClean="0"/>
              <a:t>Dostupné</a:t>
            </a:r>
            <a:r>
              <a:rPr lang="en-US" dirty="0" smtClean="0"/>
              <a:t> z: http://cs.wikipedia.org/wiki/Lobbing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 (1)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 (1)</Template>
  <TotalTime>163</TotalTime>
  <Words>300</Words>
  <Application>Microsoft Office PowerPoint</Application>
  <PresentationFormat>Předvádění na obrazovce (4:3)</PresentationFormat>
  <Paragraphs>135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PREZENTACE_VOSHK_logolinkEU (1)</vt:lpstr>
      <vt:lpstr>Lobbying</vt:lpstr>
      <vt:lpstr>Tento učební materiál vznikl za podpory OPVK 1.5</vt:lpstr>
      <vt:lpstr>Snímek 3</vt:lpstr>
      <vt:lpstr>Snímek 4</vt:lpstr>
      <vt:lpstr>LOBBYING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Uzivatel</dc:creator>
  <cp:lastModifiedBy>An</cp:lastModifiedBy>
  <cp:revision>20</cp:revision>
  <dcterms:created xsi:type="dcterms:W3CDTF">2013-01-22T10:45:42Z</dcterms:created>
  <dcterms:modified xsi:type="dcterms:W3CDTF">2013-06-06T08:10:04Z</dcterms:modified>
</cp:coreProperties>
</file>