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9" r:id="rId3"/>
    <p:sldId id="272" r:id="rId4"/>
    <p:sldId id="274" r:id="rId5"/>
    <p:sldId id="275" r:id="rId6"/>
    <p:sldId id="278" r:id="rId7"/>
    <p:sldId id="277" r:id="rId8"/>
    <p:sldId id="276" r:id="rId9"/>
    <p:sldId id="273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58" r:id="rId23"/>
    <p:sldId id="27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982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24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308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81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38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429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793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191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033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835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5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873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dy.org/" TargetMode="External"/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Str%C5%BE_u_Star%C3%A9_Huti_-_b%C3%BDval%C3%A9_letn%C3%AD_s%C3%ADdlo_Karla_%C4%8Capka.jpg" TargetMode="External"/><Relationship Id="rId4" Type="http://schemas.openxmlformats.org/officeDocument/2006/relationships/hyperlink" Target="http://www.brdy.org/component/option,com_frontpage/Itemid,1/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uschto.net/Galerie/20050924_Karlstejn/Hrad_Karlstejn_003.jpg" TargetMode="External"/><Relationship Id="rId13" Type="http://schemas.openxmlformats.org/officeDocument/2006/relationships/hyperlink" Target="http://upload.wikimedia.org/wikipedia/commons/thumb/e/e7/sedlcany_radnice.jpg/220px-sedlcany_radnice.jpg" TargetMode="External"/><Relationship Id="rId18" Type="http://schemas.openxmlformats.org/officeDocument/2006/relationships/hyperlink" Target="http://mw2.google.com/mw-panoramio/photos/medium/32972530.jpg" TargetMode="External"/><Relationship Id="rId3" Type="http://schemas.openxmlformats.org/officeDocument/2006/relationships/hyperlink" Target="http://www.rozmitalptr.cz/cs/fotogalerie/soucasny-rozmital.html" TargetMode="External"/><Relationship Id="rId21" Type="http://schemas.openxmlformats.org/officeDocument/2006/relationships/hyperlink" Target="http://www.smolotely.czweb.org/P6063440.JPG" TargetMode="External"/><Relationship Id="rId7" Type="http://schemas.openxmlformats.org/officeDocument/2006/relationships/hyperlink" Target="http://www.rozsypal.cz/Berounka/img00020.jpg" TargetMode="External"/><Relationship Id="rId12" Type="http://schemas.openxmlformats.org/officeDocument/2006/relationships/hyperlink" Target="http://www.hrad.cz/img/u/prazsky-hrad/img-korunovacni-klenoty-koruna.jpg" TargetMode="External"/><Relationship Id="rId17" Type="http://schemas.openxmlformats.org/officeDocument/2006/relationships/hyperlink" Target="http://mw2.google.com/mw-panoramio/photos/medium/8408751.jpg" TargetMode="External"/><Relationship Id="rId2" Type="http://schemas.openxmlformats.org/officeDocument/2006/relationships/hyperlink" Target="http://data.regiony24.cz/foto/clanky/stare/archiv_pribram.jpg?width=430&amp;bgcolor=black" TargetMode="External"/><Relationship Id="rId16" Type="http://schemas.openxmlformats.org/officeDocument/2006/relationships/hyperlink" Target="http://www.mapy.cz/fotoserver/view/000/00f/00000f385_2e9ae9.jpg" TargetMode="External"/><Relationship Id="rId20" Type="http://schemas.openxmlformats.org/officeDocument/2006/relationships/hyperlink" Target="http://im.foto.mapy.cz/thumb_bubble/4a3e7b7f3cfa66bff0650000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stanley.ic.cz/fotogalerie/2003/beroun/img00002.jpg" TargetMode="External"/><Relationship Id="rId11" Type="http://schemas.openxmlformats.org/officeDocument/2006/relationships/hyperlink" Target="http://upload.wikimedia.org/wikipedia/commons/thumb/1/16/Charles_IV-John_Ocko_votive_picture-fragment.jpg/220px-Charles_IV-John_Ocko_votive_picture-fragment.jpg" TargetMode="External"/><Relationship Id="rId5" Type="http://schemas.openxmlformats.org/officeDocument/2006/relationships/hyperlink" Target="http://galerie.mnisek.cz/index.php/Prvn-pokusn-album/Kostel-Marhoul_2010-KOMPR" TargetMode="External"/><Relationship Id="rId15" Type="http://schemas.openxmlformats.org/officeDocument/2006/relationships/hyperlink" Target="http://www.centralbohemia.cz/data2/dep_5/MES_023_Sedlcany.jpg" TargetMode="External"/><Relationship Id="rId23" Type="http://schemas.openxmlformats.org/officeDocument/2006/relationships/hyperlink" Target="http://nd04.jxs.cz/545/247/622f9fae8a_69656518_o2.jpg" TargetMode="External"/><Relationship Id="rId10" Type="http://schemas.openxmlformats.org/officeDocument/2006/relationships/hyperlink" Target="http://atlas-cs.logis.cz/obrazky/K/karlstejn-kaple.jpg" TargetMode="External"/><Relationship Id="rId19" Type="http://schemas.openxmlformats.org/officeDocument/2006/relationships/hyperlink" Target="http://im.foto.mapy.cz/thumb_bubble/4aa0b4a2f1503aef969c0000.jpg" TargetMode="External"/><Relationship Id="rId4" Type="http://schemas.openxmlformats.org/officeDocument/2006/relationships/hyperlink" Target="http://www.brdy.info/brdy/2008/studeny_vrch1.jpg" TargetMode="External"/><Relationship Id="rId9" Type="http://schemas.openxmlformats.org/officeDocument/2006/relationships/hyperlink" Target="http://www.atlasceska.cz/images/foto_kalendar/stredni/s7360_pic006001.jpg" TargetMode="External"/><Relationship Id="rId14" Type="http://schemas.openxmlformats.org/officeDocument/2006/relationships/hyperlink" Target="http://chysecko.milevsko.cz/obrazky/okoli/sedlcany/sedlcany_04.jpg" TargetMode="External"/><Relationship Id="rId22" Type="http://schemas.openxmlformats.org/officeDocument/2006/relationships/hyperlink" Target="http://nd04.jxs.cz/123/888/0bc85e04f7_69656351_o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677223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VY_52_INOVACE_36_O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kolí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našeho města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5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6975" y="1844824"/>
            <a:ext cx="7710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Okolí našeho města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5373216"/>
            <a:ext cx="2976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Mgr. Iva Dušková, 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143615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V okolí našeho města…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  …se nachází spousta zajímavých míst.</a:t>
            </a:r>
          </a:p>
          <a:p>
            <a:pPr marL="0" indent="0" algn="ctr">
              <a:buNone/>
            </a:pPr>
            <a:r>
              <a:rPr lang="cs-CZ" dirty="0" smtClean="0"/>
              <a:t> Jsou to například hrady, zámky, kostely, rozhledny, blízká města a vesnice, řeky a říčky…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Vzpomeňte si na nejbližší okolí Dobříše.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Jaké kopce se zvedají nad Dobříší?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</a:t>
            </a:r>
            <a:r>
              <a:rPr lang="cs-CZ" dirty="0" smtClean="0">
                <a:solidFill>
                  <a:srgbClr val="00B050"/>
                </a:solidFill>
              </a:rPr>
              <a:t>Hřebeny – část Brd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02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Brdy - základní sche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271969" cy="364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5"/>
            <a:ext cx="9170558" cy="3222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27984" y="98072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dirty="0"/>
              <a:t>Podobně jako Krkonoše nebo Orlické hory, mají i Brdy svého vládce. Je jím duch </a:t>
            </a:r>
            <a:r>
              <a:rPr lang="cs-CZ" sz="2000" dirty="0">
                <a:solidFill>
                  <a:srgbClr val="FF0000"/>
                </a:solidFill>
              </a:rPr>
              <a:t>Fabián</a:t>
            </a:r>
            <a:r>
              <a:rPr lang="cs-CZ" sz="2000" dirty="0"/>
              <a:t>, který sídlí na skalisku Fabiánova postel (které je údajně jeho zakletým hradem) na vrchu Velká Baba (615 m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na </a:t>
            </a:r>
            <a:r>
              <a:rPr lang="cs-CZ" sz="2000" dirty="0"/>
              <a:t>Hřebenech.</a:t>
            </a:r>
          </a:p>
        </p:txBody>
      </p:sp>
    </p:spTree>
    <p:extLst>
      <p:ext uri="{BB962C8B-B14F-4D97-AF65-F5344CB8AC3E}">
        <p14:creationId xmlns:p14="http://schemas.microsoft.com/office/powerpoint/2010/main" val="253864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Víte, že: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…název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Brdy</a:t>
            </a:r>
            <a:r>
              <a:rPr lang="cs-CZ" dirty="0"/>
              <a:t> pochází od slova Brdo, což znamená buď zalesněný kopec, nebo skalku</a:t>
            </a:r>
            <a:r>
              <a:rPr lang="cs-CZ" dirty="0" smtClean="0"/>
              <a:t>?</a:t>
            </a:r>
          </a:p>
          <a:p>
            <a:pPr marL="0" indent="0" algn="ctr">
              <a:buNone/>
            </a:pPr>
            <a:r>
              <a:rPr lang="pl-PL" dirty="0" smtClean="0"/>
              <a:t> </a:t>
            </a:r>
            <a:r>
              <a:rPr lang="pl-PL" dirty="0"/>
              <a:t>Z nich je nejvyšší </a:t>
            </a:r>
            <a:r>
              <a:rPr lang="pl-PL" dirty="0">
                <a:solidFill>
                  <a:srgbClr val="0070C0"/>
                </a:solidFill>
              </a:rPr>
              <a:t>Tok</a:t>
            </a:r>
            <a:r>
              <a:rPr lang="pl-PL" dirty="0"/>
              <a:t> (865 m</a:t>
            </a:r>
            <a:r>
              <a:rPr lang="pl-PL" dirty="0" smtClean="0"/>
              <a:t>). </a:t>
            </a: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 …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Hřebeny</a:t>
            </a:r>
            <a:r>
              <a:rPr lang="cs-CZ" dirty="0" smtClean="0"/>
              <a:t> nazývané </a:t>
            </a:r>
            <a:r>
              <a:rPr lang="cs-CZ" dirty="0"/>
              <a:t>též Hřebeny Brd nebo Brdské </a:t>
            </a:r>
            <a:r>
              <a:rPr lang="cs-CZ" dirty="0" smtClean="0"/>
              <a:t>Hřebeny </a:t>
            </a:r>
            <a:r>
              <a:rPr lang="cs-CZ" dirty="0"/>
              <a:t>jsou </a:t>
            </a:r>
            <a:r>
              <a:rPr lang="cs-CZ" dirty="0" smtClean="0"/>
              <a:t>částí </a:t>
            </a:r>
            <a:r>
              <a:rPr lang="cs-CZ" dirty="0"/>
              <a:t>Brdské vrchoviny? Nejvyšší vrchol </a:t>
            </a:r>
            <a:r>
              <a:rPr lang="cs-CZ" dirty="0" smtClean="0"/>
              <a:t>je </a:t>
            </a:r>
            <a:r>
              <a:rPr lang="cs-CZ" dirty="0" smtClean="0">
                <a:solidFill>
                  <a:srgbClr val="0070C0"/>
                </a:solidFill>
              </a:rPr>
              <a:t>Písek</a:t>
            </a:r>
            <a:r>
              <a:rPr lang="cs-CZ" dirty="0" smtClean="0"/>
              <a:t> </a:t>
            </a:r>
            <a:r>
              <a:rPr lang="cs-CZ" dirty="0"/>
              <a:t>(691 </a:t>
            </a:r>
            <a:r>
              <a:rPr lang="cs-CZ" dirty="0" smtClean="0"/>
              <a:t>m).</a:t>
            </a:r>
            <a:endParaRPr lang="cs-CZ" dirty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3075" name="Picture 3" descr="C:\Users\OEM\AppData\Local\Microsoft\Windows\Temporary Internet Files\Content.IE5\PG9PTAV0\MP9001852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653863"/>
            <a:ext cx="2980928" cy="200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29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>
                <a:solidFill>
                  <a:srgbClr val="FF0000"/>
                </a:solidFill>
              </a:rPr>
              <a:t>Víte, že: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  … </a:t>
            </a:r>
            <a:r>
              <a:rPr lang="cs-CZ" dirty="0"/>
              <a:t>u Dobříše je obora </a:t>
            </a:r>
            <a:r>
              <a:rPr lang="cs-CZ" dirty="0" err="1"/>
              <a:t>Aglaia</a:t>
            </a:r>
            <a:r>
              <a:rPr lang="cs-CZ" dirty="0"/>
              <a:t>, kde je chován jelenec viržinský?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56947"/>
            <a:ext cx="5328592" cy="399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284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>
                <a:solidFill>
                  <a:srgbClr val="FF0000"/>
                </a:solidFill>
              </a:rPr>
              <a:t>Víte, že: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3236" y="836712"/>
            <a:ext cx="8229600" cy="4525963"/>
          </a:xfrm>
        </p:spPr>
        <p:txBody>
          <a:bodyPr/>
          <a:lstStyle/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   …</a:t>
            </a:r>
            <a:r>
              <a:rPr lang="cs-CZ" dirty="0"/>
              <a:t>na Huťském rybníce byla poprvé v </a:t>
            </a:r>
            <a:r>
              <a:rPr lang="cs-CZ" dirty="0" smtClean="0"/>
              <a:t>Evropě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/>
              <a:t>vysazena ondatra? Na břehu </a:t>
            </a:r>
            <a:r>
              <a:rPr lang="cs-CZ" dirty="0" smtClean="0"/>
              <a:t>rybníka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/>
              <a:t>v zámeckém parku je pomník této události.</a:t>
            </a:r>
          </a:p>
          <a:p>
            <a:endParaRPr lang="cs-CZ" dirty="0"/>
          </a:p>
        </p:txBody>
      </p:sp>
      <p:pic>
        <p:nvPicPr>
          <p:cNvPr id="1026" name="Picture 2" descr="C:\Users\OEM\Desktop\35\100_93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032" y="3284984"/>
            <a:ext cx="4408009" cy="330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15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87" y="1771990"/>
            <a:ext cx="6408712" cy="4806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392293"/>
            <a:ext cx="63344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200" dirty="0">
                <a:solidFill>
                  <a:schemeClr val="tx2">
                    <a:lumMod val="75000"/>
                  </a:schemeClr>
                </a:solidFill>
              </a:rPr>
              <a:t>Kde najdeme 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Památník Karla Čapka? 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56176" y="956731"/>
            <a:ext cx="2686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Stará Huť - Strž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2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9718" y="62068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 Povídejte si o místech, která jste navštívili</a:t>
            </a:r>
          </a:p>
          <a:p>
            <a:pPr marL="0" indent="0" algn="ctr">
              <a:buNone/>
            </a:pPr>
            <a:r>
              <a:rPr lang="cs-CZ" dirty="0" smtClean="0"/>
              <a:t> s rodiči, se třídou nebo s někým jiným.</a:t>
            </a:r>
          </a:p>
          <a:p>
            <a:pPr marL="0" indent="0" algn="ctr">
              <a:buNone/>
            </a:pPr>
            <a:r>
              <a:rPr lang="cs-CZ" dirty="0" smtClean="0"/>
              <a:t>Znáte ještě jiná zajímavá místa v okolí, která nejsou na fotografiích? </a:t>
            </a:r>
            <a:endParaRPr lang="cs-CZ" dirty="0"/>
          </a:p>
        </p:txBody>
      </p:sp>
      <p:pic>
        <p:nvPicPr>
          <p:cNvPr id="4098" name="Picture 2" descr="C:\Users\OEM\AppData\Local\Microsoft\Windows\Temporary Internet Files\Content.IE5\B4A6B7Q4\MP90039962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920667"/>
            <a:ext cx="4320480" cy="345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01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70784"/>
            <a:ext cx="5580112" cy="358721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04256" cy="3270784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954" y="0"/>
            <a:ext cx="4361045" cy="327078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55" y="14816"/>
            <a:ext cx="2478699" cy="3255968"/>
          </a:xfrm>
          <a:prstGeom prst="rect">
            <a:avLst/>
          </a:prstGeom>
          <a:ln w="3175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3284171"/>
            <a:ext cx="3551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Karlštejn</a:t>
            </a:r>
            <a:endParaRPr lang="cs-CZ" sz="7200" b="1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83" y="4365103"/>
            <a:ext cx="2885465" cy="2376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05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4221088"/>
            <a:ext cx="4499992" cy="2636912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99993" cy="337499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74994"/>
            <a:ext cx="4644008" cy="348300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44009" cy="337499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5436096" y="3164775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Vltava</a:t>
            </a:r>
            <a:endParaRPr lang="cs-CZ" sz="6000" b="1" dirty="0">
              <a:ln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039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761" y="2274675"/>
            <a:ext cx="6108171" cy="4581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3068761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25206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3" name="TextovéPole 2"/>
          <p:cNvSpPr txBox="1"/>
          <p:nvPr/>
        </p:nvSpPr>
        <p:spPr>
          <a:xfrm>
            <a:off x="4716016" y="613137"/>
            <a:ext cx="433086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Studený vrch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190465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395" y="-13253"/>
            <a:ext cx="2904930" cy="219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187350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424411"/>
            <a:ext cx="4932040" cy="3432778"/>
          </a:xfrm>
          <a:prstGeom prst="rect">
            <a:avLst/>
          </a:prstGeom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325" y="1"/>
            <a:ext cx="2611190" cy="2177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27918" y="1988840"/>
            <a:ext cx="49566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Beroun</a:t>
            </a:r>
            <a:endParaRPr lang="cs-CZ" sz="96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620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26"/>
            <a:ext cx="4563166" cy="3314362"/>
          </a:xfrm>
          <a:prstGeom prst="rect">
            <a:avLst/>
          </a:prstGeom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152" y="4149080"/>
            <a:ext cx="3573909" cy="2705928"/>
          </a:xfrm>
          <a:prstGeom prst="rect">
            <a:avLst/>
          </a:prstGeom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0988"/>
            <a:ext cx="5559152" cy="3541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95664" y="3140968"/>
            <a:ext cx="3584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n>
                  <a:solidFill>
                    <a:srgbClr val="FF0000"/>
                  </a:solidFill>
                </a:ln>
              </a:rPr>
              <a:t>Berounka</a:t>
            </a:r>
            <a:endParaRPr lang="cs-CZ" sz="6600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971" y="-2637"/>
            <a:ext cx="4579090" cy="332362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594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13682"/>
            <a:ext cx="3995936" cy="56443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2771800" y="211287"/>
            <a:ext cx="5976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</a:rPr>
              <a:t>Rožmitál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</a:rPr>
              <a:t> pod Třemšínem</a:t>
            </a:r>
            <a:endParaRPr lang="cs-CZ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</a:endParaRPr>
          </a:p>
        </p:txBody>
      </p:sp>
      <p:pic>
        <p:nvPicPr>
          <p:cNvPr id="1026" name="Picture 2" descr="C:\Users\OEM\Desktop\foto pro Ivu\okolí Dobříše\Rožmitál pod Třemšínem\P40121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4969"/>
            <a:ext cx="5148064" cy="3593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Desktop\foto pro Ivu\okolí Dobříše\Rožmitál pod Třemšínem\P40121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6" y="0"/>
            <a:ext cx="2247528" cy="3579332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13682"/>
            <a:ext cx="2880320" cy="20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33118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263" y="3573016"/>
            <a:ext cx="4742737" cy="3284984"/>
          </a:xfrm>
          <a:prstGeom prst="rect">
            <a:avLst/>
          </a:prstGeom>
          <a:ln>
            <a:noFill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57934"/>
            <a:ext cx="4401262" cy="2800066"/>
          </a:xfrm>
          <a:prstGeom prst="rect">
            <a:avLst/>
          </a:prstGeom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333"/>
            <a:ext cx="4401263" cy="3300947"/>
          </a:xfrm>
          <a:prstGeom prst="rect">
            <a:avLst/>
          </a:prstGeom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263" y="0"/>
            <a:ext cx="4742737" cy="3557052"/>
          </a:xfrm>
          <a:prstGeom prst="rect">
            <a:avLst/>
          </a:prstGeom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53751" y="3315280"/>
            <a:ext cx="429375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500" b="1" dirty="0" smtClean="0"/>
              <a:t>Slapská přehrada</a:t>
            </a:r>
            <a:endParaRPr lang="cs-CZ" sz="4500" b="1" dirty="0"/>
          </a:p>
        </p:txBody>
      </p:sp>
    </p:spTree>
    <p:extLst>
      <p:ext uri="{BB962C8B-B14F-4D97-AF65-F5344CB8AC3E}">
        <p14:creationId xmlns:p14="http://schemas.microsoft.com/office/powerpoint/2010/main" val="427420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116632"/>
            <a:ext cx="45365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Příbram</a:t>
            </a:r>
            <a:endParaRPr lang="cs-CZ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50" y="2667000"/>
            <a:ext cx="3981450" cy="4191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OEM\Desktop\foto pro Ivu\okolí Dobříše\Příbram - Svatá Hora\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3095"/>
            <a:ext cx="5162550" cy="346154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2667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28" y="1295215"/>
            <a:ext cx="3658094" cy="256583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77382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M\Desktop\foto pro Ivu\okolí Dobříše\Mníšek\PC3014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5562"/>
            <a:ext cx="5256584" cy="3942438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915408"/>
            <a:ext cx="4211960" cy="394259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72"/>
            <a:ext cx="3425694" cy="2891135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4234341" y="315677"/>
            <a:ext cx="396044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700" b="1" dirty="0" smtClean="0"/>
              <a:t>Mníšek pod Brdy</a:t>
            </a:r>
            <a:endParaRPr lang="cs-CZ" sz="7700" b="1" dirty="0"/>
          </a:p>
        </p:txBody>
      </p:sp>
    </p:spTree>
    <p:extLst>
      <p:ext uri="{BB962C8B-B14F-4D97-AF65-F5344CB8AC3E}">
        <p14:creationId xmlns:p14="http://schemas.microsoft.com/office/powerpoint/2010/main" val="364631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" y="1"/>
            <a:ext cx="4355841" cy="537321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0"/>
            <a:ext cx="4788024" cy="3443783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43783"/>
            <a:ext cx="4788025" cy="3414217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5445224"/>
            <a:ext cx="396044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Sedlčany</a:t>
            </a:r>
            <a:endParaRPr lang="cs-CZ" sz="8000" b="1" dirty="0">
              <a:ln w="18000">
                <a:solidFill>
                  <a:srgbClr val="00B0F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819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3312021"/>
            <a:ext cx="4762500" cy="357187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6" y="946"/>
            <a:ext cx="4762500" cy="357187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 descr="C:\Users\OEM\Desktop\foto pro Ivu\okolí Dobříše\4aa0b4a2f1503aef969c00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2821"/>
            <a:ext cx="4381500" cy="328518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254" y="0"/>
            <a:ext cx="4384746" cy="2369398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39515" y="2463860"/>
            <a:ext cx="4268989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Hostomice pod Brdy</a:t>
            </a:r>
            <a:endParaRPr lang="cs-CZ" sz="3800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52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72001" cy="3284984"/>
          </a:xfrm>
          <a:prstGeom prst="rect">
            <a:avLst/>
          </a:prstGeom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439"/>
            <a:ext cx="4564360" cy="3277545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4572000" cy="357301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49080"/>
            <a:ext cx="4564361" cy="270878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60032" y="3225750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Maková hora</a:t>
            </a:r>
            <a:endParaRPr lang="cs-CZ" sz="5400" b="1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458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Použité materiály 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/>
              <a:t> Obrázky: </a:t>
            </a:r>
            <a:r>
              <a:rPr lang="cs-CZ" dirty="0"/>
              <a:t>Klipart - </a:t>
            </a:r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 </a:t>
            </a:r>
            <a:r>
              <a:rPr lang="cs-CZ" dirty="0"/>
              <a:t>Fotografie: archiv autora 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www.brdy.org/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://www.brdy.org/component/option,com_frontpage/Itemid,1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http://cs.wikipedia.org/wiki/Soubor:Str%C5%BE_u_Star%C3%A9_Huti_-_b%C3%BDval%C3%A9_letn%C3%AD_s%C3%ADdlo_Karla_%</a:t>
            </a:r>
            <a:r>
              <a:rPr lang="cs-CZ" dirty="0" smtClean="0">
                <a:hlinkClick r:id="rId5"/>
              </a:rPr>
              <a:t>C4%8Capka.jpg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0123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data.regiony24.cz/foto/clanky/stare/archiv_pribram.jpg?width=430&amp;bgcolor=black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www.rozmitalptr.cz/cs/fotogalerie/soucasny-rozmital.html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www.brdy.info/brdy/2008/studeny_vrch1.jpg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galerie.mnisek.cz/index.php/Prvn-pokusn-album/Kostel-Marhoul_2010-KOMPR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www.stanley.ic.cz/fotogalerie/2003/beroun/img00002.jpg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www.rozsypal.cz/Berounka/img00020.jpg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www.puschto.net/Galerie/20050924_Karlstejn/Hrad_Karlstejn_003.jpg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www.atlasceska.cz/images/foto_kalendar/stredni/s7360_pic006001.jpg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atlas-cs.logis.cz/obrazky/K/karlstejn-kaple.jpg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upload.wikimedia.org/wikipedia/commons/thumb/1/16/Charles_IV-John_Ocko_votive_picture-fragment.jpg/220px-Charles_IV-John_Ocko_votive_picture-fragment.jpg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www.hrad.cz/img/u/prazsky-hrad/img-korunovacni-klenoty-koruna.jpg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upload.wikimedia.org/wikipedia/commons/thumb/e/e7/sedlcany_radnice.jpg/220px-sedlcany_radnice.jpg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chysecko.milevsko.cz/obrazky/okoli/sedlcany/sedlcany_04.jpg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www.centralbohemia.cz/data2/dep_5/MES_023_Sedlcany.jpg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6"/>
              </a:rPr>
              <a:t>http://www.mapy.cz/fotoserver//</a:t>
            </a:r>
            <a:r>
              <a:rPr lang="cs-CZ" sz="1200" dirty="0" smtClean="0">
                <a:hlinkClick r:id="rId16"/>
              </a:rPr>
              <a:t>view/000/00f/00000f385_2e9ae9.jpg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7"/>
              </a:rPr>
              <a:t>http://</a:t>
            </a:r>
            <a:r>
              <a:rPr lang="cs-CZ" sz="1200" dirty="0" smtClean="0">
                <a:hlinkClick r:id="rId17"/>
              </a:rPr>
              <a:t>mw2.google.com/mw-panoramio/photos/medium/8408751.jpg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8"/>
              </a:rPr>
              <a:t>http://</a:t>
            </a:r>
            <a:r>
              <a:rPr lang="cs-CZ" sz="1200" dirty="0" smtClean="0">
                <a:hlinkClick r:id="rId18"/>
              </a:rPr>
              <a:t>mw2.google.com/mw-panoramio/photos/medium/32972530.jpg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hlinkClick r:id="rId19"/>
              </a:rPr>
              <a:t>http</a:t>
            </a:r>
            <a:r>
              <a:rPr lang="cs-CZ" sz="1200" dirty="0">
                <a:hlinkClick r:id="rId19"/>
              </a:rPr>
              <a:t>://</a:t>
            </a:r>
            <a:r>
              <a:rPr lang="cs-CZ" sz="1200" dirty="0" smtClean="0">
                <a:hlinkClick r:id="rId19"/>
              </a:rPr>
              <a:t>im.foto.mapy.cz/thumb_bubble/4aa0b4a2f1503aef969c0000.jpg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20"/>
              </a:rPr>
              <a:t>http://</a:t>
            </a:r>
            <a:r>
              <a:rPr lang="cs-CZ" sz="1200" dirty="0" smtClean="0">
                <a:hlinkClick r:id="rId20"/>
              </a:rPr>
              <a:t>im.foto.mapy.cz/thumb_bubble/4a3e7b7f3cfa66bff0650000.jpg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21"/>
              </a:rPr>
              <a:t>http://</a:t>
            </a:r>
            <a:r>
              <a:rPr lang="cs-CZ" sz="1200" dirty="0" smtClean="0">
                <a:hlinkClick r:id="rId21"/>
              </a:rPr>
              <a:t>www.smolotely.czweb.org/P6063440.JPG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22"/>
              </a:rPr>
              <a:t>http://</a:t>
            </a:r>
            <a:r>
              <a:rPr lang="cs-CZ" sz="1200" dirty="0" smtClean="0">
                <a:hlinkClick r:id="rId22"/>
              </a:rPr>
              <a:t>nd04.jxs.cz/123/888/0bc85e04f7_69656351_o2.jpg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23"/>
              </a:rPr>
              <a:t>http://</a:t>
            </a:r>
            <a:r>
              <a:rPr lang="cs-CZ" sz="1200" dirty="0" smtClean="0">
                <a:hlinkClick r:id="rId23"/>
              </a:rPr>
              <a:t>nd04.jxs.cz/545/247/622f9fae8a_69656518_o2.jpg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43637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332</Words>
  <Application>Microsoft Office PowerPoint</Application>
  <PresentationFormat>Předvádění na obrazovce (4:3)</PresentationFormat>
  <Paragraphs>59</Paragraphs>
  <Slides>23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Prezentace aplikace PowerPoint</vt:lpstr>
      <vt:lpstr>V okolí našeho města…</vt:lpstr>
      <vt:lpstr>Prezentace aplikace PowerPoint</vt:lpstr>
      <vt:lpstr>Víte, že:</vt:lpstr>
      <vt:lpstr>Víte, že:</vt:lpstr>
      <vt:lpstr>Víte, že: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Použité materiály :</vt:lpstr>
      <vt:lpstr>http://data.regiony24.cz/foto/clanky/stare/archiv_pribram.jpg?width=430&amp;bgcolor=black http://www.rozmitalptr.cz/cs/fotogalerie/soucasny-rozmital.html http://www.brdy.info/brdy/2008/studeny_vrch1.jpg http://galerie.mnisek.cz/index.php/Prvn-pokusn-album/Kostel-Marhoul_2010-KOMPR http://www.stanley.ic.cz/fotogalerie/2003/beroun/img00002.jpg http://www.rozsypal.cz/Berounka/img00020.jpg http://www.puschto.net/Galerie/20050924_Karlstejn/Hrad_Karlstejn_003.jpg http://www.atlasceska.cz/images/foto_kalendar/stredni/s7360_pic006001.jpg http://atlas-cs.logis.cz/obrazky/K/karlstejn-kaple.jpg http://upload.wikimedia.org/wikipedia/commons/thumb/1/16/Charles_IV-John_Ocko_votive_picture-fragment.jpg/220px-Charles_IV-John_Ocko_votive_picture-fragment.jpg http://www.hrad.cz/img/u/prazsky-hrad/img-korunovacni-klenoty-koruna.jpg http://upload.wikimedia.org/wikipedia/commons/thumb/e/e7/sedlcany_radnice.jpg/220px-sedlcany_radnice.jpg http://chysecko.milevsko.cz/obrazky/okoli/sedlcany/sedlcany_04.jpg http://www.centralbohemia.cz/data2/dep_5/MES_023_Sedlcany.jpg http://www.mapy.cz/fotoserver//view/000/00f/00000f385_2e9ae9.jpg http://mw2.google.com/mw-panoramio/photos/medium/8408751.jpg http://mw2.google.com/mw-panoramio/photos/medium/32972530.jpg http://im.foto.mapy.cz/thumb_bubble/4aa0b4a2f1503aef969c0000.jpg http://im.foto.mapy.cz/thumb_bubble/4a3e7b7f3cfa66bff0650000.jpg http://www.smolotely.czweb.org/P6063440.JPG http://nd04.jxs.cz/123/888/0bc85e04f7_69656351_o2.jpg http://nd04.jxs.cz/545/247/622f9fae8a_69656518_o2.jpg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19</cp:revision>
  <dcterms:created xsi:type="dcterms:W3CDTF">2011-09-07T20:02:57Z</dcterms:created>
  <dcterms:modified xsi:type="dcterms:W3CDTF">2011-11-29T09:01:19Z</dcterms:modified>
</cp:coreProperties>
</file>