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63E3CBB6-7CFF-406C-87E3-8D4F697CC361}">
          <p14:sldIdLst>
            <p14:sldId id="256"/>
            <p14:sldId id="257"/>
            <p14:sldId id="258"/>
            <p14:sldId id="259"/>
            <p14:sldId id="260"/>
            <p14:sldId id="261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Anglický jazyk</a:t>
            </a:r>
          </a:p>
          <a:p>
            <a:r>
              <a:rPr lang="cs-CZ" dirty="0" smtClean="0"/>
              <a:t>ROČNÍK: VII.</a:t>
            </a:r>
          </a:p>
          <a:p>
            <a:r>
              <a:rPr lang="cs-CZ" dirty="0" smtClean="0"/>
              <a:t>TÉMA: Průběhové tvary</a:t>
            </a:r>
          </a:p>
          <a:p>
            <a:r>
              <a:rPr lang="cs-CZ" dirty="0" smtClean="0"/>
              <a:t>AUTOR: Mgr. Hana Stavinohová</a:t>
            </a:r>
          </a:p>
          <a:p>
            <a:r>
              <a:rPr lang="cs-CZ" dirty="0" smtClean="0"/>
              <a:t>DATUM VYTVOŘENÍ: 6.11. 2012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VY_32_INOVACE_40_HS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extovéPole 18"/>
          <p:cNvSpPr txBox="1"/>
          <p:nvPr/>
        </p:nvSpPr>
        <p:spPr>
          <a:xfrm>
            <a:off x="1763688" y="332656"/>
            <a:ext cx="189667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/>
              <a:t>Anotace:</a:t>
            </a:r>
            <a:endParaRPr lang="cs-CZ" sz="3200" b="1" u="sng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9512" y="1124744"/>
            <a:ext cx="8640959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200" dirty="0" smtClean="0"/>
              <a:t>Prezentace byla vytvořena </a:t>
            </a:r>
            <a:r>
              <a:rPr lang="cs-CZ" sz="3200" dirty="0"/>
              <a:t>jako doplněk </a:t>
            </a:r>
            <a:r>
              <a:rPr lang="cs-CZ" sz="3200" dirty="0" smtClean="0"/>
              <a:t>učiva 7.ročníku k připomenutí pravidel a procvičení </a:t>
            </a:r>
            <a:r>
              <a:rPr lang="cs-CZ" sz="3200" dirty="0"/>
              <a:t>tvoření průběhových </a:t>
            </a:r>
            <a:r>
              <a:rPr lang="cs-CZ" sz="3200" dirty="0" smtClean="0"/>
              <a:t>tvarů.</a:t>
            </a:r>
            <a:endParaRPr lang="cs-CZ" sz="3200" dirty="0"/>
          </a:p>
          <a:p>
            <a:r>
              <a:rPr lang="cs-CZ" dirty="0"/>
              <a:t> </a:t>
            </a:r>
            <a:endParaRPr lang="cs-CZ" dirty="0">
              <a:effectLst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09003" y="2950443"/>
            <a:ext cx="16498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u="sng" dirty="0" smtClean="0"/>
              <a:t>Pilotáž:</a:t>
            </a:r>
            <a:endParaRPr lang="cs-CZ" sz="3200" b="1" u="sng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09003" y="3535218"/>
            <a:ext cx="806489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/>
              <a:t>Prezentace pilotována v </a:t>
            </a:r>
            <a:r>
              <a:rPr lang="cs-CZ" sz="3200" dirty="0" smtClean="0"/>
              <a:t>7. </a:t>
            </a:r>
            <a:r>
              <a:rPr lang="cs-CZ" sz="3200" dirty="0"/>
              <a:t>A</a:t>
            </a:r>
            <a:r>
              <a:rPr lang="cs-CZ" sz="3200" dirty="0" smtClean="0"/>
              <a:t>. </a:t>
            </a:r>
            <a:r>
              <a:rPr lang="cs-CZ" sz="3200" dirty="0"/>
              <a:t>Žáci </a:t>
            </a:r>
            <a:r>
              <a:rPr lang="cs-CZ" sz="3200" dirty="0" smtClean="0"/>
              <a:t>si </a:t>
            </a:r>
            <a:r>
              <a:rPr lang="cs-CZ" sz="3200" dirty="0"/>
              <a:t>upevnili </a:t>
            </a:r>
            <a:r>
              <a:rPr lang="cs-CZ" sz="3200" dirty="0" smtClean="0"/>
              <a:t> a ověřili správné použití pravidel. Na konci prezentace sami doplňovali průběhové tvary, které si následně mohli zkontrolovat.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8483437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Nadpis 15"/>
          <p:cNvSpPr>
            <a:spLocks noGrp="1"/>
          </p:cNvSpPr>
          <p:nvPr>
            <p:ph type="title"/>
          </p:nvPr>
        </p:nvSpPr>
        <p:spPr>
          <a:xfrm>
            <a:off x="179512" y="332656"/>
            <a:ext cx="8712968" cy="1143000"/>
          </a:xfrm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u="sng" dirty="0" smtClean="0">
                <a:solidFill>
                  <a:schemeClr val="tx1"/>
                </a:solidFill>
              </a:rPr>
              <a:t>Jak vytvořit průběhové tvary:</a:t>
            </a:r>
            <a:endParaRPr lang="cs-CZ" u="sng" dirty="0">
              <a:solidFill>
                <a:schemeClr val="tx1"/>
              </a:solidFill>
            </a:endParaRPr>
          </a:p>
        </p:txBody>
      </p:sp>
      <p:sp>
        <p:nvSpPr>
          <p:cNvPr id="17" name="Zástupný symbol pro obsah 16"/>
          <p:cNvSpPr>
            <a:spLocks noGrp="1"/>
          </p:cNvSpPr>
          <p:nvPr>
            <p:ph sz="quarter" idx="13"/>
          </p:nvPr>
        </p:nvSpPr>
        <p:spPr>
          <a:xfrm>
            <a:off x="395536" y="1844824"/>
            <a:ext cx="8496944" cy="4338816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J"/>
            </a:pPr>
            <a:r>
              <a:rPr lang="cs-CZ" sz="3200" dirty="0" smtClean="0">
                <a:solidFill>
                  <a:schemeClr val="tx1"/>
                </a:solidFill>
                <a:latin typeface="Arial Narrow" pitchFamily="34" charset="0"/>
              </a:rPr>
              <a:t>Přidám koncovku   </a:t>
            </a:r>
            <a:r>
              <a:rPr lang="cs-CZ" sz="3200" u="sng" dirty="0" smtClean="0">
                <a:solidFill>
                  <a:schemeClr val="tx1"/>
                </a:solidFill>
                <a:latin typeface="Arial Narrow" pitchFamily="34" charset="0"/>
              </a:rPr>
              <a:t>–</a:t>
            </a:r>
            <a:r>
              <a:rPr lang="cs-CZ" sz="3200" u="sng" dirty="0" err="1" smtClean="0">
                <a:solidFill>
                  <a:schemeClr val="tx1"/>
                </a:solidFill>
                <a:latin typeface="Arial Narrow" pitchFamily="34" charset="0"/>
              </a:rPr>
              <a:t>ing</a:t>
            </a:r>
            <a:r>
              <a:rPr lang="cs-CZ" sz="3200" dirty="0">
                <a:solidFill>
                  <a:schemeClr val="tx1"/>
                </a:solidFill>
                <a:latin typeface="Arial Narrow" pitchFamily="34" charset="0"/>
              </a:rPr>
              <a:t>:</a:t>
            </a:r>
            <a:r>
              <a:rPr lang="cs-CZ" sz="3200" dirty="0" smtClean="0">
                <a:solidFill>
                  <a:schemeClr val="tx1"/>
                </a:solidFill>
                <a:latin typeface="Arial Narrow" pitchFamily="34" charset="0"/>
              </a:rPr>
              <a:t>    </a:t>
            </a:r>
            <a:r>
              <a:rPr lang="cs-CZ" sz="3200" dirty="0" err="1" smtClean="0">
                <a:solidFill>
                  <a:schemeClr val="tx1"/>
                </a:solidFill>
                <a:latin typeface="Arial Narrow" pitchFamily="34" charset="0"/>
              </a:rPr>
              <a:t>sing</a:t>
            </a:r>
            <a:r>
              <a:rPr lang="cs-CZ" sz="3200" dirty="0" smtClean="0">
                <a:solidFill>
                  <a:schemeClr val="tx1"/>
                </a:solidFill>
                <a:latin typeface="Arial Narrow" pitchFamily="34" charset="0"/>
              </a:rPr>
              <a:t> – </a:t>
            </a:r>
            <a:r>
              <a:rPr lang="cs-CZ" sz="3200" dirty="0" err="1" smtClean="0">
                <a:solidFill>
                  <a:schemeClr val="tx1"/>
                </a:solidFill>
                <a:latin typeface="Arial Narrow" pitchFamily="34" charset="0"/>
              </a:rPr>
              <a:t>singing</a:t>
            </a:r>
            <a:r>
              <a:rPr lang="cs-CZ" sz="3200" dirty="0" smtClean="0">
                <a:solidFill>
                  <a:schemeClr val="tx1"/>
                </a:solidFill>
                <a:latin typeface="Arial Narrow" pitchFamily="34" charset="0"/>
              </a:rPr>
              <a:t>, play – </a:t>
            </a:r>
            <a:r>
              <a:rPr lang="cs-CZ" sz="3200" dirty="0" err="1" smtClean="0">
                <a:solidFill>
                  <a:schemeClr val="tx1"/>
                </a:solidFill>
                <a:latin typeface="Arial Narrow" pitchFamily="34" charset="0"/>
              </a:rPr>
              <a:t>playing</a:t>
            </a:r>
            <a:r>
              <a:rPr lang="cs-CZ" sz="3200" dirty="0" smtClean="0">
                <a:solidFill>
                  <a:schemeClr val="tx1"/>
                </a:solidFill>
                <a:latin typeface="Arial Narrow" pitchFamily="34" charset="0"/>
              </a:rPr>
              <a:t>, ski – </a:t>
            </a:r>
            <a:r>
              <a:rPr lang="cs-CZ" sz="3200" dirty="0" err="1" smtClean="0">
                <a:solidFill>
                  <a:schemeClr val="tx1"/>
                </a:solidFill>
                <a:latin typeface="Arial Narrow" pitchFamily="34" charset="0"/>
              </a:rPr>
              <a:t>skiing</a:t>
            </a:r>
            <a:r>
              <a:rPr lang="cs-CZ" sz="3200" dirty="0" smtClean="0">
                <a:solidFill>
                  <a:schemeClr val="tx1"/>
                </a:solidFill>
                <a:latin typeface="Arial Narrow" pitchFamily="34" charset="0"/>
              </a:rPr>
              <a:t>, </a:t>
            </a:r>
            <a:r>
              <a:rPr lang="cs-CZ" sz="3200" dirty="0" err="1" smtClean="0">
                <a:solidFill>
                  <a:schemeClr val="tx1"/>
                </a:solidFill>
                <a:latin typeface="Arial Narrow" pitchFamily="34" charset="0"/>
              </a:rPr>
              <a:t>eat</a:t>
            </a:r>
            <a:r>
              <a:rPr lang="cs-CZ" sz="3200" dirty="0">
                <a:solidFill>
                  <a:schemeClr val="tx1"/>
                </a:solidFill>
                <a:latin typeface="Arial Narrow" pitchFamily="34" charset="0"/>
              </a:rPr>
              <a:t> </a:t>
            </a:r>
            <a:r>
              <a:rPr lang="cs-CZ" sz="3200" dirty="0" smtClean="0">
                <a:solidFill>
                  <a:schemeClr val="tx1"/>
                </a:solidFill>
                <a:latin typeface="Arial Narrow" pitchFamily="34" charset="0"/>
              </a:rPr>
              <a:t>- </a:t>
            </a:r>
            <a:r>
              <a:rPr lang="cs-CZ" sz="3200" dirty="0" err="1" smtClean="0">
                <a:solidFill>
                  <a:schemeClr val="tx1"/>
                </a:solidFill>
                <a:latin typeface="Arial Narrow" pitchFamily="34" charset="0"/>
              </a:rPr>
              <a:t>eating</a:t>
            </a:r>
            <a:endParaRPr lang="cs-CZ" sz="3200" dirty="0" smtClean="0">
              <a:solidFill>
                <a:schemeClr val="tx1"/>
              </a:solidFill>
              <a:latin typeface="Arial Narrow" pitchFamily="34" charset="0"/>
            </a:endParaRPr>
          </a:p>
          <a:p>
            <a:pPr>
              <a:buFont typeface="Wingdings" pitchFamily="2" charset="2"/>
              <a:buChar char="J"/>
            </a:pPr>
            <a:r>
              <a:rPr lang="cs-CZ" sz="3200" dirty="0" smtClean="0">
                <a:solidFill>
                  <a:schemeClr val="tx1"/>
                </a:solidFill>
                <a:latin typeface="Arial Narrow" pitchFamily="34" charset="0"/>
              </a:rPr>
              <a:t>Vypustím koncové  </a:t>
            </a:r>
            <a:r>
              <a:rPr lang="cs-CZ" sz="3200" u="sng" dirty="0" smtClean="0">
                <a:solidFill>
                  <a:schemeClr val="tx1"/>
                </a:solidFill>
                <a:latin typeface="Arial Narrow" pitchFamily="34" charset="0"/>
              </a:rPr>
              <a:t>–e</a:t>
            </a:r>
            <a:r>
              <a:rPr lang="cs-CZ" sz="3200" dirty="0" smtClean="0">
                <a:solidFill>
                  <a:schemeClr val="tx1"/>
                </a:solidFill>
                <a:latin typeface="Arial Narrow" pitchFamily="34" charset="0"/>
              </a:rPr>
              <a:t> a přidám  </a:t>
            </a:r>
            <a:r>
              <a:rPr lang="cs-CZ" sz="3200" u="sng" dirty="0" smtClean="0">
                <a:solidFill>
                  <a:schemeClr val="tx1"/>
                </a:solidFill>
                <a:latin typeface="Arial Narrow" pitchFamily="34" charset="0"/>
              </a:rPr>
              <a:t>-</a:t>
            </a:r>
            <a:r>
              <a:rPr lang="cs-CZ" sz="3200" u="sng" dirty="0" err="1" smtClean="0">
                <a:solidFill>
                  <a:schemeClr val="tx1"/>
                </a:solidFill>
                <a:latin typeface="Arial Narrow" pitchFamily="34" charset="0"/>
              </a:rPr>
              <a:t>ing</a:t>
            </a:r>
            <a:r>
              <a:rPr lang="cs-CZ" sz="3200" dirty="0" smtClean="0">
                <a:solidFill>
                  <a:schemeClr val="tx1"/>
                </a:solidFill>
                <a:latin typeface="Arial Narrow" pitchFamily="34" charset="0"/>
              </a:rPr>
              <a:t>: </a:t>
            </a:r>
            <a:r>
              <a:rPr lang="cs-CZ" sz="3200" dirty="0" err="1" smtClean="0">
                <a:solidFill>
                  <a:schemeClr val="tx1"/>
                </a:solidFill>
                <a:latin typeface="Arial Narrow" pitchFamily="34" charset="0"/>
              </a:rPr>
              <a:t>dance</a:t>
            </a:r>
            <a:r>
              <a:rPr lang="cs-CZ" sz="3200" dirty="0" smtClean="0">
                <a:solidFill>
                  <a:schemeClr val="tx1"/>
                </a:solidFill>
                <a:latin typeface="Arial Narrow" pitchFamily="34" charset="0"/>
              </a:rPr>
              <a:t> – dancing, </a:t>
            </a:r>
            <a:r>
              <a:rPr lang="cs-CZ" sz="3200" dirty="0" err="1" smtClean="0">
                <a:solidFill>
                  <a:schemeClr val="tx1"/>
                </a:solidFill>
                <a:latin typeface="Arial Narrow" pitchFamily="34" charset="0"/>
              </a:rPr>
              <a:t>write</a:t>
            </a:r>
            <a:r>
              <a:rPr lang="cs-CZ" sz="3200" dirty="0" smtClean="0">
                <a:solidFill>
                  <a:schemeClr val="tx1"/>
                </a:solidFill>
                <a:latin typeface="Arial Narrow" pitchFamily="34" charset="0"/>
              </a:rPr>
              <a:t> – </a:t>
            </a:r>
            <a:r>
              <a:rPr lang="cs-CZ" sz="3200" dirty="0" err="1" smtClean="0">
                <a:solidFill>
                  <a:schemeClr val="tx1"/>
                </a:solidFill>
                <a:latin typeface="Arial Narrow" pitchFamily="34" charset="0"/>
              </a:rPr>
              <a:t>writing</a:t>
            </a:r>
            <a:r>
              <a:rPr lang="cs-CZ" sz="3200" dirty="0" smtClean="0">
                <a:solidFill>
                  <a:schemeClr val="tx1"/>
                </a:solidFill>
                <a:latin typeface="Arial Narrow" pitchFamily="34" charset="0"/>
              </a:rPr>
              <a:t>, drive - </a:t>
            </a:r>
            <a:r>
              <a:rPr lang="cs-CZ" sz="3200" dirty="0" err="1" smtClean="0">
                <a:solidFill>
                  <a:schemeClr val="tx1"/>
                </a:solidFill>
                <a:latin typeface="Arial Narrow" pitchFamily="34" charset="0"/>
              </a:rPr>
              <a:t>driving</a:t>
            </a:r>
            <a:endParaRPr lang="cs-CZ" sz="3200" dirty="0" smtClean="0">
              <a:solidFill>
                <a:schemeClr val="tx1"/>
              </a:solidFill>
              <a:latin typeface="Arial Narrow" pitchFamily="34" charset="0"/>
            </a:endParaRPr>
          </a:p>
          <a:p>
            <a:pPr>
              <a:buFont typeface="Wingdings" pitchFamily="2" charset="2"/>
              <a:buChar char="J"/>
            </a:pPr>
            <a:r>
              <a:rPr lang="cs-CZ" sz="3200" dirty="0" smtClean="0">
                <a:solidFill>
                  <a:schemeClr val="tx1"/>
                </a:solidFill>
                <a:latin typeface="Arial Narrow" pitchFamily="34" charset="0"/>
              </a:rPr>
              <a:t>Zdvojím souhlásku po krátké samohlásce: </a:t>
            </a:r>
            <a:r>
              <a:rPr lang="cs-CZ" sz="3200" dirty="0" err="1" smtClean="0">
                <a:solidFill>
                  <a:schemeClr val="tx1"/>
                </a:solidFill>
                <a:latin typeface="Arial Narrow" pitchFamily="34" charset="0"/>
              </a:rPr>
              <a:t>sit</a:t>
            </a:r>
            <a:r>
              <a:rPr lang="cs-CZ" sz="3200" dirty="0" smtClean="0">
                <a:solidFill>
                  <a:schemeClr val="tx1"/>
                </a:solidFill>
                <a:latin typeface="Arial Narrow" pitchFamily="34" charset="0"/>
              </a:rPr>
              <a:t> – </a:t>
            </a:r>
            <a:r>
              <a:rPr lang="cs-CZ" sz="3200" dirty="0" err="1" smtClean="0">
                <a:solidFill>
                  <a:schemeClr val="tx1"/>
                </a:solidFill>
                <a:latin typeface="Arial Narrow" pitchFamily="34" charset="0"/>
              </a:rPr>
              <a:t>sitting</a:t>
            </a:r>
            <a:r>
              <a:rPr lang="cs-CZ" sz="3200" dirty="0" smtClean="0">
                <a:solidFill>
                  <a:schemeClr val="tx1"/>
                </a:solidFill>
                <a:latin typeface="Arial Narrow" pitchFamily="34" charset="0"/>
              </a:rPr>
              <a:t>, run – </a:t>
            </a:r>
            <a:r>
              <a:rPr lang="cs-CZ" sz="3200" dirty="0" err="1" smtClean="0">
                <a:solidFill>
                  <a:schemeClr val="tx1"/>
                </a:solidFill>
                <a:latin typeface="Arial Narrow" pitchFamily="34" charset="0"/>
              </a:rPr>
              <a:t>running</a:t>
            </a:r>
            <a:r>
              <a:rPr lang="cs-CZ" sz="3200" dirty="0" smtClean="0">
                <a:solidFill>
                  <a:schemeClr val="tx1"/>
                </a:solidFill>
                <a:latin typeface="Arial Narrow" pitchFamily="34" charset="0"/>
              </a:rPr>
              <a:t>, </a:t>
            </a:r>
            <a:r>
              <a:rPr lang="cs-CZ" sz="3200" dirty="0" err="1" smtClean="0">
                <a:solidFill>
                  <a:schemeClr val="tx1"/>
                </a:solidFill>
                <a:latin typeface="Arial Narrow" pitchFamily="34" charset="0"/>
              </a:rPr>
              <a:t>swim</a:t>
            </a:r>
            <a:r>
              <a:rPr lang="cs-CZ" sz="3200" dirty="0" smtClean="0">
                <a:solidFill>
                  <a:schemeClr val="tx1"/>
                </a:solidFill>
                <a:latin typeface="Arial Narrow" pitchFamily="34" charset="0"/>
              </a:rPr>
              <a:t> - </a:t>
            </a:r>
            <a:r>
              <a:rPr lang="cs-CZ" sz="3200" dirty="0" err="1" smtClean="0">
                <a:solidFill>
                  <a:schemeClr val="tx1"/>
                </a:solidFill>
                <a:latin typeface="Arial Narrow" pitchFamily="34" charset="0"/>
              </a:rPr>
              <a:t>swimming</a:t>
            </a:r>
            <a:endParaRPr lang="cs-CZ" sz="3200" dirty="0" smtClean="0">
              <a:solidFill>
                <a:schemeClr val="tx1"/>
              </a:solidFill>
              <a:latin typeface="Arial Narrow" pitchFamily="34" charset="0"/>
            </a:endParaRPr>
          </a:p>
          <a:p>
            <a:pPr>
              <a:buFont typeface="Wingdings" pitchFamily="2" charset="2"/>
              <a:buChar char="J"/>
            </a:pPr>
            <a:r>
              <a:rPr lang="cs-CZ" sz="3200" dirty="0" smtClean="0">
                <a:solidFill>
                  <a:schemeClr val="tx1"/>
                </a:solidFill>
                <a:latin typeface="Arial Narrow" pitchFamily="34" charset="0"/>
              </a:rPr>
              <a:t>Koncové  </a:t>
            </a:r>
            <a:r>
              <a:rPr lang="cs-CZ" sz="3200" u="sng" dirty="0" smtClean="0">
                <a:solidFill>
                  <a:schemeClr val="tx1"/>
                </a:solidFill>
                <a:latin typeface="Arial Narrow" pitchFamily="34" charset="0"/>
              </a:rPr>
              <a:t>–</a:t>
            </a:r>
            <a:r>
              <a:rPr lang="cs-CZ" sz="3200" u="sng" dirty="0" err="1" smtClean="0">
                <a:solidFill>
                  <a:schemeClr val="tx1"/>
                </a:solidFill>
                <a:latin typeface="Arial Narrow" pitchFamily="34" charset="0"/>
              </a:rPr>
              <a:t>ie</a:t>
            </a:r>
            <a:r>
              <a:rPr lang="cs-CZ" sz="3200" dirty="0" smtClean="0">
                <a:solidFill>
                  <a:schemeClr val="tx1"/>
                </a:solidFill>
                <a:latin typeface="Arial Narrow" pitchFamily="34" charset="0"/>
              </a:rPr>
              <a:t> vypustím a přidám </a:t>
            </a:r>
            <a:r>
              <a:rPr lang="cs-CZ" sz="3200" u="sng" dirty="0" smtClean="0">
                <a:solidFill>
                  <a:schemeClr val="tx1"/>
                </a:solidFill>
                <a:latin typeface="Arial Narrow" pitchFamily="34" charset="0"/>
              </a:rPr>
              <a:t>–</a:t>
            </a:r>
            <a:r>
              <a:rPr lang="cs-CZ" sz="3200" u="sng" dirty="0" err="1" smtClean="0">
                <a:solidFill>
                  <a:schemeClr val="tx1"/>
                </a:solidFill>
                <a:latin typeface="Arial Narrow" pitchFamily="34" charset="0"/>
              </a:rPr>
              <a:t>ying</a:t>
            </a:r>
            <a:r>
              <a:rPr lang="cs-CZ" sz="3200" dirty="0" smtClean="0">
                <a:solidFill>
                  <a:schemeClr val="tx1"/>
                </a:solidFill>
                <a:latin typeface="Arial Narrow" pitchFamily="34" charset="0"/>
              </a:rPr>
              <a:t>: </a:t>
            </a:r>
            <a:r>
              <a:rPr lang="cs-CZ" sz="3200" dirty="0" err="1" smtClean="0">
                <a:solidFill>
                  <a:schemeClr val="tx1"/>
                </a:solidFill>
                <a:latin typeface="Arial Narrow" pitchFamily="34" charset="0"/>
              </a:rPr>
              <a:t>lie</a:t>
            </a:r>
            <a:r>
              <a:rPr lang="cs-CZ" sz="3200" dirty="0" smtClean="0">
                <a:solidFill>
                  <a:schemeClr val="tx1"/>
                </a:solidFill>
                <a:latin typeface="Arial Narrow" pitchFamily="34" charset="0"/>
              </a:rPr>
              <a:t> – </a:t>
            </a:r>
            <a:r>
              <a:rPr lang="cs-CZ" sz="3200" dirty="0" err="1" smtClean="0">
                <a:solidFill>
                  <a:schemeClr val="tx1"/>
                </a:solidFill>
                <a:latin typeface="Arial Narrow" pitchFamily="34" charset="0"/>
              </a:rPr>
              <a:t>lying</a:t>
            </a:r>
            <a:r>
              <a:rPr lang="cs-CZ" sz="3200" dirty="0" smtClean="0">
                <a:solidFill>
                  <a:schemeClr val="tx1"/>
                </a:solidFill>
                <a:latin typeface="Arial Narrow" pitchFamily="34" charset="0"/>
              </a:rPr>
              <a:t>, </a:t>
            </a:r>
            <a:r>
              <a:rPr lang="cs-CZ" sz="3200" dirty="0" err="1" smtClean="0">
                <a:solidFill>
                  <a:schemeClr val="tx1"/>
                </a:solidFill>
                <a:latin typeface="Arial Narrow" pitchFamily="34" charset="0"/>
              </a:rPr>
              <a:t>die</a:t>
            </a:r>
            <a:r>
              <a:rPr lang="cs-CZ" sz="3200" dirty="0" smtClean="0">
                <a:solidFill>
                  <a:schemeClr val="tx1"/>
                </a:solidFill>
                <a:latin typeface="Arial Narrow" pitchFamily="34" charset="0"/>
              </a:rPr>
              <a:t> – </a:t>
            </a:r>
            <a:r>
              <a:rPr lang="cs-CZ" sz="3200" dirty="0" err="1" smtClean="0">
                <a:solidFill>
                  <a:schemeClr val="tx1"/>
                </a:solidFill>
                <a:latin typeface="Arial Narrow" pitchFamily="34" charset="0"/>
              </a:rPr>
              <a:t>dying</a:t>
            </a:r>
            <a:r>
              <a:rPr lang="cs-CZ" sz="3200" dirty="0" smtClean="0">
                <a:solidFill>
                  <a:schemeClr val="tx1"/>
                </a:solidFill>
                <a:latin typeface="Arial Narrow" pitchFamily="34" charset="0"/>
              </a:rPr>
              <a:t>, </a:t>
            </a:r>
            <a:r>
              <a:rPr lang="cs-CZ" sz="3200" dirty="0" err="1" smtClean="0">
                <a:solidFill>
                  <a:schemeClr val="tx1"/>
                </a:solidFill>
                <a:latin typeface="Arial Narrow" pitchFamily="34" charset="0"/>
              </a:rPr>
              <a:t>tie</a:t>
            </a:r>
            <a:r>
              <a:rPr lang="cs-CZ" sz="3200" dirty="0" smtClean="0">
                <a:solidFill>
                  <a:schemeClr val="tx1"/>
                </a:solidFill>
                <a:latin typeface="Arial Narrow" pitchFamily="34" charset="0"/>
              </a:rPr>
              <a:t> - </a:t>
            </a:r>
            <a:r>
              <a:rPr lang="cs-CZ" sz="3200" dirty="0" err="1" smtClean="0">
                <a:solidFill>
                  <a:schemeClr val="tx1"/>
                </a:solidFill>
                <a:latin typeface="Arial Narrow" pitchFamily="34" charset="0"/>
              </a:rPr>
              <a:t>tying</a:t>
            </a:r>
            <a:r>
              <a:rPr lang="cs-CZ" sz="3200" dirty="0" smtClean="0">
                <a:solidFill>
                  <a:schemeClr val="tx1"/>
                </a:solidFill>
                <a:latin typeface="Arial Narrow" pitchFamily="34" charset="0"/>
              </a:rPr>
              <a:t>   </a:t>
            </a:r>
            <a:endParaRPr lang="cs-CZ" sz="3200" dirty="0">
              <a:solidFill>
                <a:schemeClr val="tx1"/>
              </a:solidFill>
              <a:latin typeface="Arial Narrow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2792518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512" y="188640"/>
            <a:ext cx="8640960" cy="1143000"/>
          </a:xfrm>
        </p:spPr>
        <p:txBody>
          <a:bodyPr/>
          <a:lstStyle/>
          <a:p>
            <a:pPr marL="0" lvl="0" indent="0">
              <a:buNone/>
            </a:pPr>
            <a:r>
              <a:rPr lang="cs-CZ" sz="3600" u="sng" dirty="0">
                <a:solidFill>
                  <a:schemeClr val="tx1"/>
                </a:solidFill>
                <a:effectLst/>
              </a:rPr>
              <a:t>Make </a:t>
            </a:r>
            <a:r>
              <a:rPr lang="cs-CZ" sz="3600" u="sng" dirty="0" err="1">
                <a:solidFill>
                  <a:schemeClr val="tx1"/>
                </a:solidFill>
                <a:effectLst/>
              </a:rPr>
              <a:t>the</a:t>
            </a:r>
            <a:r>
              <a:rPr lang="cs-CZ" sz="3600" u="sng" dirty="0">
                <a:solidFill>
                  <a:schemeClr val="tx1"/>
                </a:solidFill>
                <a:effectLst/>
              </a:rPr>
              <a:t> </a:t>
            </a:r>
            <a:r>
              <a:rPr lang="cs-CZ" sz="3600" u="sng" dirty="0" err="1">
                <a:solidFill>
                  <a:schemeClr val="tx1"/>
                </a:solidFill>
                <a:effectLst/>
              </a:rPr>
              <a:t>continuous</a:t>
            </a:r>
            <a:r>
              <a:rPr lang="cs-CZ" sz="3600" u="sng" dirty="0">
                <a:solidFill>
                  <a:schemeClr val="tx1"/>
                </a:solidFill>
                <a:effectLst/>
              </a:rPr>
              <a:t> </a:t>
            </a:r>
            <a:r>
              <a:rPr lang="cs-CZ" sz="3600" u="sng" dirty="0" err="1">
                <a:solidFill>
                  <a:schemeClr val="tx1"/>
                </a:solidFill>
                <a:effectLst/>
              </a:rPr>
              <a:t>forms</a:t>
            </a:r>
            <a:r>
              <a:rPr lang="cs-CZ" sz="3600" u="sng" dirty="0">
                <a:solidFill>
                  <a:schemeClr val="tx1"/>
                </a:solidFill>
                <a:effectLst/>
              </a:rPr>
              <a:t> </a:t>
            </a:r>
            <a:r>
              <a:rPr lang="cs-CZ" sz="3600" u="sng" dirty="0" err="1">
                <a:solidFill>
                  <a:schemeClr val="tx1"/>
                </a:solidFill>
                <a:effectLst/>
              </a:rPr>
              <a:t>of</a:t>
            </a:r>
            <a:r>
              <a:rPr lang="cs-CZ" sz="3600" u="sng" dirty="0">
                <a:solidFill>
                  <a:schemeClr val="tx1"/>
                </a:solidFill>
                <a:effectLst/>
              </a:rPr>
              <a:t> these </a:t>
            </a:r>
            <a:r>
              <a:rPr lang="cs-CZ" sz="3600" u="sng" dirty="0" err="1">
                <a:solidFill>
                  <a:schemeClr val="tx1"/>
                </a:solidFill>
                <a:effectLst/>
              </a:rPr>
              <a:t>verbs</a:t>
            </a:r>
            <a:r>
              <a:rPr lang="cs-CZ" sz="3600" u="sng" dirty="0">
                <a:solidFill>
                  <a:schemeClr val="tx1"/>
                </a:solidFill>
                <a:effectLst/>
              </a:rPr>
              <a:t>:</a:t>
            </a:r>
            <a:br>
              <a:rPr lang="cs-CZ" sz="3600" u="sng" dirty="0">
                <a:solidFill>
                  <a:schemeClr val="tx1"/>
                </a:solidFill>
                <a:effectLst/>
              </a:rPr>
            </a:br>
            <a:endParaRPr lang="cs-CZ" sz="3600" u="sng" dirty="0">
              <a:solidFill>
                <a:schemeClr val="tx1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>
          <a:xfrm>
            <a:off x="971600" y="1022211"/>
            <a:ext cx="2232248" cy="5058896"/>
          </a:xfrm>
        </p:spPr>
        <p:txBody>
          <a:bodyPr>
            <a:noAutofit/>
          </a:bodyPr>
          <a:lstStyle/>
          <a:p>
            <a:pPr marL="502920" indent="-457200">
              <a:buFont typeface="+mj-lt"/>
              <a:buAutoNum type="arabicPeriod"/>
            </a:pPr>
            <a:r>
              <a:rPr lang="cs-CZ" sz="2400" dirty="0">
                <a:solidFill>
                  <a:schemeClr val="tx1"/>
                </a:solidFill>
              </a:rPr>
              <a:t>s</a:t>
            </a:r>
            <a:r>
              <a:rPr lang="cs-CZ" sz="2400" dirty="0" smtClean="0">
                <a:solidFill>
                  <a:schemeClr val="tx1"/>
                </a:solidFill>
              </a:rPr>
              <a:t>tudy – 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400" dirty="0" err="1">
                <a:solidFill>
                  <a:schemeClr val="tx1"/>
                </a:solidFill>
              </a:rPr>
              <a:t>p</a:t>
            </a:r>
            <a:r>
              <a:rPr lang="cs-CZ" sz="2400" dirty="0" err="1" smtClean="0">
                <a:solidFill>
                  <a:schemeClr val="tx1"/>
                </a:solidFill>
              </a:rPr>
              <a:t>ut</a:t>
            </a:r>
            <a:r>
              <a:rPr lang="cs-CZ" sz="2400" dirty="0" smtClean="0">
                <a:solidFill>
                  <a:schemeClr val="tx1"/>
                </a:solidFill>
              </a:rPr>
              <a:t> –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400" dirty="0" err="1">
                <a:solidFill>
                  <a:schemeClr val="tx1"/>
                </a:solidFill>
              </a:rPr>
              <a:t>h</a:t>
            </a:r>
            <a:r>
              <a:rPr lang="cs-CZ" sz="2400" dirty="0" err="1" smtClean="0">
                <a:solidFill>
                  <a:schemeClr val="tx1"/>
                </a:solidFill>
              </a:rPr>
              <a:t>ave</a:t>
            </a:r>
            <a:r>
              <a:rPr lang="cs-CZ" sz="2400" dirty="0" smtClean="0">
                <a:solidFill>
                  <a:schemeClr val="tx1"/>
                </a:solidFill>
              </a:rPr>
              <a:t> –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400" dirty="0" err="1">
                <a:solidFill>
                  <a:schemeClr val="tx1"/>
                </a:solidFill>
              </a:rPr>
              <a:t>g</a:t>
            </a:r>
            <a:r>
              <a:rPr lang="cs-CZ" sz="2400" dirty="0" err="1" smtClean="0">
                <a:solidFill>
                  <a:schemeClr val="tx1"/>
                </a:solidFill>
              </a:rPr>
              <a:t>et</a:t>
            </a:r>
            <a:r>
              <a:rPr lang="cs-CZ" sz="2400" dirty="0" smtClean="0">
                <a:solidFill>
                  <a:schemeClr val="tx1"/>
                </a:solidFill>
              </a:rPr>
              <a:t> –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400" dirty="0" err="1">
                <a:solidFill>
                  <a:schemeClr val="tx1"/>
                </a:solidFill>
              </a:rPr>
              <a:t>w</a:t>
            </a:r>
            <a:r>
              <a:rPr lang="cs-CZ" sz="2400" dirty="0" err="1" smtClean="0">
                <a:solidFill>
                  <a:schemeClr val="tx1"/>
                </a:solidFill>
              </a:rPr>
              <a:t>ash</a:t>
            </a:r>
            <a:r>
              <a:rPr lang="cs-CZ" sz="2400" dirty="0" smtClean="0">
                <a:solidFill>
                  <a:schemeClr val="tx1"/>
                </a:solidFill>
              </a:rPr>
              <a:t> – 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400" dirty="0" err="1">
                <a:solidFill>
                  <a:schemeClr val="tx1"/>
                </a:solidFill>
              </a:rPr>
              <a:t>t</a:t>
            </a:r>
            <a:r>
              <a:rPr lang="cs-CZ" sz="2400" dirty="0" err="1" smtClean="0">
                <a:solidFill>
                  <a:schemeClr val="tx1"/>
                </a:solidFill>
              </a:rPr>
              <a:t>ry</a:t>
            </a:r>
            <a:r>
              <a:rPr lang="cs-CZ" sz="2400" dirty="0" smtClean="0">
                <a:solidFill>
                  <a:schemeClr val="tx1"/>
                </a:solidFill>
              </a:rPr>
              <a:t> –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400" dirty="0" err="1">
                <a:solidFill>
                  <a:schemeClr val="tx1"/>
                </a:solidFill>
              </a:rPr>
              <a:t>s</a:t>
            </a:r>
            <a:r>
              <a:rPr lang="cs-CZ" sz="2400" dirty="0" err="1" smtClean="0">
                <a:solidFill>
                  <a:schemeClr val="tx1"/>
                </a:solidFill>
              </a:rPr>
              <a:t>ee</a:t>
            </a:r>
            <a:r>
              <a:rPr lang="cs-CZ" sz="2400" dirty="0" smtClean="0">
                <a:solidFill>
                  <a:schemeClr val="tx1"/>
                </a:solidFill>
              </a:rPr>
              <a:t> – 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400" dirty="0">
                <a:solidFill>
                  <a:schemeClr val="tx1"/>
                </a:solidFill>
              </a:rPr>
              <a:t>d</a:t>
            </a:r>
            <a:r>
              <a:rPr lang="cs-CZ" sz="2400" dirty="0" smtClean="0">
                <a:solidFill>
                  <a:schemeClr val="tx1"/>
                </a:solidFill>
              </a:rPr>
              <a:t>o – 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400" dirty="0">
                <a:solidFill>
                  <a:schemeClr val="tx1"/>
                </a:solidFill>
              </a:rPr>
              <a:t>r</a:t>
            </a:r>
            <a:r>
              <a:rPr lang="cs-CZ" sz="2400" dirty="0" smtClean="0">
                <a:solidFill>
                  <a:schemeClr val="tx1"/>
                </a:solidFill>
              </a:rPr>
              <a:t>un –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 smtClean="0">
                <a:solidFill>
                  <a:schemeClr val="tx1"/>
                </a:solidFill>
              </a:rPr>
              <a:t>lie</a:t>
            </a:r>
            <a:r>
              <a:rPr lang="cs-CZ" sz="2400" dirty="0" smtClean="0">
                <a:solidFill>
                  <a:schemeClr val="tx1"/>
                </a:solidFill>
              </a:rPr>
              <a:t> – 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 err="1">
                <a:solidFill>
                  <a:schemeClr val="tx1"/>
                </a:solidFill>
              </a:rPr>
              <a:t>w</a:t>
            </a:r>
            <a:r>
              <a:rPr lang="cs-CZ" sz="2400" dirty="0" err="1" smtClean="0">
                <a:solidFill>
                  <a:schemeClr val="tx1"/>
                </a:solidFill>
              </a:rPr>
              <a:t>atch</a:t>
            </a:r>
            <a:r>
              <a:rPr lang="cs-CZ" sz="2400" dirty="0" smtClean="0">
                <a:solidFill>
                  <a:schemeClr val="tx1"/>
                </a:solidFill>
              </a:rPr>
              <a:t> –</a:t>
            </a:r>
          </a:p>
          <a:p>
            <a:pPr marL="502920" indent="-457200">
              <a:buFont typeface="+mj-lt"/>
              <a:buAutoNum type="arabicPeriod"/>
            </a:pPr>
            <a:r>
              <a:rPr lang="cs-CZ" sz="2400" dirty="0" smtClean="0">
                <a:solidFill>
                  <a:schemeClr val="tx1"/>
                </a:solidFill>
              </a:rPr>
              <a:t> make - 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572000" y="1340768"/>
            <a:ext cx="2103461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13.</a:t>
            </a:r>
            <a:r>
              <a:rPr lang="cs-CZ" sz="2800" dirty="0" smtClean="0"/>
              <a:t> slip – 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14.</a:t>
            </a:r>
            <a:r>
              <a:rPr lang="cs-CZ" sz="2800" dirty="0" smtClean="0"/>
              <a:t> </a:t>
            </a:r>
            <a:r>
              <a:rPr lang="cs-CZ" sz="2800" dirty="0" err="1"/>
              <a:t>e</a:t>
            </a:r>
            <a:r>
              <a:rPr lang="cs-CZ" sz="2800" dirty="0" err="1" smtClean="0"/>
              <a:t>at</a:t>
            </a:r>
            <a:r>
              <a:rPr lang="cs-CZ" sz="2800" dirty="0" smtClean="0"/>
              <a:t> – 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15.</a:t>
            </a:r>
            <a:r>
              <a:rPr lang="cs-CZ" sz="2800" dirty="0" smtClean="0"/>
              <a:t> </a:t>
            </a:r>
            <a:r>
              <a:rPr lang="cs-CZ" sz="2800" dirty="0"/>
              <a:t>s</a:t>
            </a:r>
            <a:r>
              <a:rPr lang="cs-CZ" sz="2800" dirty="0" smtClean="0"/>
              <a:t>ki – 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16.</a:t>
            </a:r>
            <a:r>
              <a:rPr lang="cs-CZ" sz="2800" dirty="0" smtClean="0"/>
              <a:t> </a:t>
            </a:r>
            <a:r>
              <a:rPr lang="cs-CZ" sz="2800" dirty="0" err="1"/>
              <a:t>r</a:t>
            </a:r>
            <a:r>
              <a:rPr lang="cs-CZ" sz="2800" dirty="0" err="1" smtClean="0"/>
              <a:t>ide</a:t>
            </a:r>
            <a:r>
              <a:rPr lang="cs-CZ" sz="2800" dirty="0" smtClean="0"/>
              <a:t> – 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17</a:t>
            </a:r>
            <a:r>
              <a:rPr lang="cs-CZ" sz="2800" dirty="0" smtClean="0"/>
              <a:t>. </a:t>
            </a:r>
            <a:r>
              <a:rPr lang="cs-CZ" sz="2800" dirty="0" err="1" smtClean="0"/>
              <a:t>die</a:t>
            </a:r>
            <a:r>
              <a:rPr lang="cs-CZ" sz="2800" dirty="0" smtClean="0"/>
              <a:t> – 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18.</a:t>
            </a:r>
            <a:r>
              <a:rPr lang="cs-CZ" sz="2800" dirty="0" smtClean="0"/>
              <a:t> </a:t>
            </a:r>
            <a:r>
              <a:rPr lang="cs-CZ" sz="2800" dirty="0" err="1"/>
              <a:t>r</a:t>
            </a:r>
            <a:r>
              <a:rPr lang="cs-CZ" sz="2800" dirty="0" err="1" smtClean="0"/>
              <a:t>ead</a:t>
            </a:r>
            <a:r>
              <a:rPr lang="cs-CZ" sz="2800" dirty="0" smtClean="0"/>
              <a:t> – 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19.</a:t>
            </a:r>
            <a:r>
              <a:rPr lang="cs-CZ" sz="2800" dirty="0" smtClean="0"/>
              <a:t> </a:t>
            </a:r>
            <a:r>
              <a:rPr lang="cs-CZ" sz="2800" dirty="0" err="1"/>
              <a:t>s</a:t>
            </a:r>
            <a:r>
              <a:rPr lang="cs-CZ" sz="2800" dirty="0" err="1" smtClean="0"/>
              <a:t>wim</a:t>
            </a:r>
            <a:r>
              <a:rPr lang="cs-CZ" sz="2800" dirty="0" smtClean="0"/>
              <a:t> – 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20.</a:t>
            </a:r>
            <a:r>
              <a:rPr lang="cs-CZ" sz="2800" dirty="0" smtClean="0"/>
              <a:t> </a:t>
            </a:r>
            <a:r>
              <a:rPr lang="cs-CZ" sz="2800" dirty="0" err="1"/>
              <a:t>w</a:t>
            </a:r>
            <a:r>
              <a:rPr lang="cs-CZ" sz="2800" dirty="0" err="1" smtClean="0"/>
              <a:t>ake</a:t>
            </a:r>
            <a:r>
              <a:rPr lang="cs-CZ" sz="2800" dirty="0" smtClean="0"/>
              <a:t> – 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21.</a:t>
            </a:r>
            <a:r>
              <a:rPr lang="cs-CZ" sz="2800" dirty="0" smtClean="0"/>
              <a:t> </a:t>
            </a:r>
            <a:r>
              <a:rPr lang="cs-CZ" sz="2800" dirty="0" err="1"/>
              <a:t>s</a:t>
            </a:r>
            <a:r>
              <a:rPr lang="cs-CZ" sz="2800" dirty="0" err="1" smtClean="0"/>
              <a:t>leep</a:t>
            </a:r>
            <a:r>
              <a:rPr lang="cs-CZ" sz="2800" dirty="0" smtClean="0"/>
              <a:t> – 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22.</a:t>
            </a:r>
            <a:r>
              <a:rPr lang="cs-CZ" sz="2800" dirty="0" smtClean="0"/>
              <a:t> </a:t>
            </a:r>
            <a:r>
              <a:rPr lang="cs-CZ" sz="2800" dirty="0" err="1" smtClean="0"/>
              <a:t>dance</a:t>
            </a:r>
            <a:r>
              <a:rPr lang="cs-CZ" sz="2800" dirty="0" smtClean="0"/>
              <a:t> – 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23.</a:t>
            </a:r>
            <a:r>
              <a:rPr lang="cs-CZ" sz="2800" dirty="0" smtClean="0"/>
              <a:t> show – </a:t>
            </a:r>
          </a:p>
          <a:p>
            <a:r>
              <a:rPr lang="cs-CZ" sz="2800" dirty="0" smtClean="0">
                <a:solidFill>
                  <a:schemeClr val="accent6">
                    <a:lumMod val="75000"/>
                  </a:schemeClr>
                </a:solidFill>
              </a:rPr>
              <a:t>24.</a:t>
            </a:r>
            <a:r>
              <a:rPr lang="cs-CZ" sz="2800" dirty="0" smtClean="0"/>
              <a:t> </a:t>
            </a:r>
            <a:r>
              <a:rPr lang="cs-CZ" sz="2800" dirty="0" err="1"/>
              <a:t>w</a:t>
            </a:r>
            <a:r>
              <a:rPr lang="cs-CZ" sz="2800" dirty="0" err="1" smtClean="0"/>
              <a:t>ear</a:t>
            </a:r>
            <a:r>
              <a:rPr lang="cs-CZ" sz="2800" dirty="0" smtClean="0"/>
              <a:t> -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67166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99592" y="629218"/>
            <a:ext cx="14237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err="1" smtClean="0"/>
              <a:t>Solutin</a:t>
            </a:r>
            <a:r>
              <a:rPr lang="cs-CZ" sz="2800" u="sng" dirty="0" smtClean="0"/>
              <a:t>:</a:t>
            </a:r>
            <a:endParaRPr lang="cs-CZ" sz="2800" u="sng" dirty="0"/>
          </a:p>
        </p:txBody>
      </p:sp>
      <p:sp>
        <p:nvSpPr>
          <p:cNvPr id="5" name="Obdélník 4"/>
          <p:cNvSpPr/>
          <p:nvPr/>
        </p:nvSpPr>
        <p:spPr>
          <a:xfrm>
            <a:off x="595148" y="1412775"/>
            <a:ext cx="3672408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502920" indent="-457200">
              <a:buFont typeface="+mj-lt"/>
              <a:buAutoNum type="arabicPeriod"/>
            </a:pPr>
            <a:r>
              <a:rPr lang="cs-CZ" sz="2800" dirty="0"/>
              <a:t>study </a:t>
            </a:r>
            <a:r>
              <a:rPr lang="cs-CZ" sz="2800" dirty="0" smtClean="0"/>
              <a:t>– </a:t>
            </a:r>
            <a:r>
              <a:rPr lang="cs-CZ" sz="2800" dirty="0" err="1" smtClean="0"/>
              <a:t>studying</a:t>
            </a:r>
            <a:r>
              <a:rPr lang="cs-CZ" sz="2800" dirty="0" smtClean="0"/>
              <a:t> </a:t>
            </a:r>
            <a:endParaRPr lang="cs-CZ" sz="2800" dirty="0"/>
          </a:p>
          <a:p>
            <a:pPr marL="502920" indent="-457200">
              <a:buFont typeface="+mj-lt"/>
              <a:buAutoNum type="arabicPeriod"/>
            </a:pPr>
            <a:r>
              <a:rPr lang="cs-CZ" sz="2800" dirty="0" err="1"/>
              <a:t>put</a:t>
            </a:r>
            <a:r>
              <a:rPr lang="cs-CZ" sz="2800" dirty="0"/>
              <a:t> </a:t>
            </a:r>
            <a:r>
              <a:rPr lang="cs-CZ" sz="2800" dirty="0" smtClean="0"/>
              <a:t>– </a:t>
            </a:r>
            <a:r>
              <a:rPr lang="cs-CZ" sz="2800" dirty="0" err="1" smtClean="0"/>
              <a:t>putting</a:t>
            </a:r>
            <a:endParaRPr lang="cs-CZ" sz="2800" dirty="0"/>
          </a:p>
          <a:p>
            <a:pPr marL="502920" indent="-457200">
              <a:buFont typeface="+mj-lt"/>
              <a:buAutoNum type="arabicPeriod"/>
            </a:pPr>
            <a:r>
              <a:rPr lang="cs-CZ" sz="2800" dirty="0" err="1"/>
              <a:t>have</a:t>
            </a:r>
            <a:r>
              <a:rPr lang="cs-CZ" sz="2800" dirty="0"/>
              <a:t> </a:t>
            </a:r>
            <a:r>
              <a:rPr lang="cs-CZ" sz="2800" dirty="0" smtClean="0"/>
              <a:t>– </a:t>
            </a:r>
            <a:r>
              <a:rPr lang="cs-CZ" sz="2800" dirty="0" err="1" smtClean="0"/>
              <a:t>having</a:t>
            </a:r>
            <a:endParaRPr lang="cs-CZ" sz="2800" dirty="0"/>
          </a:p>
          <a:p>
            <a:pPr marL="502920" indent="-457200">
              <a:buFont typeface="+mj-lt"/>
              <a:buAutoNum type="arabicPeriod"/>
            </a:pPr>
            <a:r>
              <a:rPr lang="cs-CZ" sz="2800" dirty="0" err="1"/>
              <a:t>get</a:t>
            </a:r>
            <a:r>
              <a:rPr lang="cs-CZ" sz="2800" dirty="0"/>
              <a:t> </a:t>
            </a:r>
            <a:r>
              <a:rPr lang="cs-CZ" sz="2800" dirty="0" smtClean="0"/>
              <a:t>– </a:t>
            </a:r>
            <a:r>
              <a:rPr lang="cs-CZ" sz="2800" dirty="0" err="1" smtClean="0"/>
              <a:t>getting</a:t>
            </a:r>
            <a:endParaRPr lang="cs-CZ" sz="2800" dirty="0"/>
          </a:p>
          <a:p>
            <a:pPr marL="502920" indent="-457200">
              <a:buFont typeface="+mj-lt"/>
              <a:buAutoNum type="arabicPeriod"/>
            </a:pPr>
            <a:r>
              <a:rPr lang="cs-CZ" sz="2800" dirty="0" err="1"/>
              <a:t>wash</a:t>
            </a:r>
            <a:r>
              <a:rPr lang="cs-CZ" sz="2800" dirty="0"/>
              <a:t> – </a:t>
            </a:r>
            <a:r>
              <a:rPr lang="cs-CZ" sz="2800" dirty="0" err="1" smtClean="0"/>
              <a:t>washing</a:t>
            </a:r>
            <a:endParaRPr lang="cs-CZ" sz="2800" dirty="0"/>
          </a:p>
          <a:p>
            <a:pPr marL="502920" indent="-457200">
              <a:buFont typeface="+mj-lt"/>
              <a:buAutoNum type="arabicPeriod"/>
            </a:pPr>
            <a:r>
              <a:rPr lang="cs-CZ" sz="2800" dirty="0" err="1"/>
              <a:t>try</a:t>
            </a:r>
            <a:r>
              <a:rPr lang="cs-CZ" sz="2800" dirty="0"/>
              <a:t> </a:t>
            </a:r>
            <a:r>
              <a:rPr lang="cs-CZ" sz="2800" dirty="0" smtClean="0"/>
              <a:t>– </a:t>
            </a:r>
            <a:r>
              <a:rPr lang="cs-CZ" sz="2800" dirty="0" err="1" smtClean="0"/>
              <a:t>trying</a:t>
            </a:r>
            <a:endParaRPr lang="cs-CZ" sz="2800" dirty="0"/>
          </a:p>
          <a:p>
            <a:pPr marL="502920" indent="-457200">
              <a:buFont typeface="+mj-lt"/>
              <a:buAutoNum type="arabicPeriod"/>
            </a:pPr>
            <a:r>
              <a:rPr lang="cs-CZ" sz="2800" dirty="0" err="1"/>
              <a:t>see</a:t>
            </a:r>
            <a:r>
              <a:rPr lang="cs-CZ" sz="2800" dirty="0"/>
              <a:t> – </a:t>
            </a:r>
            <a:r>
              <a:rPr lang="cs-CZ" sz="2800" dirty="0" err="1" smtClean="0"/>
              <a:t>seeing</a:t>
            </a:r>
            <a:endParaRPr lang="cs-CZ" sz="2800" dirty="0"/>
          </a:p>
          <a:p>
            <a:pPr marL="502920" indent="-457200">
              <a:buFont typeface="+mj-lt"/>
              <a:buAutoNum type="arabicPeriod"/>
            </a:pPr>
            <a:r>
              <a:rPr lang="cs-CZ" sz="2800" dirty="0"/>
              <a:t>do – </a:t>
            </a:r>
            <a:r>
              <a:rPr lang="cs-CZ" sz="2800" dirty="0" err="1" smtClean="0"/>
              <a:t>doing</a:t>
            </a:r>
            <a:endParaRPr lang="cs-CZ" sz="2800" dirty="0"/>
          </a:p>
          <a:p>
            <a:pPr marL="502920" indent="-457200">
              <a:buFont typeface="+mj-lt"/>
              <a:buAutoNum type="arabicPeriod"/>
            </a:pPr>
            <a:r>
              <a:rPr lang="cs-CZ" sz="2800" dirty="0"/>
              <a:t>run </a:t>
            </a:r>
            <a:r>
              <a:rPr lang="cs-CZ" sz="2800" dirty="0" smtClean="0"/>
              <a:t>– </a:t>
            </a:r>
            <a:r>
              <a:rPr lang="cs-CZ" sz="2800" dirty="0" err="1" smtClean="0"/>
              <a:t>running</a:t>
            </a:r>
            <a:endParaRPr lang="cs-CZ" sz="2800" dirty="0"/>
          </a:p>
          <a:p>
            <a:pPr marL="502920" indent="-457200">
              <a:buFont typeface="+mj-lt"/>
              <a:buAutoNum type="arabicPeriod"/>
            </a:pPr>
            <a:r>
              <a:rPr lang="cs-CZ" sz="2800" dirty="0"/>
              <a:t> </a:t>
            </a:r>
            <a:r>
              <a:rPr lang="cs-CZ" sz="2800" dirty="0" err="1"/>
              <a:t>lie</a:t>
            </a:r>
            <a:r>
              <a:rPr lang="cs-CZ" sz="2800" dirty="0"/>
              <a:t> – </a:t>
            </a:r>
            <a:r>
              <a:rPr lang="cs-CZ" sz="2800" dirty="0" err="1" smtClean="0"/>
              <a:t>lying</a:t>
            </a:r>
            <a:endParaRPr lang="cs-CZ" sz="2800" dirty="0"/>
          </a:p>
          <a:p>
            <a:pPr marL="502920" indent="-457200">
              <a:buFont typeface="+mj-lt"/>
              <a:buAutoNum type="arabicPeriod"/>
            </a:pPr>
            <a:r>
              <a:rPr lang="cs-CZ" sz="2800" dirty="0"/>
              <a:t> </a:t>
            </a:r>
            <a:r>
              <a:rPr lang="cs-CZ" sz="2800" dirty="0" err="1"/>
              <a:t>watch</a:t>
            </a:r>
            <a:r>
              <a:rPr lang="cs-CZ" sz="2800" dirty="0"/>
              <a:t> </a:t>
            </a:r>
            <a:r>
              <a:rPr lang="cs-CZ" sz="2800" dirty="0" smtClean="0"/>
              <a:t>– </a:t>
            </a:r>
            <a:r>
              <a:rPr lang="cs-CZ" sz="2800" dirty="0" err="1" smtClean="0"/>
              <a:t>watching</a:t>
            </a:r>
            <a:endParaRPr lang="cs-CZ" sz="2800" dirty="0"/>
          </a:p>
          <a:p>
            <a:pPr marL="502920" indent="-457200">
              <a:buFont typeface="+mj-lt"/>
              <a:buAutoNum type="arabicPeriod"/>
            </a:pPr>
            <a:r>
              <a:rPr lang="cs-CZ" sz="2800" dirty="0"/>
              <a:t> make - </a:t>
            </a:r>
            <a:r>
              <a:rPr lang="cs-CZ" sz="2800" dirty="0" err="1" smtClean="0"/>
              <a:t>making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1152438"/>
            <a:ext cx="3549370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13</a:t>
            </a:r>
            <a:r>
              <a:rPr lang="cs-CZ" sz="2800" dirty="0"/>
              <a:t>. slip – </a:t>
            </a:r>
            <a:r>
              <a:rPr lang="cs-CZ" sz="2800" dirty="0" err="1" smtClean="0"/>
              <a:t>slipping</a:t>
            </a:r>
            <a:endParaRPr lang="cs-CZ" sz="2800" dirty="0"/>
          </a:p>
          <a:p>
            <a:r>
              <a:rPr lang="cs-CZ" sz="2800" dirty="0"/>
              <a:t>14. </a:t>
            </a:r>
            <a:r>
              <a:rPr lang="cs-CZ" sz="2800" dirty="0" err="1"/>
              <a:t>eat</a:t>
            </a:r>
            <a:r>
              <a:rPr lang="cs-CZ" sz="2800" dirty="0"/>
              <a:t> – </a:t>
            </a:r>
            <a:r>
              <a:rPr lang="cs-CZ" sz="2800" dirty="0" err="1" smtClean="0"/>
              <a:t>eating</a:t>
            </a:r>
            <a:endParaRPr lang="cs-CZ" sz="2800" dirty="0"/>
          </a:p>
          <a:p>
            <a:r>
              <a:rPr lang="cs-CZ" sz="2800" dirty="0"/>
              <a:t>15. ski – </a:t>
            </a:r>
            <a:r>
              <a:rPr lang="cs-CZ" sz="2800" dirty="0" err="1" smtClean="0"/>
              <a:t>skiing</a:t>
            </a:r>
            <a:endParaRPr lang="cs-CZ" sz="2800" dirty="0"/>
          </a:p>
          <a:p>
            <a:r>
              <a:rPr lang="cs-CZ" sz="2800" dirty="0"/>
              <a:t>16. </a:t>
            </a:r>
            <a:r>
              <a:rPr lang="cs-CZ" sz="2800" dirty="0" err="1"/>
              <a:t>ride</a:t>
            </a:r>
            <a:r>
              <a:rPr lang="cs-CZ" sz="2800" dirty="0"/>
              <a:t> – </a:t>
            </a:r>
            <a:r>
              <a:rPr lang="cs-CZ" sz="2800" dirty="0" err="1" smtClean="0"/>
              <a:t>riding</a:t>
            </a:r>
            <a:endParaRPr lang="cs-CZ" sz="2800" dirty="0"/>
          </a:p>
          <a:p>
            <a:r>
              <a:rPr lang="cs-CZ" sz="2800" dirty="0"/>
              <a:t>17. </a:t>
            </a:r>
            <a:r>
              <a:rPr lang="cs-CZ" sz="2800" dirty="0" err="1"/>
              <a:t>die</a:t>
            </a:r>
            <a:r>
              <a:rPr lang="cs-CZ" sz="2800" dirty="0"/>
              <a:t> – </a:t>
            </a:r>
            <a:r>
              <a:rPr lang="cs-CZ" sz="2800" dirty="0" err="1" smtClean="0"/>
              <a:t>dying</a:t>
            </a:r>
            <a:endParaRPr lang="cs-CZ" sz="2800" dirty="0"/>
          </a:p>
          <a:p>
            <a:r>
              <a:rPr lang="cs-CZ" sz="2800" dirty="0"/>
              <a:t>18. </a:t>
            </a:r>
            <a:r>
              <a:rPr lang="cs-CZ" sz="2800" dirty="0" err="1"/>
              <a:t>read</a:t>
            </a:r>
            <a:r>
              <a:rPr lang="cs-CZ" sz="2800" dirty="0"/>
              <a:t> </a:t>
            </a:r>
            <a:r>
              <a:rPr lang="cs-CZ" sz="2800" dirty="0" smtClean="0"/>
              <a:t>– </a:t>
            </a:r>
            <a:r>
              <a:rPr lang="cs-CZ" sz="2800" dirty="0" err="1" smtClean="0"/>
              <a:t>reading</a:t>
            </a:r>
            <a:r>
              <a:rPr lang="cs-CZ" sz="2800" dirty="0" smtClean="0"/>
              <a:t> </a:t>
            </a:r>
            <a:endParaRPr lang="cs-CZ" sz="2800" dirty="0"/>
          </a:p>
          <a:p>
            <a:r>
              <a:rPr lang="cs-CZ" sz="2800" dirty="0"/>
              <a:t>19. </a:t>
            </a:r>
            <a:r>
              <a:rPr lang="cs-CZ" sz="2800" dirty="0" err="1"/>
              <a:t>swim</a:t>
            </a:r>
            <a:r>
              <a:rPr lang="cs-CZ" sz="2800" dirty="0"/>
              <a:t> – </a:t>
            </a:r>
            <a:r>
              <a:rPr lang="cs-CZ" sz="2800" dirty="0" err="1" smtClean="0"/>
              <a:t>swimming</a:t>
            </a:r>
            <a:endParaRPr lang="cs-CZ" sz="2800" dirty="0"/>
          </a:p>
          <a:p>
            <a:r>
              <a:rPr lang="cs-CZ" sz="2800" dirty="0"/>
              <a:t>20. </a:t>
            </a:r>
            <a:r>
              <a:rPr lang="cs-CZ" sz="2800" dirty="0" err="1"/>
              <a:t>wake</a:t>
            </a:r>
            <a:r>
              <a:rPr lang="cs-CZ" sz="2800" dirty="0"/>
              <a:t> – </a:t>
            </a:r>
            <a:r>
              <a:rPr lang="cs-CZ" sz="2800" dirty="0" err="1" smtClean="0"/>
              <a:t>waking</a:t>
            </a:r>
            <a:endParaRPr lang="cs-CZ" sz="2800" dirty="0"/>
          </a:p>
          <a:p>
            <a:r>
              <a:rPr lang="cs-CZ" sz="2800" dirty="0"/>
              <a:t>21. </a:t>
            </a:r>
            <a:r>
              <a:rPr lang="cs-CZ" sz="2800" dirty="0" err="1"/>
              <a:t>sleep</a:t>
            </a:r>
            <a:r>
              <a:rPr lang="cs-CZ" sz="2800" dirty="0"/>
              <a:t> – </a:t>
            </a:r>
            <a:r>
              <a:rPr lang="cs-CZ" sz="2800" dirty="0" err="1" smtClean="0"/>
              <a:t>sleeping</a:t>
            </a:r>
            <a:endParaRPr lang="cs-CZ" sz="2800" dirty="0"/>
          </a:p>
          <a:p>
            <a:r>
              <a:rPr lang="cs-CZ" sz="2800" dirty="0"/>
              <a:t>22. </a:t>
            </a:r>
            <a:r>
              <a:rPr lang="cs-CZ" sz="2800" dirty="0" err="1"/>
              <a:t>dance</a:t>
            </a:r>
            <a:r>
              <a:rPr lang="cs-CZ" sz="2800" dirty="0"/>
              <a:t> – </a:t>
            </a:r>
            <a:r>
              <a:rPr lang="cs-CZ" sz="2800" dirty="0" smtClean="0"/>
              <a:t>dancing</a:t>
            </a:r>
            <a:endParaRPr lang="cs-CZ" sz="2800" dirty="0"/>
          </a:p>
          <a:p>
            <a:r>
              <a:rPr lang="cs-CZ" sz="2800" dirty="0"/>
              <a:t>23. show – </a:t>
            </a:r>
            <a:r>
              <a:rPr lang="cs-CZ" sz="2800" dirty="0" err="1" smtClean="0"/>
              <a:t>showing</a:t>
            </a:r>
            <a:endParaRPr lang="cs-CZ" sz="2800" dirty="0"/>
          </a:p>
          <a:p>
            <a:r>
              <a:rPr lang="cs-CZ" sz="2800" dirty="0"/>
              <a:t>24. </a:t>
            </a:r>
            <a:r>
              <a:rPr lang="cs-CZ" sz="2800" dirty="0" err="1"/>
              <a:t>wear</a:t>
            </a:r>
            <a:r>
              <a:rPr lang="cs-CZ" sz="2800" dirty="0"/>
              <a:t> - </a:t>
            </a:r>
            <a:r>
              <a:rPr lang="cs-CZ" sz="2800" dirty="0" err="1" smtClean="0"/>
              <a:t>wearing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165161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47864" y="309277"/>
            <a:ext cx="13724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Zdroje:</a:t>
            </a:r>
            <a:endParaRPr lang="cs-CZ" sz="2800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15616" y="1268760"/>
            <a:ext cx="38443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Vlastní tvorba autora.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98083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79</TotalTime>
  <Words>381</Words>
  <Application>Microsoft Office PowerPoint</Application>
  <PresentationFormat>Předvádění na obrazovce (4:3)</PresentationFormat>
  <Paragraphs>80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Prezentace aplikace PowerPoint</vt:lpstr>
      <vt:lpstr>Prezentace aplikace PowerPoint</vt:lpstr>
      <vt:lpstr>Jak vytvořit průběhové tvary:</vt:lpstr>
      <vt:lpstr>Make the continuous forms of these verbs: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H Koláčková</cp:lastModifiedBy>
  <cp:revision>13</cp:revision>
  <dcterms:created xsi:type="dcterms:W3CDTF">2011-10-14T09:00:52Z</dcterms:created>
  <dcterms:modified xsi:type="dcterms:W3CDTF">2013-02-18T12:10:45Z</dcterms:modified>
</cp:coreProperties>
</file>