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966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902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984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58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48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171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367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242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835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446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12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460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VII.</a:t>
            </a:r>
          </a:p>
          <a:p>
            <a:r>
              <a:rPr lang="cs-CZ" dirty="0" smtClean="0"/>
              <a:t>TÉMA: </a:t>
            </a:r>
            <a:r>
              <a:rPr lang="cs-CZ" dirty="0" err="1" smtClean="0"/>
              <a:t>Ordinal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endParaRPr lang="cs-CZ" dirty="0" smtClean="0"/>
          </a:p>
          <a:p>
            <a:r>
              <a:rPr lang="cs-CZ" dirty="0" smtClean="0"/>
              <a:t>AUTOR: Mgr. Hana Stavinohová</a:t>
            </a:r>
          </a:p>
          <a:p>
            <a:r>
              <a:rPr lang="cs-CZ" dirty="0" smtClean="0"/>
              <a:t>DATUM VYTVOŘENÍ: 3. 2. 2013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VY_32_INOVACE_50_HS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vytvořena jako doplněk k učivu 7. ročníku – </a:t>
            </a:r>
            <a:r>
              <a:rPr lang="cs-CZ" dirty="0" err="1" smtClean="0"/>
              <a:t>Ordinal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Pilotáž: </a:t>
            </a:r>
            <a:r>
              <a:rPr lang="cs-CZ" dirty="0" smtClean="0"/>
              <a:t>Prezentace byla pilotována v 7.D. Velmi dobře posloužila k rychlému připomenutí již probraného učiva. Žáci si pak sami přeložili a zkontrolovali slovní spojení s řadovými číslovkami.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203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u="sng" dirty="0" err="1" smtClean="0"/>
              <a:t>Ordinal</a:t>
            </a:r>
            <a:r>
              <a:rPr lang="cs-CZ" u="sng" dirty="0" smtClean="0"/>
              <a:t> </a:t>
            </a:r>
            <a:r>
              <a:rPr lang="cs-CZ" u="sng" dirty="0" err="1" smtClean="0"/>
              <a:t>numbers</a:t>
            </a:r>
            <a:r>
              <a:rPr lang="cs-CZ" u="sng" dirty="0" smtClean="0"/>
              <a:t>  (Řadové číslovky)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496944" cy="495801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u="sng" dirty="0" smtClean="0"/>
              <a:t>REMEMBER: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</a:t>
            </a:r>
            <a:r>
              <a:rPr lang="cs-CZ" dirty="0" smtClean="0">
                <a:solidFill>
                  <a:srgbClr val="00B050"/>
                </a:solidFill>
              </a:rPr>
              <a:t>st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</a:t>
            </a:r>
            <a:r>
              <a:rPr lang="cs-CZ" dirty="0" err="1" smtClean="0">
                <a:solidFill>
                  <a:srgbClr val="00B050"/>
                </a:solidFill>
              </a:rPr>
              <a:t>st</a:t>
            </a:r>
            <a:r>
              <a:rPr lang="cs-CZ" dirty="0" smtClean="0">
                <a:solidFill>
                  <a:srgbClr val="00B050"/>
                </a:solidFill>
              </a:rPr>
              <a:t>                           </a:t>
            </a:r>
            <a:r>
              <a:rPr lang="cs-CZ" dirty="0" smtClean="0"/>
              <a:t>20</a:t>
            </a:r>
            <a:r>
              <a:rPr lang="cs-CZ" dirty="0" smtClean="0">
                <a:solidFill>
                  <a:srgbClr val="0070C0"/>
                </a:solidFill>
              </a:rPr>
              <a:t>th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–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twent</a:t>
            </a:r>
            <a:r>
              <a:rPr lang="cs-CZ" dirty="0" err="1" smtClean="0">
                <a:solidFill>
                  <a:srgbClr val="0070C0"/>
                </a:solidFill>
              </a:rPr>
              <a:t>ieth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/>
              <a:t>2</a:t>
            </a:r>
            <a:r>
              <a:rPr lang="cs-CZ" dirty="0" smtClean="0">
                <a:solidFill>
                  <a:srgbClr val="00B050"/>
                </a:solidFill>
              </a:rPr>
              <a:t>nd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seco</a:t>
            </a:r>
            <a:r>
              <a:rPr lang="cs-CZ" dirty="0" smtClean="0">
                <a:solidFill>
                  <a:srgbClr val="00B050"/>
                </a:solidFill>
              </a:rPr>
              <a:t>nd                    </a:t>
            </a:r>
            <a:r>
              <a:rPr lang="cs-CZ" dirty="0" smtClean="0"/>
              <a:t>21</a:t>
            </a:r>
            <a:r>
              <a:rPr lang="cs-CZ" dirty="0" smtClean="0">
                <a:solidFill>
                  <a:srgbClr val="00B050"/>
                </a:solidFill>
              </a:rPr>
              <a:t>st </a:t>
            </a:r>
            <a:r>
              <a:rPr lang="cs-CZ" dirty="0" smtClean="0"/>
              <a:t>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twenty-</a:t>
            </a:r>
            <a:r>
              <a:rPr lang="cs-CZ" dirty="0" err="1" smtClean="0">
                <a:solidFill>
                  <a:srgbClr val="00B050"/>
                </a:solidFill>
              </a:rPr>
              <a:t>first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3</a:t>
            </a:r>
            <a:r>
              <a:rPr lang="cs-CZ" dirty="0" smtClean="0">
                <a:solidFill>
                  <a:srgbClr val="00B050"/>
                </a:solidFill>
              </a:rPr>
              <a:t>rd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</a:t>
            </a:r>
            <a:r>
              <a:rPr lang="cs-CZ" dirty="0" err="1" smtClean="0">
                <a:solidFill>
                  <a:srgbClr val="00B050"/>
                </a:solidFill>
              </a:rPr>
              <a:t>rd</a:t>
            </a:r>
            <a:r>
              <a:rPr lang="cs-CZ" dirty="0" smtClean="0">
                <a:solidFill>
                  <a:srgbClr val="00B050"/>
                </a:solidFill>
              </a:rPr>
              <a:t>                         </a:t>
            </a:r>
            <a:r>
              <a:rPr lang="cs-CZ" dirty="0" smtClean="0"/>
              <a:t>30</a:t>
            </a:r>
            <a:r>
              <a:rPr lang="cs-CZ" dirty="0" smtClean="0">
                <a:solidFill>
                  <a:srgbClr val="0070C0"/>
                </a:solidFill>
              </a:rPr>
              <a:t>th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thirt</a:t>
            </a:r>
            <a:r>
              <a:rPr lang="cs-CZ" dirty="0" err="1" smtClean="0">
                <a:solidFill>
                  <a:srgbClr val="0070C0"/>
                </a:solidFill>
              </a:rPr>
              <a:t>ieth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/>
              <a:t>4</a:t>
            </a:r>
            <a:r>
              <a:rPr lang="cs-CZ" dirty="0" smtClean="0">
                <a:solidFill>
                  <a:srgbClr val="0070C0"/>
                </a:solidFill>
              </a:rPr>
              <a:t>th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err="1" smtClean="0">
                <a:solidFill>
                  <a:srgbClr val="0070C0"/>
                </a:solidFill>
              </a:rPr>
              <a:t>th</a:t>
            </a:r>
            <a:r>
              <a:rPr lang="cs-CZ" dirty="0" smtClean="0">
                <a:solidFill>
                  <a:srgbClr val="0070C0"/>
                </a:solidFill>
              </a:rPr>
              <a:t>                       </a:t>
            </a:r>
            <a:r>
              <a:rPr lang="cs-CZ" dirty="0" smtClean="0"/>
              <a:t>32</a:t>
            </a:r>
            <a:r>
              <a:rPr lang="cs-CZ" dirty="0" smtClean="0">
                <a:solidFill>
                  <a:srgbClr val="00B050"/>
                </a:solidFill>
              </a:rPr>
              <a:t>nd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thirty</a:t>
            </a:r>
            <a:r>
              <a:rPr lang="cs-CZ" dirty="0" smtClean="0"/>
              <a:t>-</a:t>
            </a:r>
            <a:r>
              <a:rPr lang="cs-CZ" dirty="0" smtClean="0">
                <a:solidFill>
                  <a:srgbClr val="00B050"/>
                </a:solidFill>
              </a:rPr>
              <a:t>second</a:t>
            </a:r>
          </a:p>
          <a:p>
            <a:pPr marL="0" indent="0">
              <a:buNone/>
            </a:pPr>
            <a:r>
              <a:rPr lang="cs-CZ" dirty="0" smtClean="0"/>
              <a:t>5</a:t>
            </a:r>
            <a:r>
              <a:rPr lang="cs-CZ" dirty="0" smtClean="0">
                <a:solidFill>
                  <a:srgbClr val="0070C0"/>
                </a:solidFill>
              </a:rPr>
              <a:t>th </a:t>
            </a:r>
            <a:r>
              <a:rPr lang="cs-CZ" dirty="0" smtClean="0"/>
              <a:t>–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fifth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/>
              <a:t>8</a:t>
            </a:r>
            <a:r>
              <a:rPr lang="cs-CZ" dirty="0" smtClean="0">
                <a:solidFill>
                  <a:srgbClr val="0070C0"/>
                </a:solidFill>
              </a:rPr>
              <a:t>th </a:t>
            </a:r>
            <a:r>
              <a:rPr lang="cs-CZ" dirty="0" smtClean="0"/>
              <a:t>–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eighth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/>
              <a:t>9</a:t>
            </a:r>
            <a:r>
              <a:rPr lang="cs-CZ" dirty="0" smtClean="0">
                <a:solidFill>
                  <a:srgbClr val="0070C0"/>
                </a:solidFill>
              </a:rPr>
              <a:t>th </a:t>
            </a:r>
            <a:r>
              <a:rPr lang="cs-CZ" dirty="0" smtClean="0"/>
              <a:t>–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ninth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/>
              <a:t>12</a:t>
            </a:r>
            <a:r>
              <a:rPr lang="cs-CZ" dirty="0" smtClean="0">
                <a:solidFill>
                  <a:srgbClr val="0070C0"/>
                </a:solidFill>
              </a:rPr>
              <a:t>th </a:t>
            </a:r>
            <a:r>
              <a:rPr lang="cs-CZ" dirty="0" smtClean="0"/>
              <a:t>–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/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twelfth</a:t>
            </a:r>
            <a:endParaRPr lang="cs-CZ" dirty="0" smtClean="0"/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58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u="sng" dirty="0" err="1"/>
              <a:t>Ordinal</a:t>
            </a:r>
            <a:r>
              <a:rPr lang="cs-CZ" u="sng" dirty="0"/>
              <a:t> </a:t>
            </a:r>
            <a:r>
              <a:rPr lang="cs-CZ" u="sng" dirty="0" err="1"/>
              <a:t>numbers</a:t>
            </a:r>
            <a:r>
              <a:rPr lang="cs-CZ" u="sng" dirty="0"/>
              <a:t>  (Řadové číslovky)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F"/>
            </a:pPr>
            <a:r>
              <a:rPr lang="cs-CZ" u="sng" dirty="0" smtClean="0">
                <a:latin typeface="Comic Sans MS" pitchFamily="66" charset="0"/>
              </a:rPr>
              <a:t>Řadové číslovky</a:t>
            </a:r>
            <a:r>
              <a:rPr lang="cs-CZ" dirty="0" smtClean="0">
                <a:latin typeface="Comic Sans MS" pitchFamily="66" charset="0"/>
              </a:rPr>
              <a:t> psané číslicí se </a:t>
            </a:r>
            <a:r>
              <a:rPr lang="cs-CZ" u="sng" dirty="0" smtClean="0">
                <a:latin typeface="Comic Sans MS" pitchFamily="66" charset="0"/>
              </a:rPr>
              <a:t>nepíší s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u="sng" dirty="0" smtClean="0">
                <a:latin typeface="Comic Sans MS" pitchFamily="66" charset="0"/>
              </a:rPr>
              <a:t>tečkou</a:t>
            </a:r>
            <a:r>
              <a:rPr lang="cs-CZ" dirty="0" smtClean="0">
                <a:latin typeface="Comic Sans MS" pitchFamily="66" charset="0"/>
              </a:rPr>
              <a:t>, ale s posledními dvěma písmeny číslovky</a:t>
            </a:r>
            <a:r>
              <a:rPr lang="cs-CZ" dirty="0"/>
              <a:t>:</a:t>
            </a:r>
            <a:r>
              <a:rPr lang="cs-CZ" dirty="0" smtClean="0"/>
              <a:t> 1. - 1st, 2. - 2nd, ….. 6. – 6th, ….</a:t>
            </a:r>
          </a:p>
          <a:p>
            <a:pPr>
              <a:buFont typeface="Wingdings" pitchFamily="2" charset="2"/>
              <a:buChar char="F"/>
            </a:pPr>
            <a:endParaRPr lang="cs-CZ" dirty="0" smtClean="0"/>
          </a:p>
          <a:p>
            <a:pPr>
              <a:buFont typeface="Wingdings" pitchFamily="2" charset="2"/>
              <a:buChar char="F"/>
            </a:pPr>
            <a:r>
              <a:rPr lang="cs-CZ" u="sng" dirty="0" smtClean="0">
                <a:latin typeface="Comic Sans MS" pitchFamily="66" charset="0"/>
              </a:rPr>
              <a:t>Před řadovými číslovkami </a:t>
            </a:r>
            <a:r>
              <a:rPr lang="cs-CZ" dirty="0" smtClean="0">
                <a:latin typeface="Comic Sans MS" pitchFamily="66" charset="0"/>
              </a:rPr>
              <a:t>stojí obvykle </a:t>
            </a:r>
            <a:r>
              <a:rPr lang="cs-CZ" u="sng" dirty="0" smtClean="0">
                <a:latin typeface="Comic Sans MS" pitchFamily="66" charset="0"/>
              </a:rPr>
              <a:t>určitý člen (</a:t>
            </a:r>
            <a:r>
              <a:rPr lang="cs-CZ" u="sng" dirty="0" err="1" smtClean="0">
                <a:latin typeface="Comic Sans MS" pitchFamily="66" charset="0"/>
              </a:rPr>
              <a:t>the</a:t>
            </a:r>
            <a:r>
              <a:rPr lang="cs-CZ" u="sng" dirty="0" smtClean="0">
                <a:latin typeface="Comic Sans MS" pitchFamily="66" charset="0"/>
              </a:rPr>
              <a:t>) </a:t>
            </a:r>
            <a:r>
              <a:rPr lang="cs-CZ" dirty="0" smtClean="0">
                <a:latin typeface="Comic Sans MS" pitchFamily="66" charset="0"/>
              </a:rPr>
              <a:t>nebo </a:t>
            </a:r>
            <a:r>
              <a:rPr lang="cs-CZ" u="sng" dirty="0" smtClean="0">
                <a:latin typeface="Comic Sans MS" pitchFamily="66" charset="0"/>
              </a:rPr>
              <a:t>přivlastňovací zájmeno</a:t>
            </a:r>
            <a:r>
              <a:rPr lang="cs-CZ" dirty="0" smtClean="0">
                <a:latin typeface="Comic Sans MS" pitchFamily="66" charset="0"/>
              </a:rPr>
              <a:t> (my, </a:t>
            </a:r>
            <a:r>
              <a:rPr lang="cs-CZ" dirty="0" err="1" smtClean="0">
                <a:latin typeface="Comic Sans MS" pitchFamily="66" charset="0"/>
              </a:rPr>
              <a:t>your</a:t>
            </a:r>
            <a:r>
              <a:rPr lang="cs-CZ" dirty="0" smtClean="0">
                <a:latin typeface="Comic Sans MS" pitchFamily="66" charset="0"/>
              </a:rPr>
              <a:t>, her, ….) </a:t>
            </a:r>
            <a:r>
              <a:rPr lang="cs-CZ" dirty="0" smtClean="0"/>
              <a:t>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tenth</a:t>
            </a:r>
            <a:r>
              <a:rPr lang="cs-CZ" dirty="0" smtClean="0"/>
              <a:t> </a:t>
            </a:r>
            <a:r>
              <a:rPr lang="cs-CZ" dirty="0" err="1" smtClean="0"/>
              <a:t>birthday</a:t>
            </a:r>
            <a:r>
              <a:rPr lang="cs-CZ" dirty="0" smtClean="0"/>
              <a:t> (desáté narozeniny), his </a:t>
            </a:r>
            <a:r>
              <a:rPr lang="cs-CZ" dirty="0" err="1" smtClean="0"/>
              <a:t>tenth</a:t>
            </a:r>
            <a:r>
              <a:rPr lang="cs-CZ" dirty="0" smtClean="0"/>
              <a:t> </a:t>
            </a:r>
            <a:r>
              <a:rPr lang="cs-CZ" dirty="0" err="1" smtClean="0"/>
              <a:t>birthday</a:t>
            </a:r>
            <a:r>
              <a:rPr lang="cs-CZ" dirty="0" smtClean="0"/>
              <a:t> (jeho desáté narozeniny)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5503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u="sng" dirty="0" err="1"/>
              <a:t>Ordinal</a:t>
            </a:r>
            <a:r>
              <a:rPr lang="cs-CZ" u="sng" dirty="0"/>
              <a:t> </a:t>
            </a:r>
            <a:r>
              <a:rPr lang="cs-CZ" u="sng" dirty="0" err="1"/>
              <a:t>numbers</a:t>
            </a:r>
            <a:r>
              <a:rPr lang="cs-CZ" u="sng" dirty="0"/>
              <a:t>  (Řadové číslovky)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pPr>
              <a:buFont typeface="Wingdings" pitchFamily="2" charset="2"/>
              <a:buChar char="F"/>
            </a:pPr>
            <a:r>
              <a:rPr lang="cs-CZ" dirty="0"/>
              <a:t>d</a:t>
            </a:r>
            <a:r>
              <a:rPr lang="cs-CZ" dirty="0" smtClean="0"/>
              <a:t>atum </a:t>
            </a:r>
            <a:r>
              <a:rPr lang="cs-CZ" dirty="0" smtClean="0">
                <a:solidFill>
                  <a:srgbClr val="0070C0"/>
                </a:solidFill>
              </a:rPr>
              <a:t>5th May </a:t>
            </a:r>
            <a:r>
              <a:rPr lang="cs-CZ" dirty="0" smtClean="0"/>
              <a:t>čteme: </a:t>
            </a:r>
            <a:r>
              <a:rPr lang="cs-CZ" u="sng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fifth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u="sng" dirty="0" err="1" smtClean="0">
                <a:solidFill>
                  <a:srgbClr val="0070C0"/>
                </a:solidFill>
              </a:rPr>
              <a:t>of</a:t>
            </a:r>
            <a:r>
              <a:rPr lang="cs-CZ" dirty="0" smtClean="0">
                <a:solidFill>
                  <a:srgbClr val="0070C0"/>
                </a:solidFill>
              </a:rPr>
              <a:t> May</a:t>
            </a:r>
          </a:p>
          <a:p>
            <a:pPr>
              <a:buFont typeface="Wingdings" pitchFamily="2" charset="2"/>
              <a:buChar char="F"/>
            </a:pPr>
            <a:endParaRPr lang="cs-CZ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F"/>
            </a:pP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birthday</a:t>
            </a:r>
            <a:r>
              <a:rPr lang="cs-CZ" dirty="0" smtClean="0"/>
              <a:t>?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u="sng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first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u="sng" dirty="0" err="1" smtClean="0">
                <a:solidFill>
                  <a:srgbClr val="0070C0"/>
                </a:solidFill>
              </a:rPr>
              <a:t>of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April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F"/>
            </a:pPr>
            <a:endParaRPr lang="cs-CZ" dirty="0" smtClean="0"/>
          </a:p>
          <a:p>
            <a:pPr>
              <a:buFont typeface="Wingdings" pitchFamily="2" charset="2"/>
              <a:buChar char="F"/>
            </a:pPr>
            <a:r>
              <a:rPr lang="cs-CZ" dirty="0"/>
              <a:t>v</a:t>
            </a:r>
            <a:r>
              <a:rPr lang="cs-CZ" dirty="0" smtClean="0"/>
              <a:t> prvním patře – </a:t>
            </a:r>
            <a:r>
              <a:rPr lang="cs-CZ" dirty="0" smtClean="0">
                <a:solidFill>
                  <a:srgbClr val="00B050"/>
                </a:solidFill>
              </a:rPr>
              <a:t>on</a:t>
            </a:r>
            <a:r>
              <a:rPr lang="cs-CZ" dirty="0" smtClean="0"/>
              <a:t> </a:t>
            </a:r>
            <a:r>
              <a:rPr lang="cs-CZ" u="sng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floor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4307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u="sng" dirty="0" err="1" smtClean="0"/>
              <a:t>Translate</a:t>
            </a:r>
            <a:r>
              <a:rPr lang="cs-CZ" u="sng" dirty="0" smtClean="0"/>
              <a:t>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328592"/>
          </a:xfrm>
        </p:spPr>
        <p:txBody>
          <a:bodyPr/>
          <a:lstStyle/>
          <a:p>
            <a:pPr>
              <a:buFont typeface="Wingdings" pitchFamily="2" charset="2"/>
              <a:buChar char="J"/>
            </a:pPr>
            <a:r>
              <a:rPr lang="cs-CZ" dirty="0" smtClean="0"/>
              <a:t> třetí týden</a:t>
            </a:r>
          </a:p>
          <a:p>
            <a:pPr>
              <a:buFont typeface="Wingdings" pitchFamily="2" charset="2"/>
              <a:buChar char="J"/>
            </a:pPr>
            <a:r>
              <a:rPr lang="cs-CZ" dirty="0" smtClean="0"/>
              <a:t> osmé poschodí</a:t>
            </a:r>
          </a:p>
          <a:p>
            <a:pPr>
              <a:buFont typeface="Wingdings" pitchFamily="2" charset="2"/>
              <a:buChar char="J"/>
            </a:pPr>
            <a:r>
              <a:rPr lang="cs-CZ" dirty="0"/>
              <a:t> </a:t>
            </a:r>
            <a:r>
              <a:rPr lang="cs-CZ" dirty="0" smtClean="0"/>
              <a:t>12.7.</a:t>
            </a:r>
          </a:p>
          <a:p>
            <a:pPr>
              <a:buFont typeface="Wingdings" pitchFamily="2" charset="2"/>
              <a:buChar char="J"/>
            </a:pPr>
            <a:r>
              <a:rPr lang="cs-CZ" dirty="0" smtClean="0"/>
              <a:t> naše 30. výročí</a:t>
            </a:r>
          </a:p>
          <a:p>
            <a:pPr>
              <a:buFont typeface="Wingdings" pitchFamily="2" charset="2"/>
              <a:buChar char="J"/>
            </a:pPr>
            <a:r>
              <a:rPr lang="cs-CZ" dirty="0" smtClean="0"/>
              <a:t> 28.11.</a:t>
            </a:r>
          </a:p>
          <a:p>
            <a:pPr>
              <a:buFont typeface="Wingdings" pitchFamily="2" charset="2"/>
              <a:buChar char="J"/>
            </a:pPr>
            <a:r>
              <a:rPr lang="cs-CZ" dirty="0"/>
              <a:t> </a:t>
            </a:r>
            <a:r>
              <a:rPr lang="cs-CZ" dirty="0" smtClean="0"/>
              <a:t>desátý rok</a:t>
            </a:r>
          </a:p>
          <a:p>
            <a:pPr>
              <a:buFont typeface="Wingdings" pitchFamily="2" charset="2"/>
              <a:buChar char="J"/>
            </a:pPr>
            <a:r>
              <a:rPr lang="cs-CZ" dirty="0"/>
              <a:t> </a:t>
            </a:r>
            <a:r>
              <a:rPr lang="cs-CZ" dirty="0" smtClean="0"/>
              <a:t>první vlak</a:t>
            </a:r>
          </a:p>
          <a:p>
            <a:pPr>
              <a:buFont typeface="Wingdings" pitchFamily="2" charset="2"/>
              <a:buChar char="J"/>
            </a:pPr>
            <a:r>
              <a:rPr lang="cs-CZ" dirty="0"/>
              <a:t> </a:t>
            </a:r>
            <a:r>
              <a:rPr lang="cs-CZ" dirty="0" smtClean="0"/>
              <a:t>15.2.</a:t>
            </a:r>
          </a:p>
          <a:p>
            <a:pPr>
              <a:buFont typeface="Wingdings" pitchFamily="2" charset="2"/>
              <a:buChar char="J"/>
            </a:pPr>
            <a:r>
              <a:rPr lang="cs-CZ" dirty="0"/>
              <a:t> </a:t>
            </a:r>
            <a:r>
              <a:rPr lang="cs-CZ" dirty="0" smtClean="0"/>
              <a:t>tvoje deváté narozeniny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2973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err="1" smtClean="0"/>
              <a:t>Solution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J"/>
            </a:pPr>
            <a:r>
              <a:rPr lang="cs-CZ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third</a:t>
            </a:r>
            <a:r>
              <a:rPr lang="cs-CZ" sz="3600" dirty="0" smtClean="0"/>
              <a:t> </a:t>
            </a:r>
            <a:r>
              <a:rPr lang="cs-CZ" sz="3600" dirty="0" err="1" smtClean="0"/>
              <a:t>week</a:t>
            </a:r>
            <a:endParaRPr lang="cs-CZ" sz="3600" dirty="0" smtClean="0"/>
          </a:p>
          <a:p>
            <a:pPr>
              <a:buFont typeface="Wingdings" pitchFamily="2" charset="2"/>
              <a:buChar char="J"/>
            </a:pPr>
            <a:r>
              <a:rPr lang="cs-CZ" sz="3600" dirty="0" smtClean="0"/>
              <a:t> </a:t>
            </a:r>
            <a:r>
              <a:rPr lang="cs-CZ" sz="3600" dirty="0" err="1"/>
              <a:t>t</a:t>
            </a:r>
            <a:r>
              <a:rPr lang="cs-CZ" sz="3600" dirty="0" err="1" smtClean="0"/>
              <a:t>he</a:t>
            </a:r>
            <a:r>
              <a:rPr lang="cs-CZ" sz="3600" dirty="0" smtClean="0"/>
              <a:t> </a:t>
            </a:r>
            <a:r>
              <a:rPr lang="cs-CZ" sz="3600" dirty="0" err="1" smtClean="0"/>
              <a:t>eighth</a:t>
            </a:r>
            <a:r>
              <a:rPr lang="cs-CZ" sz="3600" dirty="0" smtClean="0"/>
              <a:t> </a:t>
            </a:r>
            <a:r>
              <a:rPr lang="cs-CZ" sz="3600" dirty="0" err="1" smtClean="0"/>
              <a:t>floor</a:t>
            </a:r>
            <a:endParaRPr lang="cs-CZ" sz="3600" dirty="0" smtClean="0"/>
          </a:p>
          <a:p>
            <a:pPr>
              <a:buFont typeface="Wingdings" pitchFamily="2" charset="2"/>
              <a:buChar char="J"/>
            </a:pPr>
            <a:r>
              <a:rPr lang="cs-CZ" sz="3600" dirty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twelfth</a:t>
            </a:r>
            <a:r>
              <a:rPr lang="cs-CZ" sz="3600" dirty="0" smtClean="0"/>
              <a:t> </a:t>
            </a:r>
            <a:r>
              <a:rPr lang="cs-CZ" sz="3600" dirty="0" err="1" smtClean="0"/>
              <a:t>of</a:t>
            </a:r>
            <a:r>
              <a:rPr lang="cs-CZ" sz="3600" dirty="0" smtClean="0"/>
              <a:t> June</a:t>
            </a:r>
          </a:p>
          <a:p>
            <a:pPr>
              <a:buFont typeface="Wingdings" pitchFamily="2" charset="2"/>
              <a:buChar char="J"/>
            </a:pPr>
            <a:r>
              <a:rPr lang="cs-CZ" sz="3600" dirty="0" smtClean="0"/>
              <a:t> </a:t>
            </a:r>
            <a:r>
              <a:rPr lang="cs-CZ" sz="3600" dirty="0" err="1" smtClean="0"/>
              <a:t>our</a:t>
            </a:r>
            <a:r>
              <a:rPr lang="cs-CZ" sz="3600" dirty="0" smtClean="0"/>
              <a:t> </a:t>
            </a:r>
            <a:r>
              <a:rPr lang="cs-CZ" sz="3600" dirty="0" err="1" smtClean="0"/>
              <a:t>thirtieth</a:t>
            </a:r>
            <a:r>
              <a:rPr lang="cs-CZ" sz="3600" dirty="0" smtClean="0"/>
              <a:t> </a:t>
            </a:r>
            <a:r>
              <a:rPr lang="cs-CZ" sz="3600" dirty="0" err="1" smtClean="0"/>
              <a:t>anniversary</a:t>
            </a:r>
            <a:endParaRPr lang="cs-CZ" sz="3600" dirty="0" smtClean="0"/>
          </a:p>
          <a:p>
            <a:pPr>
              <a:buFont typeface="Wingdings" pitchFamily="2" charset="2"/>
              <a:buChar char="J"/>
            </a:pPr>
            <a:r>
              <a:rPr lang="cs-CZ" sz="3600" dirty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twentieth</a:t>
            </a:r>
            <a:r>
              <a:rPr lang="cs-CZ" sz="3600" dirty="0" smtClean="0"/>
              <a:t> </a:t>
            </a:r>
            <a:r>
              <a:rPr lang="cs-CZ" sz="3600" dirty="0" err="1" smtClean="0"/>
              <a:t>of</a:t>
            </a:r>
            <a:r>
              <a:rPr lang="cs-CZ" sz="3600" dirty="0" smtClean="0"/>
              <a:t> </a:t>
            </a:r>
            <a:r>
              <a:rPr lang="cs-CZ" sz="3600" dirty="0" err="1" smtClean="0"/>
              <a:t>November</a:t>
            </a:r>
            <a:endParaRPr lang="cs-CZ" sz="3600" dirty="0" smtClean="0"/>
          </a:p>
          <a:p>
            <a:pPr>
              <a:buFont typeface="Wingdings" pitchFamily="2" charset="2"/>
              <a:buChar char="J"/>
            </a:pP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tenth</a:t>
            </a:r>
            <a:r>
              <a:rPr lang="cs-CZ" sz="3600" dirty="0" smtClean="0"/>
              <a:t> </a:t>
            </a:r>
            <a:r>
              <a:rPr lang="cs-CZ" sz="3600" dirty="0" err="1" smtClean="0"/>
              <a:t>year</a:t>
            </a:r>
            <a:endParaRPr lang="cs-CZ" sz="3600" dirty="0" smtClean="0"/>
          </a:p>
          <a:p>
            <a:pPr>
              <a:buFont typeface="Wingdings" pitchFamily="2" charset="2"/>
              <a:buChar char="J"/>
            </a:pP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first</a:t>
            </a:r>
            <a:r>
              <a:rPr lang="cs-CZ" sz="3600" dirty="0" smtClean="0"/>
              <a:t> </a:t>
            </a:r>
            <a:r>
              <a:rPr lang="cs-CZ" sz="3600" dirty="0" err="1" smtClean="0"/>
              <a:t>train</a:t>
            </a:r>
            <a:endParaRPr lang="cs-CZ" sz="3600" dirty="0" smtClean="0"/>
          </a:p>
          <a:p>
            <a:pPr>
              <a:buFont typeface="Wingdings" pitchFamily="2" charset="2"/>
              <a:buChar char="J"/>
            </a:pPr>
            <a:r>
              <a:rPr lang="cs-CZ" sz="3600" dirty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fifteenth</a:t>
            </a:r>
            <a:r>
              <a:rPr lang="cs-CZ" sz="3600" dirty="0" smtClean="0"/>
              <a:t> </a:t>
            </a:r>
            <a:r>
              <a:rPr lang="cs-CZ" sz="3600" dirty="0" err="1" smtClean="0"/>
              <a:t>of</a:t>
            </a:r>
            <a:r>
              <a:rPr lang="cs-CZ" sz="3600" dirty="0" smtClean="0"/>
              <a:t> </a:t>
            </a:r>
            <a:r>
              <a:rPr lang="cs-CZ" sz="3600" dirty="0" err="1" smtClean="0"/>
              <a:t>February</a:t>
            </a:r>
            <a:endParaRPr lang="cs-CZ" sz="3600" dirty="0" smtClean="0"/>
          </a:p>
          <a:p>
            <a:pPr>
              <a:buFont typeface="Wingdings" pitchFamily="2" charset="2"/>
              <a:buChar char="J"/>
            </a:pPr>
            <a:r>
              <a:rPr lang="cs-CZ" sz="3600" dirty="0"/>
              <a:t> </a:t>
            </a:r>
            <a:r>
              <a:rPr lang="cs-CZ" sz="3600" dirty="0" err="1" smtClean="0"/>
              <a:t>your</a:t>
            </a:r>
            <a:r>
              <a:rPr lang="cs-CZ" sz="3600" dirty="0" smtClean="0"/>
              <a:t> </a:t>
            </a:r>
            <a:r>
              <a:rPr lang="cs-CZ" sz="3600" dirty="0" err="1" smtClean="0"/>
              <a:t>ninth</a:t>
            </a:r>
            <a:r>
              <a:rPr lang="cs-CZ" sz="3600" dirty="0" smtClean="0"/>
              <a:t> </a:t>
            </a:r>
            <a:r>
              <a:rPr lang="cs-CZ" sz="3600" dirty="0" err="1" smtClean="0"/>
              <a:t>birthday</a:t>
            </a:r>
            <a:endParaRPr lang="cs-CZ" sz="3600" dirty="0" smtClean="0"/>
          </a:p>
          <a:p>
            <a:pPr>
              <a:buFont typeface="Wingdings" pitchFamily="2" charset="2"/>
              <a:buChar char="J"/>
            </a:pPr>
            <a:endParaRPr lang="cs-CZ" dirty="0" smtClean="0"/>
          </a:p>
          <a:p>
            <a:pPr>
              <a:buFont typeface="Wingdings" pitchFamily="2" charset="2"/>
              <a:buChar char="J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5462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0698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</TotalTime>
  <Words>306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Ordinal numbers  (Řadové číslovky)</vt:lpstr>
      <vt:lpstr>Ordinal numbers  (Řadové číslovky)</vt:lpstr>
      <vt:lpstr>Ordinal numbers  (Řadové číslovky)</vt:lpstr>
      <vt:lpstr>Translate:</vt:lpstr>
      <vt:lpstr>Solution: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EU12</dc:creator>
  <cp:lastModifiedBy>EU12</cp:lastModifiedBy>
  <cp:revision>17</cp:revision>
  <dcterms:created xsi:type="dcterms:W3CDTF">2011-10-14T09:00:52Z</dcterms:created>
  <dcterms:modified xsi:type="dcterms:W3CDTF">2013-05-28T20:19:26Z</dcterms:modified>
</cp:coreProperties>
</file>