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handoutMasterIdLst>
    <p:handoutMasterId r:id="rId24"/>
  </p:handoutMasterIdLst>
  <p:sldIdLst>
    <p:sldId id="25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295" r:id="rId2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26" d="100"/>
          <a:sy n="26" d="100"/>
        </p:scale>
        <p:origin x="-960" y="-77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42A6BD5-CA47-44D9-82C7-409235B9B760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4F671A-DDCF-44AC-BD3C-D1B119FFC017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FBDB3F-3C61-44A8-A00E-BBC446DB773E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1E29B9-A11C-43EE-AB4D-F23D8AC2F776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9C4392-EAEE-4A71-B94E-60A8E803C5F9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2BA124-D45F-4B4C-A75E-51D07D51DD3F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6" name="Přímá spojovací čára 5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7EDB285-905C-491D-B33F-3DF0BB194B43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3C0D9-14C9-4E9E-A947-67C4C2765C59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AB4C33-5242-411D-A384-3FD9F2D5119A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1D8145-5D9A-4621-8A72-AF39B82773C6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2580A10-4C89-4D38-8B9D-FB3DFCFB3EDF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8391EB4-D25D-466E-A395-748B3D6DFF75}" type="datetime1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r%C3%A1ze" TargetMode="External"/><Relationship Id="rId2" Type="http://schemas.openxmlformats.org/officeDocument/2006/relationships/hyperlink" Target="http://cs.wikipedia.org/wiki/Slovo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Tvar" TargetMode="External"/><Relationship Id="rId5" Type="http://schemas.openxmlformats.org/officeDocument/2006/relationships/hyperlink" Target="http://cs.wikipedia.org/wiki/Barva" TargetMode="External"/><Relationship Id="rId4" Type="http://schemas.openxmlformats.org/officeDocument/2006/relationships/hyperlink" Target="http://cs.wikipedia.org/wiki/Logo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tujsdetmi.cz/upload/obrazky/novinky/obrazek-74-1.jp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Značka, ochranná známka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26. 3. 2013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195114"/>
          <a:ext cx="7934902" cy="49022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CSA_OPVK15_046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Produkt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Značka, ochranná známka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4. 4. 2013, 3. 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45</a:t>
                      </a:r>
                      <a:r>
                        <a:rPr lang="cs-CZ" sz="1600" baseline="0" dirty="0" smtClean="0"/>
                        <a:t> min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Účelem je pochopit smysl značky</a:t>
                      </a:r>
                      <a:r>
                        <a:rPr lang="cs-CZ" sz="1600" baseline="0" dirty="0" smtClean="0"/>
                        <a:t> a ochranné známky </a:t>
                      </a:r>
                      <a:br>
                        <a:rPr lang="cs-CZ" sz="1600" baseline="0" dirty="0" smtClean="0"/>
                      </a:br>
                      <a:r>
                        <a:rPr lang="cs-CZ" sz="1600" baseline="0" dirty="0" smtClean="0"/>
                        <a:t>v konkurenčním prostředí. Žáci sami uvádějí příklady známých značek a hledají souvislosti mezi značkou a úspěchem firmy.</a:t>
                      </a:r>
                      <a:endParaRPr lang="cs-CZ" sz="160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Značka, ochranná 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Značka</a:t>
            </a:r>
            <a:r>
              <a:rPr lang="cs-CZ" dirty="0" smtClean="0"/>
              <a:t> – používání jména, symbolu, pojmu, ale též tvaru nebo kombinace těchto prvků </a:t>
            </a:r>
            <a:br>
              <a:rPr lang="cs-CZ" dirty="0" smtClean="0"/>
            </a:br>
            <a:r>
              <a:rPr lang="cs-CZ" dirty="0" smtClean="0"/>
              <a:t>k identifikaci výrobku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Jméno značky </a:t>
            </a:r>
            <a:r>
              <a:rPr lang="cs-CZ" dirty="0" smtClean="0"/>
              <a:t>– část, která je </a:t>
            </a:r>
            <a:r>
              <a:rPr lang="cs-CZ" dirty="0" err="1" smtClean="0"/>
              <a:t>vokalizovatelná</a:t>
            </a:r>
            <a:r>
              <a:rPr lang="cs-CZ" dirty="0" smtClean="0"/>
              <a:t> – vyslovitelná /</a:t>
            </a:r>
            <a:r>
              <a:rPr lang="cs-CZ" dirty="0" err="1" smtClean="0"/>
              <a:t>Avon</a:t>
            </a:r>
            <a:r>
              <a:rPr lang="cs-CZ" dirty="0" smtClean="0"/>
              <a:t>, Disneyland/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Symbol značky </a:t>
            </a:r>
            <a:r>
              <a:rPr lang="cs-CZ" dirty="0" smtClean="0"/>
              <a:t>– část, která je rozpoznatelná, ale nevyslovitelná /králíček firmy Playboy/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Obchodní značka </a:t>
            </a:r>
            <a:r>
              <a:rPr lang="cs-CZ" dirty="0" smtClean="0"/>
              <a:t>– </a:t>
            </a:r>
            <a:r>
              <a:rPr lang="cs-CZ" dirty="0" err="1" smtClean="0"/>
              <a:t>značka</a:t>
            </a:r>
            <a:r>
              <a:rPr lang="cs-CZ" dirty="0" smtClean="0"/>
              <a:t> nebo její část, která má právní ochranu, neboť je ve výhradním vlastnictví. Chrání výhradní právo prodejce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Autorské právo </a:t>
            </a:r>
            <a:r>
              <a:rPr lang="cs-CZ" dirty="0" smtClean="0"/>
              <a:t>– výhradní právo reprodukovat, publikovat a prodávat umělecká, literární a hudební díla ve všech jejich formách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Značek existují stovky tisíc, setkáváme se </a:t>
            </a:r>
            <a:br>
              <a:rPr lang="cs-CZ" dirty="0" smtClean="0"/>
            </a:br>
            <a:r>
              <a:rPr lang="cs-CZ" dirty="0" smtClean="0"/>
              <a:t>s nimi na každém kroku</a:t>
            </a:r>
          </a:p>
          <a:p>
            <a:r>
              <a:rPr lang="cs-CZ" dirty="0" smtClean="0"/>
              <a:t>Pro své majitele jsou velmi důležité – pomáhají jim identifikovat marketingový mix</a:t>
            </a:r>
          </a:p>
          <a:p>
            <a:r>
              <a:rPr lang="cs-CZ" dirty="0" smtClean="0"/>
              <a:t>Spotřebitelům pomáhají rozeznávat výrobky dané firmy</a:t>
            </a:r>
          </a:p>
          <a:p>
            <a:r>
              <a:rPr lang="cs-CZ" dirty="0" smtClean="0"/>
              <a:t>Prvními propagátory značek výrobků se staly americké farmaceutické firmy</a:t>
            </a:r>
          </a:p>
          <a:p>
            <a:r>
              <a:rPr lang="cs-CZ" dirty="0" smtClean="0"/>
              <a:t>Značení výrobků však zřetelně zvyšuje náklady /balení, právní ochrana…/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Značení výrobků pomáhá prodejci při segmentaci trhů /např. každá výrobková řada je určena specifické skupině zákazníků/</a:t>
            </a:r>
          </a:p>
          <a:p>
            <a:r>
              <a:rPr lang="cs-CZ" sz="2400" dirty="0" smtClean="0"/>
              <a:t>Dobré značky pomáhají při budování firemního image</a:t>
            </a:r>
          </a:p>
          <a:p>
            <a:r>
              <a:rPr lang="cs-CZ" sz="2400" dirty="0" smtClean="0"/>
              <a:t>Značka může být skutečným aktivem pro firmu, pokud se nestane obecně popisným jménem pro daný druh výrobku</a:t>
            </a:r>
          </a:p>
          <a:p>
            <a:r>
              <a:rPr lang="cs-CZ" sz="2400" dirty="0" smtClean="0"/>
              <a:t>Obchodní značky zabezpečují právní ochranu jedinečných vlastností, které by konkurence okopírovala</a:t>
            </a:r>
            <a:endParaRPr lang="cs-CZ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Rozhodování o značce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Dobré jméno výrobkové značky znamená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spotřebitelskou výsadu  </a:t>
            </a:r>
            <a:r>
              <a:rPr lang="cs-CZ" dirty="0" smtClean="0"/>
              <a:t>/Apple, Mercedes/</a:t>
            </a:r>
          </a:p>
          <a:p>
            <a:r>
              <a:rPr lang="cs-CZ" dirty="0" smtClean="0"/>
              <a:t>Ta se projevuje dostatečně velkým počtem zákazníků, kteří odmítají jakoukoli náhradu, a to i v případě nižší ceny</a:t>
            </a:r>
          </a:p>
          <a:p>
            <a:r>
              <a:rPr lang="cs-CZ" dirty="0" smtClean="0"/>
              <a:t>Řada firem vynaložila v minulosti značné náklady na to, aby vybudovala značková jména pro své produkty /Sony, Toyota, Samsung…../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Rysy dobrého jména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Krátké a jednoduché</a:t>
            </a:r>
          </a:p>
          <a:p>
            <a:r>
              <a:rPr lang="cs-CZ" dirty="0" smtClean="0"/>
              <a:t>Snadno vyslovitelné</a:t>
            </a:r>
          </a:p>
          <a:p>
            <a:r>
              <a:rPr lang="cs-CZ" dirty="0" smtClean="0"/>
              <a:t>Lehce zapamatovatelné</a:t>
            </a:r>
          </a:p>
          <a:p>
            <a:r>
              <a:rPr lang="cs-CZ" dirty="0" smtClean="0"/>
              <a:t>Dá se vyslovovat ve všech jazycích /pro mezinárodní trh/</a:t>
            </a:r>
          </a:p>
          <a:p>
            <a:r>
              <a:rPr lang="cs-CZ" dirty="0" smtClean="0"/>
              <a:t>Nadčasové /nesmí být staromódní/</a:t>
            </a:r>
          </a:p>
          <a:p>
            <a:r>
              <a:rPr lang="cs-CZ" dirty="0" smtClean="0"/>
              <a:t>Není dotěrné, obscénní nebo negativistické</a:t>
            </a:r>
          </a:p>
          <a:p>
            <a:r>
              <a:rPr lang="cs-CZ" dirty="0" smtClean="0"/>
              <a:t>Dá se přizpůsobit jakémukoli prostředku reklamy</a:t>
            </a:r>
          </a:p>
          <a:p>
            <a:r>
              <a:rPr lang="cs-CZ" dirty="0" smtClean="0"/>
              <a:t>Naznačuje výhody výrobku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Nástroje budování identity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 posilování a šíření image značky používají její tvůrci následující soubor nástrojů:</a:t>
            </a:r>
          </a:p>
          <a:p>
            <a:endParaRPr lang="cs-CZ" dirty="0" smtClean="0"/>
          </a:p>
          <a:p>
            <a:r>
              <a:rPr lang="cs-CZ" dirty="0" smtClean="0"/>
              <a:t>inherentní slovo</a:t>
            </a:r>
          </a:p>
          <a:p>
            <a:r>
              <a:rPr lang="cs-CZ" dirty="0" smtClean="0"/>
              <a:t>slogan</a:t>
            </a:r>
          </a:p>
          <a:p>
            <a:r>
              <a:rPr lang="cs-CZ" dirty="0" smtClean="0"/>
              <a:t>barvy</a:t>
            </a:r>
          </a:p>
          <a:p>
            <a:r>
              <a:rPr lang="cs-CZ" dirty="0" smtClean="0"/>
              <a:t>logo a symboly</a:t>
            </a:r>
          </a:p>
          <a:p>
            <a:r>
              <a:rPr lang="cs-CZ" dirty="0" smtClean="0"/>
              <a:t>soubor historek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Inherentní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ho potenciální zákazník slyší, mělo by v něm evokovat další, většinou příznivé slovo.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Firma                              Slovo</a:t>
            </a:r>
          </a:p>
          <a:p>
            <a:r>
              <a:rPr lang="cs-CZ" dirty="0" smtClean="0"/>
              <a:t>BMW                               Jízdní výkon</a:t>
            </a:r>
          </a:p>
          <a:p>
            <a:r>
              <a:rPr lang="cs-CZ" dirty="0" smtClean="0"/>
              <a:t>Kodak                              Foto</a:t>
            </a:r>
          </a:p>
          <a:p>
            <a:r>
              <a:rPr lang="cs-CZ" dirty="0" smtClean="0"/>
              <a:t>Apple                              Grafika</a:t>
            </a:r>
          </a:p>
          <a:p>
            <a:r>
              <a:rPr lang="cs-CZ" dirty="0" smtClean="0"/>
              <a:t>Volvo                               Bezpečnost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Slogan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firmy na něm založily svoji image. Slogany se opakují v každé inzerci, mají za cíl dostat příslušnou značkou do povědomí zákazníka /jejich účinek je až hypnotický/.</a:t>
            </a:r>
          </a:p>
          <a:p>
            <a:endParaRPr lang="cs-CZ" dirty="0" smtClean="0"/>
          </a:p>
          <a:p>
            <a:r>
              <a:rPr lang="cs-CZ" dirty="0" err="1" smtClean="0"/>
              <a:t>Tchibo</a:t>
            </a:r>
            <a:r>
              <a:rPr lang="cs-CZ" dirty="0" smtClean="0"/>
              <a:t> – „zážitek z vůně“.</a:t>
            </a:r>
          </a:p>
          <a:p>
            <a:r>
              <a:rPr lang="cs-CZ" dirty="0" err="1" smtClean="0"/>
              <a:t>Miele</a:t>
            </a:r>
            <a:r>
              <a:rPr lang="cs-CZ" dirty="0" smtClean="0"/>
              <a:t> – „</a:t>
            </a:r>
            <a:r>
              <a:rPr lang="cs-CZ" dirty="0" err="1" smtClean="0"/>
              <a:t>Forever</a:t>
            </a:r>
            <a:r>
              <a:rPr lang="cs-CZ" dirty="0" smtClean="0"/>
              <a:t> </a:t>
            </a:r>
            <a:r>
              <a:rPr lang="cs-CZ" dirty="0" err="1" smtClean="0"/>
              <a:t>Better</a:t>
            </a:r>
            <a:r>
              <a:rPr lang="cs-CZ" dirty="0" smtClean="0"/>
              <a:t>“ – Navždy lepší</a:t>
            </a:r>
          </a:p>
          <a:p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Airways</a:t>
            </a:r>
            <a:r>
              <a:rPr lang="cs-CZ" dirty="0" smtClean="0"/>
              <a:t> – „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´s Favorite</a:t>
            </a:r>
          </a:p>
          <a:p>
            <a:r>
              <a:rPr lang="cs-CZ" dirty="0" err="1" smtClean="0"/>
              <a:t>Airline</a:t>
            </a:r>
            <a:r>
              <a:rPr lang="cs-CZ" dirty="0" smtClean="0"/>
              <a:t>“ – Nejoblíbenější aerolinie světa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Výhodné pro firmu je důsledné používání jednotného souboru barev, což značně usnadní její identifikaci.</a:t>
            </a:r>
          </a:p>
          <a:p>
            <a:endParaRPr lang="cs-CZ" dirty="0" smtClean="0"/>
          </a:p>
          <a:p>
            <a:r>
              <a:rPr lang="cs-CZ" dirty="0" smtClean="0"/>
              <a:t>Př.: </a:t>
            </a:r>
            <a:r>
              <a:rPr lang="cs-CZ" dirty="0" smtClean="0">
                <a:solidFill>
                  <a:srgbClr val="FFFF00"/>
                </a:solidFill>
              </a:rPr>
              <a:t>žlutá</a:t>
            </a:r>
            <a:r>
              <a:rPr lang="cs-CZ" dirty="0" smtClean="0"/>
              <a:t> je firemní barvou </a:t>
            </a:r>
            <a:r>
              <a:rPr lang="cs-CZ" dirty="0" smtClean="0">
                <a:solidFill>
                  <a:srgbClr val="FFFF00"/>
                </a:solidFill>
              </a:rPr>
              <a:t>Kodaku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IBM </a:t>
            </a:r>
            <a:r>
              <a:rPr lang="cs-CZ" dirty="0" smtClean="0"/>
              <a:t>získala dokonce kvůli </a:t>
            </a:r>
            <a:r>
              <a:rPr lang="cs-CZ" dirty="0" smtClean="0">
                <a:solidFill>
                  <a:srgbClr val="0070C0"/>
                </a:solidFill>
              </a:rPr>
              <a:t>modré</a:t>
            </a:r>
            <a:r>
              <a:rPr lang="cs-CZ" dirty="0" smtClean="0"/>
              <a:t> barvě v minulosti přezdívku „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“ – Modrý gigant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Loga a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Dokonce i způsob, jakým je jméno značky napsáno, může být zásadní pro zapamatování a rozpoznání.</a:t>
            </a:r>
          </a:p>
          <a:p>
            <a:endParaRPr lang="cs-CZ" dirty="0" smtClean="0"/>
          </a:p>
          <a:p>
            <a:r>
              <a:rPr lang="cs-CZ" dirty="0" smtClean="0"/>
              <a:t>Symbolem může být skutečná postava, která vždy reprezentuje firmu – např. tiskový mluvčí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professionallogodesign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5450" y="2556669"/>
            <a:ext cx="4762500" cy="2952750"/>
          </a:xfr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obrazek-74-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34184" y="2274209"/>
            <a:ext cx="3685032" cy="3794760"/>
          </a:xfr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Soubor historek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Některé firmy jsou a budou navždy spojovány s určitými historkami, které většinou vyznívají zajímavě nebo úsměvně.</a:t>
            </a:r>
          </a:p>
          <a:p>
            <a:endParaRPr lang="cs-CZ" dirty="0" smtClean="0"/>
          </a:p>
          <a:p>
            <a:r>
              <a:rPr lang="cs-CZ" dirty="0" smtClean="0"/>
              <a:t>Př. Firmu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Coca-Cola </a:t>
            </a:r>
            <a:r>
              <a:rPr lang="cs-CZ" dirty="0" smtClean="0"/>
              <a:t>prý založili dva lidé, kteří všemožně utajovali recept před ostatními a každodenně ho zamykali do sejfu.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Ochranná známka </a:t>
            </a:r>
            <a:r>
              <a:rPr lang="cs-CZ" dirty="0" smtClean="0"/>
              <a:t>– je právnický termín, který se nemusí připojovat k výrobku,</a:t>
            </a:r>
          </a:p>
          <a:p>
            <a:r>
              <a:rPr lang="cs-CZ" dirty="0" smtClean="0"/>
              <a:t>patří sem výhradně ta slova, symboly nebo značky, které jsou právně zaregistrované pro používání pouze jednou firmou</a:t>
            </a:r>
          </a:p>
          <a:p>
            <a:r>
              <a:rPr lang="cs-CZ" dirty="0" smtClean="0"/>
              <a:t>„ Ochrannou známku tvoří označení schopné grafického znázornění, tvoří ji například 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2" tooltip="Slovo"/>
              </a:rPr>
              <a:t>slovo</a:t>
            </a:r>
            <a:r>
              <a:rPr lang="cs-CZ" dirty="0" smtClean="0"/>
              <a:t>, </a:t>
            </a:r>
            <a:r>
              <a:rPr lang="cs-CZ" dirty="0" smtClean="0">
                <a:hlinkClick r:id="rId3" tooltip="Fráze"/>
              </a:rPr>
              <a:t>fráze</a:t>
            </a:r>
            <a:r>
              <a:rPr lang="cs-CZ" dirty="0" smtClean="0"/>
              <a:t>, </a:t>
            </a:r>
            <a:r>
              <a:rPr lang="cs-CZ" dirty="0" smtClean="0">
                <a:hlinkClick r:id="rId4" tooltip="Logo"/>
              </a:rPr>
              <a:t>logo</a:t>
            </a:r>
            <a:r>
              <a:rPr lang="cs-CZ" dirty="0" smtClean="0"/>
              <a:t>, kterým se označuje vyrobené zboží, 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hlinkClick r:id="rId5" tooltip="Barva"/>
              </a:rPr>
              <a:t>barvy</a:t>
            </a:r>
            <a:r>
              <a:rPr lang="cs-CZ" dirty="0" smtClean="0"/>
              <a:t>, </a:t>
            </a:r>
            <a:r>
              <a:rPr lang="cs-CZ" dirty="0" smtClean="0">
                <a:hlinkClick r:id="rId6" tooltip="Tvar"/>
              </a:rPr>
              <a:t>tvar</a:t>
            </a:r>
            <a:r>
              <a:rPr lang="cs-CZ" dirty="0" smtClean="0"/>
              <a:t> výrobku či obalu, nebo kombinace předchozích způsobů.</a:t>
            </a:r>
          </a:p>
          <a:p>
            <a:r>
              <a:rPr lang="cs-CZ" dirty="0" smtClean="0"/>
              <a:t>Pro ochrannou známku se také používá označení </a:t>
            </a:r>
            <a:r>
              <a:rPr lang="cs-CZ" b="1" dirty="0" smtClean="0"/>
              <a:t>trademark</a:t>
            </a:r>
            <a:r>
              <a:rPr lang="cs-CZ" dirty="0" smtClean="0"/>
              <a:t> (™)“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Tradiční symbol registrované ochranné známky, </a:t>
            </a:r>
            <a:r>
              <a:rPr lang="cs-CZ" dirty="0" err="1" smtClean="0"/>
              <a:t>Registered</a:t>
            </a:r>
            <a:r>
              <a:rPr lang="cs-CZ" dirty="0" smtClean="0"/>
              <a:t> </a:t>
            </a:r>
            <a:r>
              <a:rPr lang="cs-CZ" dirty="0" err="1" smtClean="0"/>
              <a:t>Trade</a:t>
            </a:r>
            <a:r>
              <a:rPr lang="cs-CZ" dirty="0" smtClean="0"/>
              <a:t> </a:t>
            </a:r>
            <a:r>
              <a:rPr lang="cs-CZ" dirty="0" err="1" smtClean="0"/>
              <a:t>Mark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1026" name="Picture 2" descr="C:\Users\Uzivatel\Desktop\RegisteredT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3698" y="3243399"/>
            <a:ext cx="2095500" cy="2095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MCCARTHY, E. </a:t>
            </a:r>
            <a:r>
              <a:rPr lang="cs-CZ" i="1" dirty="0" smtClean="0"/>
              <a:t>Základy marketingu</a:t>
            </a:r>
            <a:r>
              <a:rPr lang="cs-CZ" dirty="0" smtClean="0"/>
              <a:t>. 1.vyd. Praha: Victoria </a:t>
            </a:r>
            <a:r>
              <a:rPr lang="cs-CZ" dirty="0" err="1" smtClean="0"/>
              <a:t>Publishing</a:t>
            </a:r>
            <a:r>
              <a:rPr lang="cs-CZ" dirty="0" smtClean="0"/>
              <a:t>, 1995, 511 s. ISBN 80-856-0529-5.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KOTLER, </a:t>
            </a:r>
            <a:r>
              <a:rPr lang="cs-CZ" dirty="0" err="1" smtClean="0"/>
              <a:t>Philip</a:t>
            </a:r>
            <a:r>
              <a:rPr lang="cs-CZ" dirty="0" smtClean="0"/>
              <a:t>. </a:t>
            </a:r>
            <a:r>
              <a:rPr lang="cs-CZ" i="1" dirty="0" smtClean="0"/>
              <a:t>Marketing podle </a:t>
            </a:r>
            <a:r>
              <a:rPr lang="cs-CZ" i="1" dirty="0" err="1" smtClean="0"/>
              <a:t>Kotlera</a:t>
            </a:r>
            <a:r>
              <a:rPr lang="cs-CZ" i="1" dirty="0" smtClean="0"/>
              <a:t>: jak vytvářet a ovládnout nové trhy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Praha: Management </a:t>
            </a:r>
            <a:r>
              <a:rPr lang="cs-CZ" dirty="0" err="1" smtClean="0"/>
              <a:t>Press</a:t>
            </a:r>
            <a:r>
              <a:rPr lang="cs-CZ" dirty="0" smtClean="0"/>
              <a:t>, 2000, 258 s. ISBN 80-726-1010-4.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Ochranná známka.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2013-03-25]. Dostupné z: http://cs.wikipedia.org/wiki/Ochrann%C3%A1_zn%C3%A1mka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ZOO Praha </a:t>
            </a:r>
            <a:r>
              <a:rPr lang="cs-CZ" dirty="0" err="1" smtClean="0"/>
              <a:t>Troja</a:t>
            </a:r>
            <a:r>
              <a:rPr lang="cs-CZ" dirty="0" smtClean="0"/>
              <a:t>. </a:t>
            </a:r>
            <a:r>
              <a:rPr lang="cs-CZ" i="1" dirty="0" smtClean="0"/>
              <a:t>Cestuj s dětmi.</a:t>
            </a:r>
            <a:r>
              <a:rPr lang="cs-CZ" i="1" dirty="0" err="1" smtClean="0"/>
              <a:t>cz</a:t>
            </a:r>
            <a:r>
              <a:rPr lang="cs-CZ" dirty="0" smtClean="0"/>
              <a:t> [online]. © 2010 - 2013 [cit. 2013-03-24]. Dostupné z: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cestujsdetmi.cz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obrazky</a:t>
            </a:r>
            <a:r>
              <a:rPr lang="cs-CZ" dirty="0" smtClean="0">
                <a:hlinkClick r:id="rId2"/>
              </a:rPr>
              <a:t>/novinky/</a:t>
            </a:r>
            <a:r>
              <a:rPr lang="cs-CZ" dirty="0" err="1" smtClean="0">
                <a:hlinkClick r:id="rId2"/>
              </a:rPr>
              <a:t>obrazek</a:t>
            </a:r>
            <a:r>
              <a:rPr lang="cs-CZ" dirty="0" smtClean="0">
                <a:hlinkClick r:id="rId2"/>
              </a:rPr>
              <a:t>-74-1.jpg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Why professional logo design does not cost $5.00. </a:t>
            </a:r>
            <a:r>
              <a:rPr lang="en-US" i="1" dirty="0" smtClean="0"/>
              <a:t>JUST™ Creative</a:t>
            </a:r>
            <a:r>
              <a:rPr lang="en-US" dirty="0" smtClean="0"/>
              <a:t> [online]. 2007-2013 [cit. 2013-03-24]. </a:t>
            </a:r>
            <a:r>
              <a:rPr lang="en-US" dirty="0" err="1" smtClean="0"/>
              <a:t>Dostupné</a:t>
            </a:r>
            <a:r>
              <a:rPr lang="en-US" dirty="0" smtClean="0"/>
              <a:t> z: http://justcreative.com/2008/05/22/why-logo-design-does-not-cost-5-dollars/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13</TotalTime>
  <Words>787</Words>
  <Application>Microsoft Office PowerPoint</Application>
  <PresentationFormat>Předvádění na obrazovce (4:3)</PresentationFormat>
  <Paragraphs>133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PREZENTACE_VOSHK_logolinkEU</vt:lpstr>
      <vt:lpstr>Bohatý</vt:lpstr>
      <vt:lpstr>Značka, ochranná známka</vt:lpstr>
      <vt:lpstr>Tento učební materiál vznikl za podpory OPVK 1.5</vt:lpstr>
      <vt:lpstr>Značka, ochranná známka</vt:lpstr>
      <vt:lpstr>Snímek 4</vt:lpstr>
      <vt:lpstr>Snímek 5</vt:lpstr>
      <vt:lpstr>Snímek 6</vt:lpstr>
      <vt:lpstr>Rozhodování o značce</vt:lpstr>
      <vt:lpstr>Rysy dobrého jména značky</vt:lpstr>
      <vt:lpstr>Nástroje budování identity značky</vt:lpstr>
      <vt:lpstr>Inherentní slovo</vt:lpstr>
      <vt:lpstr>Slogan</vt:lpstr>
      <vt:lpstr>Barvy</vt:lpstr>
      <vt:lpstr>Loga a symboly</vt:lpstr>
      <vt:lpstr>Snímek 14</vt:lpstr>
      <vt:lpstr>Snímek 15</vt:lpstr>
      <vt:lpstr>Soubor historek</vt:lpstr>
      <vt:lpstr>Snímek 17</vt:lpstr>
      <vt:lpstr>Snímek 18</vt:lpstr>
      <vt:lpstr>Použité zdroje: 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Značka, ochranná známka</dc:title>
  <dc:creator>An</dc:creator>
  <cp:lastModifiedBy>An</cp:lastModifiedBy>
  <cp:revision>3</cp:revision>
  <dcterms:created xsi:type="dcterms:W3CDTF">2013-05-02T07:16:24Z</dcterms:created>
  <dcterms:modified xsi:type="dcterms:W3CDTF">2013-05-24T06:20:28Z</dcterms:modified>
</cp:coreProperties>
</file>