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57" r:id="rId3"/>
    <p:sldId id="268" r:id="rId4"/>
    <p:sldId id="271" r:id="rId5"/>
    <p:sldId id="272" r:id="rId6"/>
    <p:sldId id="259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9" r:id="rId16"/>
    <p:sldId id="270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1" autoAdjust="0"/>
    <p:restoredTop sz="88889" autoAdjust="0"/>
  </p:normalViewPr>
  <p:slideViewPr>
    <p:cSldViewPr>
      <p:cViewPr>
        <p:scale>
          <a:sx n="59" d="100"/>
          <a:sy n="59" d="100"/>
        </p:scale>
        <p:origin x="-420" y="-9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EE854-CB26-487F-9758-82AC47AEE11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9443E9-FD53-4C6B-AAA6-592144A3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D31CA-3168-41E6-96C6-2186ADABDD1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23C81-AE87-4040-B5A2-CF48173612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Revizor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Literatura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Literární dílo: N. V. Gogol - Revizor, seznámení s výstavbou, obsahem, postavami a hlavní myšlenkou díla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Revizor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pětiaktová </a:t>
            </a:r>
            <a:r>
              <a:rPr lang="cs-CZ" dirty="0" smtClean="0">
                <a:solidFill>
                  <a:srgbClr val="FF0000"/>
                </a:solidFill>
              </a:rPr>
              <a:t>satirická komedie </a:t>
            </a:r>
            <a:r>
              <a:rPr lang="cs-CZ" dirty="0" smtClean="0"/>
              <a:t>ruského dramatika </a:t>
            </a:r>
            <a:r>
              <a:rPr lang="cs-CZ" dirty="0" smtClean="0">
                <a:solidFill>
                  <a:srgbClr val="FF0000"/>
                </a:solidFill>
              </a:rPr>
              <a:t>Nikolaje </a:t>
            </a:r>
            <a:r>
              <a:rPr lang="cs-CZ" dirty="0" err="1" smtClean="0">
                <a:solidFill>
                  <a:srgbClr val="FF0000"/>
                </a:solidFill>
              </a:rPr>
              <a:t>Vasiljeviče</a:t>
            </a:r>
            <a:r>
              <a:rPr lang="cs-CZ" dirty="0" smtClean="0">
                <a:solidFill>
                  <a:srgbClr val="FF0000"/>
                </a:solidFill>
              </a:rPr>
              <a:t> Gogola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(1809 – 1852)</a:t>
            </a:r>
          </a:p>
          <a:p>
            <a:r>
              <a:rPr lang="cs-CZ" dirty="0" smtClean="0"/>
              <a:t>hra zachycuje tupost, nevzdělanost </a:t>
            </a:r>
            <a:br>
              <a:rPr lang="cs-CZ" dirty="0" smtClean="0"/>
            </a:br>
            <a:r>
              <a:rPr lang="cs-CZ" dirty="0" smtClean="0"/>
              <a:t>a zkaženost státních úředníků, kteří vidí smysl své práce ve svém obohacování a v braní úplatků </a:t>
            </a:r>
          </a:p>
          <a:p>
            <a:r>
              <a:rPr lang="cs-CZ" dirty="0" smtClean="0"/>
              <a:t>vysmívá se lidské hlouposti, podlézavosti, omezenosti, pokrytectví, byrokratismu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Nadčasová platnost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/>
              <a:t>n</a:t>
            </a:r>
            <a:r>
              <a:rPr lang="cs-CZ" sz="3500" dirty="0" smtClean="0"/>
              <a:t>astavuje  zrcadlo všem, jejichž charakter </a:t>
            </a:r>
            <a:br>
              <a:rPr lang="cs-CZ" sz="3500" dirty="0" smtClean="0"/>
            </a:br>
            <a:r>
              <a:rPr lang="cs-CZ" sz="3500" dirty="0" smtClean="0"/>
              <a:t>je pokřiven podlézavostí a úplatkářstvím</a:t>
            </a:r>
          </a:p>
          <a:p>
            <a:r>
              <a:rPr lang="cs-CZ" sz="3500" dirty="0"/>
              <a:t>o</a:t>
            </a:r>
            <a:r>
              <a:rPr lang="cs-CZ" sz="3500" dirty="0" smtClean="0"/>
              <a:t>dehrává se v malém provinčním ruském městečku</a:t>
            </a:r>
            <a:endParaRPr lang="cs-CZ" sz="3500" dirty="0"/>
          </a:p>
          <a:p>
            <a:r>
              <a:rPr lang="cs-CZ" sz="3500" dirty="0" smtClean="0"/>
              <a:t>kritizuje ruskou byrokracii v 1. polovině </a:t>
            </a:r>
            <a:br>
              <a:rPr lang="cs-CZ" sz="3500" dirty="0" smtClean="0"/>
            </a:br>
            <a:r>
              <a:rPr lang="cs-CZ" sz="3500" dirty="0" smtClean="0"/>
              <a:t>19. století,</a:t>
            </a:r>
            <a:br>
              <a:rPr lang="cs-CZ" sz="3500" dirty="0" smtClean="0"/>
            </a:br>
            <a:r>
              <a:rPr lang="cs-CZ" sz="3500" dirty="0" smtClean="0"/>
              <a:t>ale má stále </a:t>
            </a:r>
            <a:r>
              <a:rPr lang="cs-CZ" sz="4300" dirty="0" smtClean="0">
                <a:solidFill>
                  <a:srgbClr val="FF0000"/>
                </a:solidFill>
              </a:rPr>
              <a:t>nadčasovou platnost</a:t>
            </a:r>
          </a:p>
          <a:p>
            <a:r>
              <a:rPr lang="cs-CZ" sz="3500" dirty="0" smtClean="0"/>
              <a:t>vzniká roku 1836, přepracováno 1842</a:t>
            </a:r>
          </a:p>
          <a:p>
            <a:r>
              <a:rPr lang="cs-CZ" sz="3500" dirty="0" smtClean="0"/>
              <a:t>autora řadíme k ruskému kritickému realismu</a:t>
            </a:r>
            <a:endParaRPr lang="cs-CZ" sz="35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druh a žánr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literární druh - drama </a:t>
            </a:r>
          </a:p>
          <a:p>
            <a:r>
              <a:rPr lang="cs-CZ" dirty="0" smtClean="0"/>
              <a:t>literární žánr – satirická komedie</a:t>
            </a:r>
          </a:p>
          <a:p>
            <a:r>
              <a:rPr lang="cs-CZ" dirty="0" smtClean="0"/>
              <a:t>zřetelné znaky realismu: pravdivý obraz skutečnosti, typizace, objektivní přístup </a:t>
            </a:r>
            <a:br>
              <a:rPr lang="cs-CZ" dirty="0" smtClean="0"/>
            </a:br>
            <a:r>
              <a:rPr lang="cs-CZ" dirty="0" smtClean="0"/>
              <a:t>ke skutečnosti (autor stojí nad příběhem)</a:t>
            </a:r>
          </a:p>
          <a:p>
            <a:r>
              <a:rPr lang="cs-CZ" dirty="0" smtClean="0"/>
              <a:t>kritika nedostatků ve společnosti</a:t>
            </a:r>
          </a:p>
          <a:p>
            <a:r>
              <a:rPr lang="cs-CZ" dirty="0" smtClean="0"/>
              <a:t>hovorový až nespisovný jazyk, neutrální výrazy, místy stylisticky zabarvené výrazy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Výstavba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dějová zápletka jako anekdota</a:t>
            </a:r>
          </a:p>
          <a:p>
            <a:r>
              <a:rPr lang="cs-CZ" dirty="0" smtClean="0"/>
              <a:t>groteskní komika x tragika situace</a:t>
            </a:r>
          </a:p>
          <a:p>
            <a:r>
              <a:rPr lang="cs-CZ" dirty="0" smtClean="0"/>
              <a:t>výstižná charakteristika postav – i pomocí jmen – </a:t>
            </a:r>
            <a:r>
              <a:rPr lang="cs-CZ" dirty="0" err="1" smtClean="0"/>
              <a:t>Špekin</a:t>
            </a:r>
            <a:endParaRPr lang="cs-CZ" dirty="0" smtClean="0"/>
          </a:p>
          <a:p>
            <a:r>
              <a:rPr lang="cs-CZ" dirty="0" smtClean="0"/>
              <a:t>zachycena psychologie postav, což </a:t>
            </a:r>
            <a:br>
              <a:rPr lang="cs-CZ" dirty="0" smtClean="0"/>
            </a:br>
            <a:r>
              <a:rPr lang="cs-CZ" dirty="0" smtClean="0"/>
              <a:t>se projevuje v promluvách</a:t>
            </a:r>
          </a:p>
          <a:p>
            <a:r>
              <a:rPr lang="cs-CZ" dirty="0" smtClean="0"/>
              <a:t>jsou zde uvedeny pokyny pro herce, </a:t>
            </a:r>
            <a:br>
              <a:rPr lang="cs-CZ" dirty="0" smtClean="0"/>
            </a:br>
            <a:r>
              <a:rPr lang="cs-CZ" dirty="0" smtClean="0"/>
              <a:t>psáno jako scénář (divadelní hra – drama)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 poskytl </a:t>
            </a:r>
            <a:r>
              <a:rPr lang="cs-CZ" dirty="0" err="1" smtClean="0"/>
              <a:t>Puškin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námět poskytl Gogolovi </a:t>
            </a:r>
            <a:r>
              <a:rPr lang="cs-CZ" dirty="0" err="1" smtClean="0"/>
              <a:t>Puškin</a:t>
            </a:r>
            <a:r>
              <a:rPr lang="cs-CZ" dirty="0"/>
              <a:t> </a:t>
            </a:r>
            <a:r>
              <a:rPr lang="cs-CZ" dirty="0" smtClean="0"/>
              <a:t>se svým příběhem, jak byl jednou při jakési cestě považován za tajného vládního úředníka</a:t>
            </a:r>
          </a:p>
          <a:p>
            <a:r>
              <a:rPr lang="cs-CZ" dirty="0" smtClean="0"/>
              <a:t>za cara Mikuláše totiž nebylo ničím neobvyklým, přijel-li do okresního města </a:t>
            </a:r>
            <a:r>
              <a:rPr lang="cs-CZ" i="1" dirty="0" smtClean="0"/>
              <a:t>„inkognito“</a:t>
            </a:r>
            <a:r>
              <a:rPr lang="cs-CZ" dirty="0" smtClean="0"/>
              <a:t> vysoký státní úředník, aby se přesvědčil, zda je vše v pořádku</a:t>
            </a:r>
            <a:endParaRPr lang="cs-CZ" dirty="0"/>
          </a:p>
          <a:p>
            <a:r>
              <a:rPr lang="cs-CZ" dirty="0" smtClean="0"/>
              <a:t>existovala totiž tajná policie, která pozorovala, kdo se vyslovuje  proti režimu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Ohlas na komedii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/>
            <a:r>
              <a:rPr lang="cs-CZ" dirty="0" smtClean="0"/>
              <a:t>při premiéře roku 1836 v Petrohradě </a:t>
            </a:r>
            <a:r>
              <a:rPr lang="cs-CZ" dirty="0" smtClean="0">
                <a:solidFill>
                  <a:srgbClr val="FF0000"/>
                </a:solidFill>
              </a:rPr>
              <a:t>veliký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úspěch </a:t>
            </a:r>
          </a:p>
          <a:p>
            <a:pPr marL="514350" indent="-514350"/>
            <a:r>
              <a:rPr lang="cs-CZ" dirty="0" smtClean="0"/>
              <a:t>především mladými lidmi a pokrokovými literárními kritiky hra přijímána </a:t>
            </a:r>
            <a:r>
              <a:rPr lang="cs-CZ" dirty="0" smtClean="0">
                <a:solidFill>
                  <a:srgbClr val="FF0000"/>
                </a:solidFill>
              </a:rPr>
              <a:t>s nadšením</a:t>
            </a:r>
          </a:p>
          <a:p>
            <a:pPr marL="514350" indent="-514350"/>
            <a:r>
              <a:rPr lang="cs-CZ" dirty="0" smtClean="0"/>
              <a:t>Gogol však </a:t>
            </a:r>
            <a:r>
              <a:rPr lang="cs-CZ" dirty="0" smtClean="0">
                <a:solidFill>
                  <a:srgbClr val="FF0000"/>
                </a:solidFill>
              </a:rPr>
              <a:t>terčem útoků </a:t>
            </a:r>
            <a:r>
              <a:rPr lang="cs-CZ" dirty="0" smtClean="0"/>
              <a:t>vyšší společnosti, proti níž byla jeho komedie namířena, neboť motto knižního vydání hry: </a:t>
            </a:r>
            <a:br>
              <a:rPr lang="cs-CZ" dirty="0" smtClean="0"/>
            </a:br>
            <a:r>
              <a:rPr lang="cs-CZ" i="1" dirty="0" smtClean="0"/>
              <a:t>„Nevrč, brachu, na zrcadlo, když máš křivou hubu.“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na počátku </a:t>
            </a:r>
            <a:r>
              <a:rPr lang="cs-CZ" dirty="0" smtClean="0">
                <a:solidFill>
                  <a:srgbClr val="FF0000"/>
                </a:solidFill>
              </a:rPr>
              <a:t>třicátých let 19. století</a:t>
            </a:r>
          </a:p>
          <a:p>
            <a:r>
              <a:rPr lang="cs-CZ" dirty="0" smtClean="0"/>
              <a:t>během krátkého časového úseku </a:t>
            </a:r>
            <a:r>
              <a:rPr lang="cs-CZ" dirty="0" smtClean="0">
                <a:solidFill>
                  <a:srgbClr val="FF0000"/>
                </a:solidFill>
              </a:rPr>
              <a:t>24 hodin</a:t>
            </a:r>
          </a:p>
          <a:p>
            <a:r>
              <a:rPr lang="cs-CZ" dirty="0"/>
              <a:t>h</a:t>
            </a:r>
            <a:r>
              <a:rPr lang="cs-CZ" dirty="0" smtClean="0"/>
              <a:t>lavní postava </a:t>
            </a:r>
            <a:r>
              <a:rPr lang="cs-CZ" dirty="0"/>
              <a:t> </a:t>
            </a:r>
            <a:r>
              <a:rPr lang="cs-CZ" dirty="0" smtClean="0"/>
              <a:t>- mladý bezvýznamný úředník </a:t>
            </a:r>
            <a:r>
              <a:rPr lang="cs-CZ" dirty="0" smtClean="0">
                <a:solidFill>
                  <a:srgbClr val="FF0000"/>
                </a:solidFill>
              </a:rPr>
              <a:t>Ivan </a:t>
            </a:r>
            <a:r>
              <a:rPr lang="cs-CZ" dirty="0" err="1" smtClean="0">
                <a:solidFill>
                  <a:srgbClr val="FF0000"/>
                </a:solidFill>
              </a:rPr>
              <a:t>Alexandrovič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Chlestakov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se svým </a:t>
            </a:r>
            <a:r>
              <a:rPr lang="cs-CZ" dirty="0" smtClean="0">
                <a:solidFill>
                  <a:srgbClr val="FF0000"/>
                </a:solidFill>
              </a:rPr>
              <a:t>sluhou </a:t>
            </a:r>
            <a:r>
              <a:rPr lang="cs-CZ" dirty="0" err="1" smtClean="0">
                <a:solidFill>
                  <a:srgbClr val="FF0000"/>
                </a:solidFill>
              </a:rPr>
              <a:t>Osipem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přijel do městečka </a:t>
            </a:r>
            <a:br>
              <a:rPr lang="cs-CZ" dirty="0" smtClean="0"/>
            </a:br>
            <a:r>
              <a:rPr lang="cs-CZ" dirty="0" smtClean="0"/>
              <a:t>již před čtrnácti dny, ubytoval se ve zdejším hostinci, v kartách prohrál všechny peníze </a:t>
            </a:r>
            <a:br>
              <a:rPr lang="cs-CZ" dirty="0" smtClean="0"/>
            </a:br>
            <a:r>
              <a:rPr lang="cs-CZ" dirty="0" smtClean="0"/>
              <a:t>a teď nemá na zaplacení útraty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řeje mu ale štěstí, protože městský </a:t>
            </a:r>
            <a:r>
              <a:rPr lang="cs-CZ" dirty="0" smtClean="0">
                <a:solidFill>
                  <a:srgbClr val="FF0000"/>
                </a:solidFill>
              </a:rPr>
              <a:t>hejtman </a:t>
            </a:r>
            <a:r>
              <a:rPr lang="cs-CZ" dirty="0" smtClean="0"/>
              <a:t>právě dostal dopis od přítele z Petrohradu </a:t>
            </a:r>
            <a:br>
              <a:rPr lang="cs-CZ" dirty="0" smtClean="0"/>
            </a:br>
            <a:r>
              <a:rPr lang="cs-CZ" dirty="0" smtClean="0"/>
              <a:t>a dozvídá se, že městečko navštíví nebo už navštívil revizor</a:t>
            </a:r>
          </a:p>
          <a:p>
            <a:r>
              <a:rPr lang="cs-CZ" dirty="0" smtClean="0"/>
              <a:t>díky </a:t>
            </a:r>
            <a:r>
              <a:rPr lang="cs-CZ" dirty="0" smtClean="0">
                <a:solidFill>
                  <a:srgbClr val="FF0000"/>
                </a:solidFill>
              </a:rPr>
              <a:t>poštmistrovi, </a:t>
            </a:r>
            <a:r>
              <a:rPr lang="cs-CZ" dirty="0" smtClean="0"/>
              <a:t>který pro své rozptýlení </a:t>
            </a:r>
            <a:br>
              <a:rPr lang="cs-CZ" dirty="0" smtClean="0"/>
            </a:br>
            <a:r>
              <a:rPr lang="cs-CZ" dirty="0" smtClean="0"/>
              <a:t>otevírá cizí dopisy, se o tom okamžitě dozvědí </a:t>
            </a:r>
            <a:br>
              <a:rPr lang="cs-CZ" dirty="0" smtClean="0"/>
            </a:br>
            <a:r>
              <a:rPr lang="cs-CZ" dirty="0" smtClean="0"/>
              <a:t>i ostatní úředníci města</a:t>
            </a:r>
          </a:p>
          <a:p>
            <a:r>
              <a:rPr lang="cs-CZ" dirty="0" smtClean="0"/>
              <a:t> protože nemají čisté svědomí, neboť berou úplatky, kradou a všude je nepořádek, </a:t>
            </a:r>
            <a:r>
              <a:rPr lang="cs-CZ" dirty="0" smtClean="0">
                <a:solidFill>
                  <a:srgbClr val="FF0000"/>
                </a:solidFill>
              </a:rPr>
              <a:t>pochopitelně se revize obávají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dva statkáři, </a:t>
            </a:r>
            <a:r>
              <a:rPr lang="cs-CZ" dirty="0" err="1" smtClean="0">
                <a:solidFill>
                  <a:srgbClr val="FF0000"/>
                </a:solidFill>
              </a:rPr>
              <a:t>Dobčinskij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Bobčinskij</a:t>
            </a:r>
            <a:r>
              <a:rPr lang="cs-CZ" dirty="0" smtClean="0"/>
              <a:t>, jejichž jedinou životní náplní je běhat po městě a šířit jakékoliv (i neověřené) zprávy, ke kterým se dostanou, pokládají za revizora právě </a:t>
            </a:r>
            <a:r>
              <a:rPr lang="cs-CZ" dirty="0" err="1" smtClean="0"/>
              <a:t>Chlestakova</a:t>
            </a:r>
            <a:r>
              <a:rPr lang="cs-CZ" dirty="0" smtClean="0"/>
              <a:t>, a rychle rozšíří informaci o jeho příjezdu</a:t>
            </a:r>
          </a:p>
          <a:p>
            <a:r>
              <a:rPr lang="cs-CZ" dirty="0" smtClean="0"/>
              <a:t>aby revize dobře dopadla, snaží se představitelé města </a:t>
            </a:r>
            <a:r>
              <a:rPr lang="cs-CZ" dirty="0" err="1" smtClean="0"/>
              <a:t>Chlestakova</a:t>
            </a:r>
            <a:r>
              <a:rPr lang="cs-CZ" dirty="0" smtClean="0"/>
              <a:t> podplatit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Chlestakov</a:t>
            </a:r>
            <a:r>
              <a:rPr lang="cs-CZ" dirty="0" smtClean="0"/>
              <a:t> zpočátku nechápe, proč se najednou setkává všude s takovou úctou</a:t>
            </a:r>
          </a:p>
          <a:p>
            <a:r>
              <a:rPr lang="cs-CZ" dirty="0"/>
              <a:t>k</a:t>
            </a:r>
            <a:r>
              <a:rPr lang="cs-CZ" dirty="0" smtClean="0"/>
              <a:t>dyž pochopí, za jak významnou osobnost jej považují, plně využívá jejich hlouposti </a:t>
            </a:r>
          </a:p>
          <a:p>
            <a:r>
              <a:rPr lang="cs-CZ" dirty="0" smtClean="0"/>
              <a:t>a protože je na mizině, rád s nimi hraje hru</a:t>
            </a:r>
          </a:p>
          <a:p>
            <a:r>
              <a:rPr lang="cs-CZ" dirty="0" smtClean="0"/>
              <a:t>hejtman</a:t>
            </a:r>
            <a:r>
              <a:rPr lang="cs-CZ" b="1" dirty="0" smtClean="0"/>
              <a:t> </a:t>
            </a:r>
            <a:r>
              <a:rPr lang="cs-CZ" dirty="0" smtClean="0"/>
              <a:t>Anton </a:t>
            </a:r>
            <a:r>
              <a:rPr lang="cs-CZ" dirty="0" err="1" smtClean="0"/>
              <a:t>Antonovič</a:t>
            </a:r>
            <a:r>
              <a:rPr lang="cs-CZ" dirty="0" smtClean="0"/>
              <a:t> </a:t>
            </a:r>
            <a:r>
              <a:rPr lang="cs-CZ" dirty="0" err="1" smtClean="0"/>
              <a:t>Skvoznik</a:t>
            </a:r>
            <a:r>
              <a:rPr lang="cs-CZ" dirty="0" smtClean="0"/>
              <a:t>-</a:t>
            </a:r>
            <a:r>
              <a:rPr lang="cs-CZ" dirty="0" err="1" smtClean="0"/>
              <a:t>Dmuchanovskij</a:t>
            </a:r>
            <a:r>
              <a:rPr lang="cs-CZ" dirty="0" smtClean="0"/>
              <a:t> (policejní </a:t>
            </a:r>
            <a:r>
              <a:rPr lang="cs-CZ" dirty="0" err="1" smtClean="0"/>
              <a:t>direktor</a:t>
            </a:r>
            <a:r>
              <a:rPr lang="cs-CZ" dirty="0" smtClean="0"/>
              <a:t>) ho ubytuje ve svém domě a nabízí mu i dceru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Děj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krajský sudí, poštmistr a školní inspektor mu poskytují „půjčky“ a všichni mu přinášejí různé dary</a:t>
            </a:r>
            <a:endParaRPr lang="cs-CZ" dirty="0"/>
          </a:p>
          <a:p>
            <a:r>
              <a:rPr lang="cs-CZ" dirty="0" err="1" smtClean="0"/>
              <a:t>Chlestakov</a:t>
            </a:r>
            <a:r>
              <a:rPr lang="cs-CZ" dirty="0" smtClean="0"/>
              <a:t> se vychloubá, jak je bohatý, kde všude byl a jaké má známosti</a:t>
            </a:r>
          </a:p>
          <a:p>
            <a:r>
              <a:rPr lang="cs-CZ" dirty="0" smtClean="0"/>
              <a:t>při tomto smyšleném vyprávění o sobě jako</a:t>
            </a:r>
            <a:br>
              <a:rPr lang="cs-CZ" dirty="0" smtClean="0"/>
            </a:br>
            <a:r>
              <a:rPr lang="cs-CZ" dirty="0" smtClean="0"/>
              <a:t> o důležitém vysokém státním úředníkovi se tak rozohňuje, že se téměř plně vžívá do své nové smyšlené osobnosti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 </a:t>
            </a:r>
            <a:r>
              <a:rPr lang="cs-CZ" sz="3600" dirty="0" smtClean="0"/>
              <a:t>sluha </a:t>
            </a:r>
            <a:r>
              <a:rPr lang="cs-CZ" sz="3600" dirty="0" err="1" smtClean="0"/>
              <a:t>Osip</a:t>
            </a:r>
            <a:r>
              <a:rPr lang="cs-CZ" sz="3600" dirty="0" smtClean="0"/>
              <a:t> včas svému pánovi vysvětlí, </a:t>
            </a:r>
            <a:br>
              <a:rPr lang="cs-CZ" sz="3600" dirty="0" smtClean="0"/>
            </a:br>
            <a:r>
              <a:rPr lang="cs-CZ" sz="3600" dirty="0" smtClean="0"/>
              <a:t>že takový podvod se dlouho neudrží </a:t>
            </a:r>
            <a:br>
              <a:rPr lang="cs-CZ" sz="3600" dirty="0" smtClean="0"/>
            </a:br>
            <a:r>
              <a:rPr lang="cs-CZ" sz="3600" dirty="0" smtClean="0"/>
              <a:t>v tajnosti </a:t>
            </a:r>
          </a:p>
          <a:p>
            <a:r>
              <a:rPr lang="cs-CZ" sz="3600" dirty="0" smtClean="0"/>
              <a:t>proto namluví </a:t>
            </a:r>
            <a:r>
              <a:rPr lang="cs-CZ" sz="3600" dirty="0" err="1" smtClean="0"/>
              <a:t>Chlestakov</a:t>
            </a:r>
            <a:r>
              <a:rPr lang="cs-CZ" sz="3600" dirty="0" smtClean="0"/>
              <a:t> svým hostitelům, že odjíždí za svým bohatým strýcem pro svolení k sňatku</a:t>
            </a:r>
          </a:p>
          <a:p>
            <a:r>
              <a:rPr lang="cs-CZ" sz="3600" dirty="0" smtClean="0"/>
              <a:t>včas zmizí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před svým odjezdem napíše dopis příteli, </a:t>
            </a:r>
            <a:br>
              <a:rPr lang="cs-CZ" dirty="0" smtClean="0"/>
            </a:br>
            <a:r>
              <a:rPr lang="cs-CZ" dirty="0" smtClean="0"/>
              <a:t>v němž se mu svěří s celou komedií, kterou </a:t>
            </a:r>
            <a:br>
              <a:rPr lang="cs-CZ" dirty="0" smtClean="0"/>
            </a:br>
            <a:r>
              <a:rPr lang="cs-CZ" dirty="0" smtClean="0"/>
              <a:t>s úředníky městečka sehrál </a:t>
            </a:r>
          </a:p>
          <a:p>
            <a:r>
              <a:rPr lang="cs-CZ" dirty="0" smtClean="0"/>
              <a:t>dopis pochopitelně otevře poštmistr a hned </a:t>
            </a:r>
            <a:br>
              <a:rPr lang="cs-CZ" dirty="0" smtClean="0"/>
            </a:br>
            <a:r>
              <a:rPr lang="cs-CZ" dirty="0" smtClean="0"/>
              <a:t>s ním běží k hejtmanovi, který se mezitím oddává snům o tom, jak si polepší po svatbě</a:t>
            </a:r>
          </a:p>
          <a:p>
            <a:r>
              <a:rPr lang="cs-CZ" dirty="0"/>
              <a:t>h</a:t>
            </a:r>
            <a:r>
              <a:rPr lang="cs-CZ" dirty="0" smtClean="0"/>
              <a:t>ejtman a všichni ostatní strašně zuří</a:t>
            </a:r>
          </a:p>
          <a:p>
            <a:r>
              <a:rPr lang="cs-CZ" dirty="0" smtClean="0"/>
              <a:t>vtom přichází městský strážník  a oznamuje, </a:t>
            </a:r>
            <a:br>
              <a:rPr lang="cs-CZ" dirty="0" smtClean="0"/>
            </a:br>
            <a:r>
              <a:rPr lang="cs-CZ" dirty="0" smtClean="0"/>
              <a:t>že přijel skutečný revizor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 fontScale="55000" lnSpcReduction="20000"/>
          </a:bodyPr>
          <a:lstStyle/>
          <a:p>
            <a:r>
              <a:rPr lang="cs-CZ" sz="5800" dirty="0" smtClean="0"/>
              <a:t>Ivan </a:t>
            </a:r>
            <a:r>
              <a:rPr lang="cs-CZ" sz="5800" dirty="0" err="1" smtClean="0"/>
              <a:t>Alexandrovič</a:t>
            </a:r>
            <a:r>
              <a:rPr lang="cs-CZ" sz="5800" dirty="0" smtClean="0"/>
              <a:t> </a:t>
            </a:r>
            <a:r>
              <a:rPr lang="cs-CZ" sz="5800" dirty="0" err="1" smtClean="0">
                <a:solidFill>
                  <a:srgbClr val="FF0000"/>
                </a:solidFill>
              </a:rPr>
              <a:t>Chlestakov</a:t>
            </a:r>
            <a:r>
              <a:rPr lang="cs-CZ" sz="5800" dirty="0" smtClean="0"/>
              <a:t> – petrohradský mládenec, úředník, podvodník, lhář, povaleč, rád hraje karty a jedná bez rozmyslu, využívá hlouposti a strachu úředníků</a:t>
            </a:r>
          </a:p>
          <a:p>
            <a:r>
              <a:rPr lang="cs-CZ" sz="5800" dirty="0" smtClean="0"/>
              <a:t>sluha </a:t>
            </a:r>
            <a:r>
              <a:rPr lang="cs-CZ" sz="5800" dirty="0" err="1" smtClean="0">
                <a:solidFill>
                  <a:srgbClr val="FF0000"/>
                </a:solidFill>
              </a:rPr>
              <a:t>Osip</a:t>
            </a:r>
            <a:r>
              <a:rPr lang="cs-CZ" sz="5800" dirty="0" smtClean="0"/>
              <a:t> – prohnaný a vypočítavý sluha, který je chytřejší než jeho pán</a:t>
            </a:r>
          </a:p>
          <a:p>
            <a:r>
              <a:rPr lang="cs-CZ" sz="5800" dirty="0" smtClean="0"/>
              <a:t>Anton </a:t>
            </a:r>
            <a:r>
              <a:rPr lang="cs-CZ" sz="5800" dirty="0" err="1" smtClean="0"/>
              <a:t>Antonovič</a:t>
            </a:r>
            <a:r>
              <a:rPr lang="cs-CZ" sz="5800" dirty="0" smtClean="0"/>
              <a:t> </a:t>
            </a:r>
            <a:r>
              <a:rPr lang="cs-CZ" sz="5800" dirty="0" err="1" smtClean="0"/>
              <a:t>Skvoznik</a:t>
            </a:r>
            <a:r>
              <a:rPr lang="cs-CZ" sz="5800" dirty="0" smtClean="0"/>
              <a:t>-</a:t>
            </a:r>
            <a:r>
              <a:rPr lang="cs-CZ" sz="5800" dirty="0" err="1" smtClean="0"/>
              <a:t>Dmuchanovskij</a:t>
            </a:r>
            <a:r>
              <a:rPr lang="cs-CZ" sz="5800" dirty="0" smtClean="0"/>
              <a:t> (</a:t>
            </a:r>
            <a:r>
              <a:rPr lang="cs-CZ" sz="5800" dirty="0" smtClean="0">
                <a:solidFill>
                  <a:srgbClr val="FF0000"/>
                </a:solidFill>
              </a:rPr>
              <a:t>policejní </a:t>
            </a:r>
            <a:r>
              <a:rPr lang="cs-CZ" sz="5800" dirty="0" err="1" smtClean="0">
                <a:solidFill>
                  <a:srgbClr val="FF0000"/>
                </a:solidFill>
              </a:rPr>
              <a:t>direktor</a:t>
            </a:r>
            <a:r>
              <a:rPr lang="cs-CZ" sz="5800" dirty="0" smtClean="0">
                <a:solidFill>
                  <a:srgbClr val="FF0000"/>
                </a:solidFill>
              </a:rPr>
              <a:t>, hejtman</a:t>
            </a:r>
            <a:r>
              <a:rPr lang="cs-CZ" sz="5800" dirty="0" smtClean="0"/>
              <a:t>) – majetnický, sobecký, prolhaný, úplatný, směšný, chová se důležitě, ale je  omezený a hloupý</a:t>
            </a:r>
            <a:r>
              <a:rPr lang="cs-CZ" sz="4600" dirty="0" smtClean="0"/>
              <a:t/>
            </a:r>
            <a:br>
              <a:rPr lang="cs-CZ" sz="4600" dirty="0" smtClean="0"/>
            </a:br>
            <a:endParaRPr lang="cs-CZ" sz="4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Anna </a:t>
            </a:r>
            <a:r>
              <a:rPr lang="cs-CZ" sz="3500" dirty="0" err="1" smtClean="0"/>
              <a:t>Andrejevna</a:t>
            </a:r>
            <a:r>
              <a:rPr lang="cs-CZ" sz="3500" dirty="0" smtClean="0"/>
              <a:t> - žena policejního </a:t>
            </a:r>
            <a:r>
              <a:rPr lang="cs-CZ" sz="3500" dirty="0" err="1" smtClean="0"/>
              <a:t>direktora</a:t>
            </a:r>
            <a:r>
              <a:rPr lang="cs-CZ" sz="3500" dirty="0" smtClean="0"/>
              <a:t>, s každým koketuje, zvědavá, marnivá</a:t>
            </a:r>
          </a:p>
          <a:p>
            <a:r>
              <a:rPr lang="cs-CZ" sz="3500" dirty="0" smtClean="0"/>
              <a:t>Maria </a:t>
            </a:r>
            <a:r>
              <a:rPr lang="cs-CZ" sz="3500" dirty="0" err="1" smtClean="0"/>
              <a:t>Antonovna</a:t>
            </a:r>
            <a:r>
              <a:rPr lang="cs-CZ" sz="3500" dirty="0" smtClean="0"/>
              <a:t> – hloupá </a:t>
            </a:r>
            <a:r>
              <a:rPr lang="cs-CZ" sz="3500" dirty="0" err="1" smtClean="0"/>
              <a:t>direktorova</a:t>
            </a:r>
            <a:r>
              <a:rPr lang="cs-CZ" sz="3500" dirty="0" smtClean="0"/>
              <a:t> dcera</a:t>
            </a:r>
            <a:endParaRPr lang="cs-CZ" sz="3500" u="sng" dirty="0"/>
          </a:p>
          <a:p>
            <a:r>
              <a:rPr lang="cs-CZ" sz="3500" dirty="0" smtClean="0"/>
              <a:t>poštmistr </a:t>
            </a:r>
            <a:r>
              <a:rPr lang="cs-CZ" sz="3500" dirty="0" err="1" smtClean="0"/>
              <a:t>Špekin</a:t>
            </a:r>
            <a:r>
              <a:rPr lang="cs-CZ" sz="3500" dirty="0" smtClean="0"/>
              <a:t> - pije, rozlepuje cizí dopisy</a:t>
            </a:r>
          </a:p>
          <a:p>
            <a:r>
              <a:rPr lang="cs-CZ" sz="3500" dirty="0" smtClean="0"/>
              <a:t>školní inspektor </a:t>
            </a:r>
            <a:r>
              <a:rPr lang="cs-CZ" sz="3500" dirty="0" err="1" smtClean="0"/>
              <a:t>Chlopov</a:t>
            </a:r>
            <a:endParaRPr lang="cs-CZ" sz="3500" dirty="0" smtClean="0"/>
          </a:p>
          <a:p>
            <a:r>
              <a:rPr lang="cs-CZ" sz="3500" dirty="0" smtClean="0"/>
              <a:t>soudce </a:t>
            </a:r>
            <a:r>
              <a:rPr lang="cs-CZ" sz="3500" dirty="0" err="1" smtClean="0"/>
              <a:t>Ljapkin</a:t>
            </a:r>
            <a:r>
              <a:rPr lang="cs-CZ" sz="3500" dirty="0" smtClean="0"/>
              <a:t>-</a:t>
            </a:r>
            <a:r>
              <a:rPr lang="cs-CZ" sz="3500" dirty="0" err="1" smtClean="0"/>
              <a:t>Ťapkin</a:t>
            </a:r>
            <a:r>
              <a:rPr lang="cs-CZ" sz="3500" dirty="0" smtClean="0"/>
              <a:t> – šíří fámy</a:t>
            </a:r>
          </a:p>
          <a:p>
            <a:r>
              <a:rPr lang="cs-CZ" sz="3500" dirty="0" smtClean="0"/>
              <a:t>mazaný lékař </a:t>
            </a:r>
            <a:r>
              <a:rPr lang="cs-CZ" sz="3500" dirty="0" err="1" smtClean="0"/>
              <a:t>Hübner</a:t>
            </a:r>
            <a:endParaRPr lang="cs-CZ" sz="3500" dirty="0" smtClean="0"/>
          </a:p>
          <a:p>
            <a:r>
              <a:rPr lang="cs-CZ" sz="3500" dirty="0" smtClean="0"/>
              <a:t>statkáři </a:t>
            </a:r>
            <a:r>
              <a:rPr lang="cs-CZ" sz="3500" dirty="0" err="1" smtClean="0"/>
              <a:t>Bobčinskij</a:t>
            </a:r>
            <a:r>
              <a:rPr lang="cs-CZ" sz="3500" dirty="0" smtClean="0"/>
              <a:t> a </a:t>
            </a:r>
            <a:r>
              <a:rPr lang="cs-CZ" sz="3500" dirty="0" err="1" smtClean="0"/>
              <a:t>Dobčinskij</a:t>
            </a:r>
            <a:r>
              <a:rPr lang="cs-CZ" sz="3500" dirty="0" smtClean="0"/>
              <a:t> - zvědaví, reptají a roznášejí klepy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Revizor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2001-2013 [cit. 2013-09-16].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http://cs.wikipedia.org/wiki/Revizor_%28Gogol%29 </a:t>
            </a:r>
            <a:endParaRPr lang="cs-CZ" dirty="0" smtClean="0"/>
          </a:p>
          <a:p>
            <a:r>
              <a:rPr lang="cs-CZ" dirty="0" smtClean="0"/>
              <a:t>MARTINKOVÁ, Věra a Jitka ČERNÍKOVÁ. </a:t>
            </a:r>
            <a:r>
              <a:rPr lang="cs-CZ" i="1" dirty="0" smtClean="0"/>
              <a:t>Čítanka 2: alternativní učebnice pro 2. ročník středních škol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Trizonia</a:t>
            </a:r>
            <a:r>
              <a:rPr lang="cs-CZ" dirty="0" smtClean="0"/>
              <a:t>, 1992, 351 s. </a:t>
            </a:r>
            <a:r>
              <a:rPr lang="cs-CZ" smtClean="0"/>
              <a:t>ISBN 80-855-7305-9.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681</Words>
  <Application>Microsoft Office PowerPoint</Application>
  <PresentationFormat>Předvádění na obrazovce (4:3)</PresentationFormat>
  <Paragraphs>95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Digitální učební materiál</vt:lpstr>
      <vt:lpstr>Revizor</vt:lpstr>
      <vt:lpstr>Nadčasová platnost díla</vt:lpstr>
      <vt:lpstr>Literární druh a žánr</vt:lpstr>
      <vt:lpstr> Výstavba díla</vt:lpstr>
      <vt:lpstr>Námět poskytl Puškin</vt:lpstr>
      <vt:lpstr>Ohlas na komedii</vt:lpstr>
      <vt:lpstr>Děj  1</vt:lpstr>
      <vt:lpstr>Děj 2</vt:lpstr>
      <vt:lpstr>Děj 3</vt:lpstr>
      <vt:lpstr>Děj 4</vt:lpstr>
      <vt:lpstr>Děj 5</vt:lpstr>
      <vt:lpstr>Děj  6</vt:lpstr>
      <vt:lpstr>Děj 7</vt:lpstr>
      <vt:lpstr>Hlavní postavy</vt:lpstr>
      <vt:lpstr>Další postavy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26</cp:revision>
  <dcterms:created xsi:type="dcterms:W3CDTF">2013-09-10T07:46:52Z</dcterms:created>
  <dcterms:modified xsi:type="dcterms:W3CDTF">2013-10-09T17:47:10Z</dcterms:modified>
</cp:coreProperties>
</file>