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69" r:id="rId2"/>
    <p:sldId id="259" r:id="rId3"/>
    <p:sldId id="260" r:id="rId4"/>
    <p:sldId id="261" r:id="rId5"/>
    <p:sldId id="262" r:id="rId6"/>
    <p:sldId id="274" r:id="rId7"/>
    <p:sldId id="270" r:id="rId8"/>
    <p:sldId id="264" r:id="rId9"/>
    <p:sldId id="265" r:id="rId10"/>
    <p:sldId id="266" r:id="rId11"/>
    <p:sldId id="273" r:id="rId12"/>
    <p:sldId id="257" r:id="rId13"/>
    <p:sldId id="271" r:id="rId14"/>
    <p:sldId id="276" r:id="rId15"/>
    <p:sldId id="277" r:id="rId16"/>
    <p:sldId id="27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02" y="-9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39A451-A70C-4B27-9A8E-F3153C42ACDD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4E351A1-C1DA-4959-B8B2-132BBFBA1F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102E-D379-4211-A28F-D33D57D6F996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043BD-C732-4BC8-B01D-880ECE615B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102E-D379-4211-A28F-D33D57D6F996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043BD-C732-4BC8-B01D-880ECE615B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102E-D379-4211-A28F-D33D57D6F996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043BD-C732-4BC8-B01D-880ECE615B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102E-D379-4211-A28F-D33D57D6F996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043BD-C732-4BC8-B01D-880ECE615B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102E-D379-4211-A28F-D33D57D6F996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043BD-C732-4BC8-B01D-880ECE615B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102E-D379-4211-A28F-D33D57D6F996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043BD-C732-4BC8-B01D-880ECE615B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102E-D379-4211-A28F-D33D57D6F996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043BD-C732-4BC8-B01D-880ECE615B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102E-D379-4211-A28F-D33D57D6F996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043BD-C732-4BC8-B01D-880ECE615B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102E-D379-4211-A28F-D33D57D6F996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043BD-C732-4BC8-B01D-880ECE615B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102E-D379-4211-A28F-D33D57D6F996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043BD-C732-4BC8-B01D-880ECE615B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102E-D379-4211-A28F-D33D57D6F996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043BD-C732-4BC8-B01D-880ECE615B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0C102E-D379-4211-A28F-D33D57D6F996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B043BD-C732-4BC8-B01D-880ECE615B0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086" name="Group 38"/>
          <p:cNvGraphicFramePr>
            <a:graphicFrameLocks noGrp="1"/>
          </p:cNvGraphicFramePr>
          <p:nvPr/>
        </p:nvGraphicFramePr>
        <p:xfrm>
          <a:off x="323850" y="1844675"/>
          <a:ext cx="8496300" cy="4683128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CJL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1.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3200" dirty="0" smtClean="0"/>
                        <a:t>Psaní</a:t>
                      </a:r>
                      <a:r>
                        <a:rPr lang="cs-CZ" sz="3200" baseline="0" dirty="0" smtClean="0"/>
                        <a:t> dlouhé samohlásky ú/ů</a:t>
                      </a:r>
                      <a:endParaRPr kumimoji="0" lang="cs-CZ" sz="3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cs typeface="Arial" charset="0"/>
                      </a:endParaRP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Pravopis</a:t>
                      </a: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Mgr. Hana Maříková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říjen 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OPVK_1.5_DUM_III/2_CJL_MA013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VY_32_INOVACE_CJL_MA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8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Anotace: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Opakování grafické stránky jazyka, zopakování pravidel při označování délky samohlásky u a uvedení příkladů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Dlouhá samohláska ú/ů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800" dirty="0"/>
              <a:t>d</a:t>
            </a:r>
            <a:r>
              <a:rPr lang="cs-CZ" sz="4800" dirty="0" smtClean="0"/>
              <a:t>élku samohlásky u  označujeme dvěma způsoby – </a:t>
            </a:r>
          </a:p>
          <a:p>
            <a:r>
              <a:rPr lang="cs-CZ" sz="4800" dirty="0" smtClean="0"/>
              <a:t>čárkou nad u - ú </a:t>
            </a:r>
            <a:endParaRPr lang="cs-CZ" sz="4800" dirty="0"/>
          </a:p>
          <a:p>
            <a:r>
              <a:rPr lang="cs-CZ" sz="4800" dirty="0" smtClean="0"/>
              <a:t>kroužkem nad u - ů </a:t>
            </a:r>
          </a:p>
          <a:p>
            <a:r>
              <a:rPr lang="cs-CZ" sz="4800" dirty="0"/>
              <a:t>p</a:t>
            </a:r>
            <a:r>
              <a:rPr lang="cs-CZ" sz="4800" dirty="0" smtClean="0"/>
              <a:t>ro psaní ú / ů platí zásadní pravidla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Písmeno ú píšeme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1143000" indent="-1143000"/>
            <a:r>
              <a:rPr lang="cs-CZ" sz="4400" b="1" dirty="0" smtClean="0"/>
              <a:t>na začátku slov</a:t>
            </a: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/>
              <a:t>např. </a:t>
            </a:r>
            <a:br>
              <a:rPr lang="cs-CZ" sz="4400" dirty="0" smtClean="0"/>
            </a:br>
            <a:r>
              <a:rPr lang="cs-CZ" sz="4400" dirty="0" smtClean="0"/>
              <a:t>úroda, úrodný, úmysl, účel, úkol, úřad, údolí, úskalí, úloha, úpět, úder, ústav, ústrojí,</a:t>
            </a:r>
            <a:br>
              <a:rPr lang="cs-CZ" sz="4400" dirty="0" smtClean="0"/>
            </a:br>
            <a:r>
              <a:rPr lang="cs-CZ" sz="4400" dirty="0" smtClean="0"/>
              <a:t>Ústí nad Labem, Kamenný Újezd, </a:t>
            </a:r>
            <a:r>
              <a:rPr lang="cs-CZ" sz="4400" dirty="0" err="1" smtClean="0"/>
              <a:t>Úhlava</a:t>
            </a:r>
            <a:r>
              <a:rPr lang="cs-CZ" sz="4400" dirty="0" smtClean="0"/>
              <a:t>, Úpa atd.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Písmeno ú píšeme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400" b="1" dirty="0" smtClean="0"/>
              <a:t>po předponě a na začátku druhé části složeniny</a:t>
            </a: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/>
              <a:t>např. </a:t>
            </a:r>
            <a:br>
              <a:rPr lang="cs-CZ" sz="4400" dirty="0" smtClean="0"/>
            </a:br>
            <a:r>
              <a:rPr lang="cs-CZ" sz="4400" dirty="0" smtClean="0"/>
              <a:t>ne-úroda, ne-úrodný, z-úrodnit, </a:t>
            </a:r>
            <a:br>
              <a:rPr lang="cs-CZ" sz="4400" dirty="0" smtClean="0"/>
            </a:br>
            <a:r>
              <a:rPr lang="cs-CZ" sz="4400" dirty="0" smtClean="0"/>
              <a:t>z-účastnit se, z-úmyslný, za-úpět, bez-účelný, bez-úhonný, </a:t>
            </a:r>
            <a:br>
              <a:rPr lang="cs-CZ" sz="4400" dirty="0" smtClean="0"/>
            </a:br>
            <a:r>
              <a:rPr lang="cs-CZ" sz="4400" dirty="0" err="1" smtClean="0"/>
              <a:t>dolno</a:t>
            </a:r>
            <a:r>
              <a:rPr lang="cs-CZ" sz="4400" dirty="0" smtClean="0"/>
              <a:t>-újezdský, troj-úhelník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Písmeno ú píšeme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v citoslovcích</a:t>
            </a:r>
            <a:br>
              <a:rPr lang="cs-CZ" sz="4800" b="1" dirty="0" smtClean="0"/>
            </a:br>
            <a:r>
              <a:rPr lang="cs-CZ" sz="4800" dirty="0" smtClean="0"/>
              <a:t>jako - </a:t>
            </a:r>
            <a:r>
              <a:rPr lang="cs-CZ" sz="4800" dirty="0" err="1" smtClean="0"/>
              <a:t>bú</a:t>
            </a:r>
            <a:r>
              <a:rPr lang="cs-CZ" sz="4800" dirty="0" smtClean="0"/>
              <a:t>, </a:t>
            </a:r>
            <a:r>
              <a:rPr lang="cs-CZ" sz="4800" dirty="0" err="1" smtClean="0"/>
              <a:t>cukrú</a:t>
            </a:r>
            <a:r>
              <a:rPr lang="cs-CZ" sz="4800" dirty="0" smtClean="0"/>
              <a:t>, </a:t>
            </a:r>
            <a:r>
              <a:rPr lang="cs-CZ" sz="4800" dirty="0" err="1" smtClean="0"/>
              <a:t>hú</a:t>
            </a:r>
            <a:r>
              <a:rPr lang="cs-CZ" sz="4800" dirty="0" smtClean="0"/>
              <a:t>, </a:t>
            </a:r>
            <a:r>
              <a:rPr lang="cs-CZ" sz="4800" dirty="0" err="1" smtClean="0"/>
              <a:t>vrkú</a:t>
            </a:r>
            <a:endParaRPr lang="cs-CZ" sz="4800" dirty="0"/>
          </a:p>
          <a:p>
            <a:r>
              <a:rPr lang="cs-CZ" sz="4800" b="1" dirty="0" smtClean="0"/>
              <a:t>v slově ocún </a:t>
            </a:r>
            <a:r>
              <a:rPr lang="cs-CZ" sz="4800" dirty="0" smtClean="0"/>
              <a:t>(prudce jedovatá bylina)</a:t>
            </a:r>
          </a:p>
          <a:p>
            <a:r>
              <a:rPr lang="cs-CZ" sz="4800" b="1" dirty="0" smtClean="0"/>
              <a:t>v některých slovech přejatých</a:t>
            </a:r>
            <a:endParaRPr lang="cs-CZ" sz="4800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Písmeno ú u slov přejatých 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/>
              <a:t>uprostřed</a:t>
            </a:r>
            <a:r>
              <a:rPr lang="cs-CZ" sz="4000" dirty="0" smtClean="0"/>
              <a:t> některých přejatých slov</a:t>
            </a:r>
            <a:br>
              <a:rPr lang="cs-CZ" sz="4000" dirty="0" smtClean="0"/>
            </a:br>
            <a:r>
              <a:rPr lang="cs-CZ" sz="4000" dirty="0" smtClean="0"/>
              <a:t>- fúze, múza, skútr, </a:t>
            </a:r>
            <a:br>
              <a:rPr lang="cs-CZ" sz="4000" dirty="0" smtClean="0"/>
            </a:br>
            <a:r>
              <a:rPr lang="cs-CZ" sz="4000" dirty="0" smtClean="0"/>
              <a:t>kúra (odtučňovací), túra, túje, manikúra, pedikúra</a:t>
            </a:r>
          </a:p>
          <a:p>
            <a:r>
              <a:rPr lang="cs-CZ" sz="4000" b="1" dirty="0" smtClean="0"/>
              <a:t>na konci </a:t>
            </a:r>
            <a:r>
              <a:rPr lang="cs-CZ" sz="4000" dirty="0" smtClean="0"/>
              <a:t>některých </a:t>
            </a:r>
            <a:r>
              <a:rPr lang="cs-CZ" sz="4000" b="1" dirty="0" smtClean="0"/>
              <a:t>nesklonných </a:t>
            </a:r>
            <a:r>
              <a:rPr lang="cs-CZ" sz="4000" dirty="0" smtClean="0"/>
              <a:t>přejatých </a:t>
            </a:r>
            <a:r>
              <a:rPr lang="cs-CZ" sz="4000" b="1" dirty="0" smtClean="0"/>
              <a:t>jmen rodu středního </a:t>
            </a:r>
            <a:r>
              <a:rPr lang="cs-CZ" sz="4000" dirty="0" smtClean="0"/>
              <a:t>-</a:t>
            </a:r>
            <a:br>
              <a:rPr lang="cs-CZ" sz="4000" dirty="0" smtClean="0"/>
            </a:br>
            <a:r>
              <a:rPr lang="cs-CZ" sz="4000" dirty="0" smtClean="0"/>
              <a:t>- ragú, iglú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Pamatuj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4800" dirty="0" smtClean="0"/>
              <a:t>manikúra, pedikúra </a:t>
            </a:r>
          </a:p>
          <a:p>
            <a:r>
              <a:rPr lang="cs-CZ" sz="4800" dirty="0" smtClean="0"/>
              <a:t>túra</a:t>
            </a:r>
          </a:p>
          <a:p>
            <a:r>
              <a:rPr lang="cs-CZ" sz="4800" dirty="0" smtClean="0"/>
              <a:t>túje</a:t>
            </a:r>
          </a:p>
          <a:p>
            <a:r>
              <a:rPr lang="cs-CZ" sz="4800" dirty="0" smtClean="0"/>
              <a:t>múza </a:t>
            </a:r>
          </a:p>
          <a:p>
            <a:r>
              <a:rPr lang="cs-CZ" sz="4800" dirty="0" smtClean="0"/>
              <a:t>skútr </a:t>
            </a:r>
          </a:p>
          <a:p>
            <a:r>
              <a:rPr lang="cs-CZ" sz="4800" dirty="0" smtClean="0"/>
              <a:t>manikúra, pedikúra </a:t>
            </a:r>
          </a:p>
          <a:p>
            <a:r>
              <a:rPr lang="cs-CZ" sz="4800" dirty="0" smtClean="0"/>
              <a:t>kúra (léčebná) x kůra (strom, citrón)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6000" dirty="0" smtClean="0"/>
              <a:t>Písmeno ů píšeme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5400" dirty="0" smtClean="0"/>
              <a:t>v případech ostatních</a:t>
            </a:r>
          </a:p>
          <a:p>
            <a:r>
              <a:rPr lang="cs-CZ" sz="5400" b="1" dirty="0" smtClean="0"/>
              <a:t> uvnitř slova </a:t>
            </a:r>
            <a:br>
              <a:rPr lang="cs-CZ" sz="5400" b="1" dirty="0" smtClean="0"/>
            </a:br>
            <a:r>
              <a:rPr lang="cs-CZ" sz="5400" dirty="0" smtClean="0"/>
              <a:t>stůl, vůle, půjčit, zůstat, půda, růže, trůn, blůza, </a:t>
            </a:r>
            <a:r>
              <a:rPr lang="cs-CZ" sz="5400" dirty="0" err="1" smtClean="0"/>
              <a:t>lůza</a:t>
            </a:r>
            <a:r>
              <a:rPr lang="cs-CZ" sz="5400" dirty="0" smtClean="0"/>
              <a:t> (možno luza i </a:t>
            </a:r>
            <a:r>
              <a:rPr lang="cs-CZ" sz="5400" dirty="0" err="1" smtClean="0"/>
              <a:t>lúza</a:t>
            </a:r>
            <a:r>
              <a:rPr lang="cs-CZ" sz="5400" dirty="0" smtClean="0"/>
              <a:t>)-</a:t>
            </a:r>
            <a:r>
              <a:rPr lang="cs-CZ" sz="4100" dirty="0" smtClean="0"/>
              <a:t>hanlivé označení pro chudinu </a:t>
            </a:r>
          </a:p>
          <a:p>
            <a:endParaRPr lang="cs-CZ" sz="54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Písmeno ů píšeme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v koncovkách podstatných jmen</a:t>
            </a:r>
            <a:br>
              <a:rPr lang="cs-CZ" sz="4000" b="1" dirty="0" smtClean="0"/>
            </a:br>
            <a:r>
              <a:rPr lang="cs-CZ" sz="4000" b="1" dirty="0" smtClean="0"/>
              <a:t>2. a 3. p. č. mn. </a:t>
            </a:r>
            <a:br>
              <a:rPr lang="cs-CZ" sz="4000" b="1" dirty="0" smtClean="0"/>
            </a:br>
            <a:r>
              <a:rPr lang="cs-CZ" sz="4000" dirty="0" smtClean="0"/>
              <a:t>pánů, mužů, hradům, strojům, městům</a:t>
            </a:r>
            <a:endParaRPr lang="cs-CZ" sz="4000" dirty="0"/>
          </a:p>
          <a:p>
            <a:r>
              <a:rPr lang="cs-CZ" sz="4000" b="1" dirty="0" smtClean="0"/>
              <a:t>u přídavných jmen přivlastňovacích v 1. p. č. </a:t>
            </a:r>
            <a:r>
              <a:rPr lang="cs-CZ" sz="4000" b="1" dirty="0" err="1" smtClean="0"/>
              <a:t>j</a:t>
            </a:r>
            <a:r>
              <a:rPr lang="cs-CZ" sz="4000" b="1" dirty="0" smtClean="0"/>
              <a:t>. rodu mužského</a:t>
            </a:r>
            <a:r>
              <a:rPr lang="cs-CZ" sz="4000" dirty="0" smtClean="0"/>
              <a:t>: </a:t>
            </a:r>
            <a:br>
              <a:rPr lang="cs-CZ" sz="4000" dirty="0" smtClean="0"/>
            </a:br>
            <a:r>
              <a:rPr lang="cs-CZ" sz="4000" dirty="0" smtClean="0"/>
              <a:t>bratrův, Karlův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/>
          </a:bodyPr>
          <a:lstStyle/>
          <a:p>
            <a:r>
              <a:rPr lang="cs-CZ" sz="6000" dirty="0" smtClean="0"/>
              <a:t>Pouze ů píšeme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6600" b="1" dirty="0" smtClean="0"/>
              <a:t> v zakončení příslovcí:</a:t>
            </a:r>
            <a:r>
              <a:rPr lang="cs-CZ" sz="6600" dirty="0" smtClean="0"/>
              <a:t> </a:t>
            </a:r>
            <a:br>
              <a:rPr lang="cs-CZ" sz="6600" dirty="0" smtClean="0"/>
            </a:br>
            <a:r>
              <a:rPr lang="cs-CZ" sz="6600" dirty="0" smtClean="0"/>
              <a:t>domů, dolů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Nesprávná výslovnost – ú/u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některá slova se často </a:t>
            </a:r>
            <a:br>
              <a:rPr lang="cs-CZ" sz="5400" dirty="0" smtClean="0"/>
            </a:br>
            <a:r>
              <a:rPr lang="cs-CZ" sz="5400" dirty="0" smtClean="0"/>
              <a:t>v rozporu se spisovným pravopisem nesprávně vyslovují dlouze nebo naopak krátce</a:t>
            </a:r>
            <a:endParaRPr lang="cs-CZ" sz="5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772816"/>
          </a:xfrm>
        </p:spPr>
        <p:txBody>
          <a:bodyPr>
            <a:noAutofit/>
          </a:bodyPr>
          <a:lstStyle/>
          <a:p>
            <a:r>
              <a:rPr lang="cs-CZ" sz="5400" dirty="0" smtClean="0"/>
              <a:t>Správný pravopis - jen u 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5800" dirty="0" smtClean="0"/>
              <a:t>ve shodě se spisovnou výslovností píšeme </a:t>
            </a:r>
            <a:br>
              <a:rPr lang="cs-CZ" sz="5800" dirty="0" smtClean="0"/>
            </a:br>
            <a:r>
              <a:rPr lang="cs-CZ" sz="5800" b="1" dirty="0" smtClean="0"/>
              <a:t>jen krátké u </a:t>
            </a:r>
            <a:r>
              <a:rPr lang="cs-CZ" sz="5800" dirty="0" smtClean="0"/>
              <a:t>ve slovech -  </a:t>
            </a:r>
            <a:br>
              <a:rPr lang="cs-CZ" sz="5800" dirty="0" smtClean="0"/>
            </a:br>
            <a:r>
              <a:rPr lang="cs-CZ" sz="5800" dirty="0" smtClean="0"/>
              <a:t>buvol, družička, luna, žluva, tuze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6000" dirty="0"/>
              <a:t> </a:t>
            </a:r>
            <a:r>
              <a:rPr lang="cs-CZ" sz="6000" dirty="0" smtClean="0"/>
              <a:t>             Jen krátké u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5800" dirty="0" smtClean="0"/>
              <a:t>ve shodě se spisovnou výslovností píšeme </a:t>
            </a:r>
            <a:br>
              <a:rPr lang="cs-CZ" sz="5800" dirty="0" smtClean="0"/>
            </a:br>
            <a:r>
              <a:rPr lang="cs-CZ" sz="5800" b="1" dirty="0" smtClean="0"/>
              <a:t>jen krátké u </a:t>
            </a:r>
            <a:r>
              <a:rPr lang="cs-CZ" sz="5800" dirty="0" smtClean="0"/>
              <a:t/>
            </a:r>
            <a:br>
              <a:rPr lang="cs-CZ" sz="5800" dirty="0" smtClean="0"/>
            </a:br>
            <a:r>
              <a:rPr lang="cs-CZ" sz="5800" dirty="0" smtClean="0"/>
              <a:t>v rozkazovacím způsobu </a:t>
            </a:r>
            <a:br>
              <a:rPr lang="cs-CZ" sz="5800" dirty="0" smtClean="0"/>
            </a:br>
            <a:r>
              <a:rPr lang="cs-CZ" sz="5800" dirty="0" smtClean="0"/>
              <a:t>k slovesům půlit, rozpůlit -</a:t>
            </a:r>
          </a:p>
          <a:p>
            <a:pPr>
              <a:buNone/>
            </a:pPr>
            <a:r>
              <a:rPr lang="cs-CZ" sz="5800" b="1" dirty="0" smtClean="0"/>
              <a:t>   pul!, rozpul!  </a:t>
            </a:r>
            <a:r>
              <a:rPr lang="cs-CZ" sz="5400" dirty="0" smtClean="0"/>
              <a:t/>
            </a:r>
            <a:br>
              <a:rPr lang="cs-CZ" sz="5400" dirty="0" smtClean="0"/>
            </a:br>
            <a:endParaRPr lang="cs-CZ" sz="5400" dirty="0" smtClean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Jen krátké u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     ve slovech zakončených na</a:t>
            </a:r>
          </a:p>
          <a:p>
            <a:r>
              <a:rPr lang="cs-CZ" b="1" dirty="0" smtClean="0"/>
              <a:t>-</a:t>
            </a:r>
            <a:r>
              <a:rPr lang="cs-CZ" b="1" dirty="0" err="1" smtClean="0"/>
              <a:t>ura</a:t>
            </a:r>
            <a:r>
              <a:rPr lang="cs-CZ" dirty="0" smtClean="0"/>
              <a:t>, např. literatura, akupunktura, fraktura, aparatura</a:t>
            </a:r>
          </a:p>
          <a:p>
            <a:r>
              <a:rPr lang="cs-CZ" b="1" dirty="0" smtClean="0"/>
              <a:t>-</a:t>
            </a:r>
            <a:r>
              <a:rPr lang="cs-CZ" b="1" dirty="0" err="1" smtClean="0"/>
              <a:t>urka</a:t>
            </a:r>
            <a:r>
              <a:rPr lang="cs-CZ" dirty="0" smtClean="0"/>
              <a:t>, např. brožurka, miniaturka</a:t>
            </a:r>
          </a:p>
          <a:p>
            <a:r>
              <a:rPr lang="cs-CZ" b="1" dirty="0" smtClean="0"/>
              <a:t>-</a:t>
            </a:r>
            <a:r>
              <a:rPr lang="cs-CZ" b="1" dirty="0" err="1" smtClean="0"/>
              <a:t>urní</a:t>
            </a:r>
            <a:r>
              <a:rPr lang="cs-CZ" dirty="0" smtClean="0"/>
              <a:t>, např. kulturní, akupunkturní</a:t>
            </a:r>
          </a:p>
          <a:p>
            <a:r>
              <a:rPr lang="cs-CZ" b="1" dirty="0" smtClean="0"/>
              <a:t>-</a:t>
            </a:r>
            <a:r>
              <a:rPr lang="cs-CZ" b="1" dirty="0" err="1" smtClean="0"/>
              <a:t>urový</a:t>
            </a:r>
            <a:r>
              <a:rPr lang="cs-CZ" dirty="0" smtClean="0"/>
              <a:t>, např. fakturový, </a:t>
            </a:r>
            <a:r>
              <a:rPr lang="cs-CZ" dirty="0" err="1" smtClean="0"/>
              <a:t>strukturový</a:t>
            </a:r>
            <a:endParaRPr lang="cs-CZ" dirty="0" smtClean="0"/>
          </a:p>
          <a:p>
            <a:r>
              <a:rPr lang="cs-CZ" b="1" dirty="0" smtClean="0"/>
              <a:t>-</a:t>
            </a:r>
            <a:r>
              <a:rPr lang="cs-CZ" b="1" dirty="0" err="1" smtClean="0"/>
              <a:t>una</a:t>
            </a:r>
            <a:r>
              <a:rPr lang="cs-CZ" dirty="0" smtClean="0"/>
              <a:t>, např. tribuna, laguna</a:t>
            </a: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Možnost u i ú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/>
              <a:t>u některých slov cizího původu </a:t>
            </a:r>
            <a:r>
              <a:rPr lang="cs-CZ" sz="3600" dirty="0" smtClean="0"/>
              <a:t>můžeme psát </a:t>
            </a:r>
            <a:r>
              <a:rPr lang="cs-CZ" sz="3600" b="1" dirty="0" smtClean="0"/>
              <a:t>krátké u i dlouhé ú 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např. : </a:t>
            </a:r>
            <a:br>
              <a:rPr lang="cs-CZ" sz="3600" dirty="0" smtClean="0"/>
            </a:br>
            <a:r>
              <a:rPr lang="cs-CZ" sz="3600" dirty="0" smtClean="0"/>
              <a:t>drezura i drezúra,</a:t>
            </a:r>
            <a:br>
              <a:rPr lang="cs-CZ" sz="3600" dirty="0" smtClean="0"/>
            </a:br>
            <a:r>
              <a:rPr lang="cs-CZ" sz="3600" dirty="0" err="1" smtClean="0"/>
              <a:t>frizura</a:t>
            </a:r>
            <a:r>
              <a:rPr lang="cs-CZ" sz="3600" dirty="0" smtClean="0"/>
              <a:t> i frizúra,</a:t>
            </a:r>
            <a:br>
              <a:rPr lang="cs-CZ" sz="3600" dirty="0" smtClean="0"/>
            </a:br>
            <a:r>
              <a:rPr lang="cs-CZ" sz="3600" dirty="0" smtClean="0"/>
              <a:t>infuze i infúze,</a:t>
            </a:r>
            <a:br>
              <a:rPr lang="cs-CZ" sz="3600" dirty="0" smtClean="0"/>
            </a:br>
            <a:r>
              <a:rPr lang="cs-CZ" sz="3600" dirty="0" smtClean="0"/>
              <a:t>transfuze i transfúze,</a:t>
            </a:r>
            <a:br>
              <a:rPr lang="cs-CZ" sz="3600" dirty="0" smtClean="0"/>
            </a:br>
            <a:r>
              <a:rPr lang="cs-CZ" sz="3600" dirty="0" smtClean="0"/>
              <a:t>kešu i kešú</a:t>
            </a:r>
            <a:endParaRPr lang="cs-CZ" sz="3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HLAVSA, Zdeněk. </a:t>
            </a:r>
            <a:r>
              <a:rPr lang="cs-CZ" i="1" dirty="0" smtClean="0"/>
              <a:t>Pravidla českého pravopisu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Academia, 1998, 391 s. ISBN 80-200-0475-0.  </a:t>
            </a:r>
          </a:p>
          <a:p>
            <a:r>
              <a:rPr lang="cs-CZ" dirty="0" smtClean="0"/>
              <a:t>EISLEROVÁ, Jana. </a:t>
            </a:r>
            <a:r>
              <a:rPr lang="cs-CZ" i="1" dirty="0" smtClean="0"/>
              <a:t>Kdy se píše s/z, ě/je, ú/ů?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Havlíčkův Brod: Fragment, 2005, 94 s. Já na to mám--, --já se to naučím. ISBN 80-253-0048-X.</a:t>
            </a:r>
          </a:p>
          <a:p>
            <a:r>
              <a:rPr lang="cs-CZ" dirty="0" smtClean="0"/>
              <a:t>STYBLÍK, Vlastimil. </a:t>
            </a:r>
            <a:r>
              <a:rPr lang="cs-CZ" i="1" dirty="0" smtClean="0"/>
              <a:t>Cvičení z pravopisu pro větší školáky: pro žáky druhého stupně ZŠ a odpovídajících ročníků víceletých gymnázií</a:t>
            </a:r>
            <a:r>
              <a:rPr lang="cs-CZ" dirty="0" smtClean="0"/>
              <a:t>. 2. </a:t>
            </a:r>
            <a:r>
              <a:rPr lang="cs-CZ" dirty="0" err="1" smtClean="0"/>
              <a:t>vyd</a:t>
            </a:r>
            <a:r>
              <a:rPr lang="cs-CZ" dirty="0" smtClean="0"/>
              <a:t>. Praha: SPN - pedagogické nakladatelství, 2005, 160 s. ISBN 80-723-5303-9.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</TotalTime>
  <Words>396</Words>
  <Application>Microsoft Office PowerPoint</Application>
  <PresentationFormat>Předvádění na obrazovce (4:3)</PresentationFormat>
  <Paragraphs>70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Digitální učební materiál</vt:lpstr>
      <vt:lpstr>Dlouhá samohláska ú/ů</vt:lpstr>
      <vt:lpstr>Písmeno ú píšeme</vt:lpstr>
      <vt:lpstr>Písmeno ú píšeme</vt:lpstr>
      <vt:lpstr>Písmeno ú píšeme</vt:lpstr>
      <vt:lpstr>Písmeno ú u slov přejatých </vt:lpstr>
      <vt:lpstr>Pamatuj</vt:lpstr>
      <vt:lpstr>Písmeno ů píšeme</vt:lpstr>
      <vt:lpstr>Písmeno ů píšeme</vt:lpstr>
      <vt:lpstr>Pouze ů píšeme</vt:lpstr>
      <vt:lpstr>Nesprávná výslovnost – ú/u</vt:lpstr>
      <vt:lpstr>Správný pravopis - jen u </vt:lpstr>
      <vt:lpstr>              Jen krátké u</vt:lpstr>
      <vt:lpstr>Jen krátké u </vt:lpstr>
      <vt:lpstr>Možnost u i ú</vt:lpstr>
      <vt:lpstr>Zdroje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Psaní u,</dc:title>
  <dc:creator>marikova</dc:creator>
  <cp:lastModifiedBy>siroky</cp:lastModifiedBy>
  <cp:revision>14</cp:revision>
  <dcterms:created xsi:type="dcterms:W3CDTF">2013-09-17T16:30:16Z</dcterms:created>
  <dcterms:modified xsi:type="dcterms:W3CDTF">2013-10-09T17:48:24Z</dcterms:modified>
</cp:coreProperties>
</file>