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1" r:id="rId2"/>
    <p:sldId id="258" r:id="rId3"/>
    <p:sldId id="260" r:id="rId4"/>
    <p:sldId id="268" r:id="rId5"/>
    <p:sldId id="261" r:id="rId6"/>
    <p:sldId id="263" r:id="rId7"/>
    <p:sldId id="262" r:id="rId8"/>
    <p:sldId id="264" r:id="rId9"/>
    <p:sldId id="266" r:id="rId10"/>
    <p:sldId id="267" r:id="rId11"/>
    <p:sldId id="269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709" autoAdjust="0"/>
  </p:normalViewPr>
  <p:slideViewPr>
    <p:cSldViewPr>
      <p:cViewPr>
        <p:scale>
          <a:sx n="75" d="100"/>
          <a:sy n="75" d="100"/>
        </p:scale>
        <p:origin x="-78" y="-7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7F8D62-80F4-4B85-9C3B-D1779017208D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A43062-3BE3-4C38-8ED4-820512672F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97B11-E231-4275-A1CC-555B6580BD9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38A61-87CA-40B5-97A7-A847F5280F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97B11-E231-4275-A1CC-555B6580BD9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38A61-87CA-40B5-97A7-A847F5280F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97B11-E231-4275-A1CC-555B6580BD9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38A61-87CA-40B5-97A7-A847F5280F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97B11-E231-4275-A1CC-555B6580BD9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38A61-87CA-40B5-97A7-A847F5280F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97B11-E231-4275-A1CC-555B6580BD9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38A61-87CA-40B5-97A7-A847F5280F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97B11-E231-4275-A1CC-555B6580BD9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38A61-87CA-40B5-97A7-A847F5280F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97B11-E231-4275-A1CC-555B6580BD9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38A61-87CA-40B5-97A7-A847F5280F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97B11-E231-4275-A1CC-555B6580BD9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38A61-87CA-40B5-97A7-A847F5280F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97B11-E231-4275-A1CC-555B6580BD9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38A61-87CA-40B5-97A7-A847F5280F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97B11-E231-4275-A1CC-555B6580BD9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38A61-87CA-40B5-97A7-A847F5280F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97B11-E231-4275-A1CC-555B6580BD9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38A61-87CA-40B5-97A7-A847F5280F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397B11-E231-4275-A1CC-555B6580BD98}" type="datetimeFigureOut">
              <a:rPr lang="cs-CZ" smtClean="0"/>
              <a:pPr/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138A61-87CA-40B5-97A7-A847F5280F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CJL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3.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3200" dirty="0" smtClean="0"/>
                        <a:t>Citoslovce</a:t>
                      </a: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Pravopis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Hana Maříková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říjen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OPVK_1.5_DUM_III/2_CJL_MA001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VY_32_INOVACE_CJL_MA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001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Opakování tvarosloví - morfologie, zopakování použití citoslovcí, jejich rozdělení a uvedení příkladů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Citoslovce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specifický neohebný slovní druh</a:t>
            </a:r>
          </a:p>
          <a:p>
            <a:r>
              <a:rPr lang="cs-CZ" sz="4400" dirty="0" smtClean="0"/>
              <a:t>vyjadřuje pocity, nálady, </a:t>
            </a:r>
            <a:br>
              <a:rPr lang="cs-CZ" sz="4400" dirty="0" smtClean="0"/>
            </a:br>
            <a:r>
              <a:rPr lang="cs-CZ" sz="4400" dirty="0" smtClean="0"/>
              <a:t>dojmy, vůli (vybízecí)</a:t>
            </a:r>
          </a:p>
          <a:p>
            <a:r>
              <a:rPr lang="cs-CZ" sz="4400" dirty="0" smtClean="0"/>
              <a:t>označuje hlasy a zvuky zvířat, lidí </a:t>
            </a:r>
            <a:br>
              <a:rPr lang="cs-CZ" sz="4400" dirty="0" smtClean="0"/>
            </a:br>
            <a:r>
              <a:rPr lang="cs-CZ" sz="4400" dirty="0" smtClean="0"/>
              <a:t>a podobně </a:t>
            </a:r>
            <a:endParaRPr lang="cs-CZ" sz="4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itoslovce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5100" dirty="0" smtClean="0"/>
              <a:t>bez zbytku textu by většinou </a:t>
            </a:r>
            <a:br>
              <a:rPr lang="cs-CZ" sz="5100" dirty="0" smtClean="0"/>
            </a:br>
            <a:r>
              <a:rPr lang="cs-CZ" sz="5100" dirty="0" smtClean="0"/>
              <a:t>neměly smysl</a:t>
            </a:r>
          </a:p>
          <a:p>
            <a:r>
              <a:rPr lang="cs-CZ" sz="5100" dirty="0" smtClean="0"/>
              <a:t>doplňují prázdná místa v textu</a:t>
            </a:r>
          </a:p>
          <a:p>
            <a:r>
              <a:rPr lang="cs-CZ" sz="5100" dirty="0" smtClean="0"/>
              <a:t>zaujímají 10. místo mezi slovními druhy</a:t>
            </a:r>
          </a:p>
          <a:p>
            <a:r>
              <a:rPr lang="cs-CZ" sz="5100" dirty="0" smtClean="0"/>
              <a:t>nejsou větným členem, </a:t>
            </a:r>
            <a:br>
              <a:rPr lang="cs-CZ" sz="5100" dirty="0" smtClean="0"/>
            </a:br>
            <a:r>
              <a:rPr lang="cs-CZ" sz="5100" dirty="0" smtClean="0"/>
              <a:t>tvoří jednočlennou větu, </a:t>
            </a:r>
            <a:br>
              <a:rPr lang="cs-CZ" sz="5100" dirty="0" smtClean="0"/>
            </a:br>
            <a:r>
              <a:rPr lang="cs-CZ" sz="5100" dirty="0" smtClean="0"/>
              <a:t>oddělenou čárkami </a:t>
            </a:r>
          </a:p>
          <a:p>
            <a:r>
              <a:rPr lang="cs-CZ" sz="5100" dirty="0" smtClean="0"/>
              <a:t>X někdy můžou plnit funkci přísudku</a:t>
            </a:r>
          </a:p>
          <a:p>
            <a:endParaRPr lang="cs-CZ" sz="4800" dirty="0" smtClean="0"/>
          </a:p>
          <a:p>
            <a:endParaRPr lang="cs-CZ" sz="4800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citoslovcí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s</a:t>
            </a:r>
            <a:r>
              <a:rPr lang="cs-CZ" sz="4000" dirty="0" smtClean="0"/>
              <a:t>ubjektivní – impulzivní a imperativní</a:t>
            </a:r>
          </a:p>
          <a:p>
            <a:r>
              <a:rPr lang="cs-CZ" sz="4000" dirty="0"/>
              <a:t>o</a:t>
            </a:r>
            <a:r>
              <a:rPr lang="cs-CZ" sz="4000" dirty="0" smtClean="0"/>
              <a:t>bjektivní - zvukomalebná</a:t>
            </a:r>
          </a:p>
          <a:p>
            <a:r>
              <a:rPr lang="cs-CZ" sz="4000" dirty="0"/>
              <a:t>d</a:t>
            </a:r>
            <a:r>
              <a:rPr lang="cs-CZ" sz="4000" dirty="0" smtClean="0"/>
              <a:t>le původu </a:t>
            </a:r>
            <a:br>
              <a:rPr lang="cs-CZ" sz="4000" dirty="0" smtClean="0"/>
            </a:br>
            <a:r>
              <a:rPr lang="cs-CZ" sz="4000" dirty="0" smtClean="0"/>
              <a:t>- vlastní (citoslovce od počátku)</a:t>
            </a:r>
            <a:br>
              <a:rPr lang="cs-CZ" sz="4000" dirty="0" smtClean="0"/>
            </a:br>
            <a:r>
              <a:rPr lang="cs-CZ" sz="4000" dirty="0" smtClean="0"/>
              <a:t>- nevlastní (odvozeno od jiných   slovních druhů)</a:t>
            </a:r>
            <a:endParaRPr lang="cs-CZ" sz="4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Citoslovce subjektivní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2 druhy – impulzivní a imperativní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impulzivní citoslovce </a:t>
            </a:r>
            <a:r>
              <a:rPr lang="cs-CZ" dirty="0" smtClean="0"/>
              <a:t>vyjadřují </a:t>
            </a:r>
            <a:br>
              <a:rPr lang="cs-CZ" dirty="0" smtClean="0"/>
            </a:br>
            <a:r>
              <a:rPr lang="cs-CZ" dirty="0" smtClean="0"/>
              <a:t>pocity či nálady a projevy citových hnutí </a:t>
            </a:r>
            <a:br>
              <a:rPr lang="cs-CZ" dirty="0" smtClean="0"/>
            </a:br>
            <a:r>
              <a:rPr lang="cs-CZ" dirty="0" smtClean="0"/>
              <a:t>- ouvej, ach jo, fuj, ó, ach </a:t>
            </a:r>
            <a:endParaRPr lang="cs-CZ" dirty="0"/>
          </a:p>
          <a:p>
            <a:r>
              <a:rPr lang="cs-CZ" dirty="0" smtClean="0">
                <a:solidFill>
                  <a:srgbClr val="00B050"/>
                </a:solidFill>
              </a:rPr>
              <a:t>imperativní citoslovce </a:t>
            </a:r>
            <a:r>
              <a:rPr lang="cs-CZ" dirty="0" smtClean="0"/>
              <a:t>vyjadřují </a:t>
            </a:r>
            <a:br>
              <a:rPr lang="cs-CZ" dirty="0" smtClean="0"/>
            </a:br>
            <a:r>
              <a:rPr lang="cs-CZ" dirty="0" smtClean="0"/>
              <a:t>náladu a vůli mluvčího,</a:t>
            </a:r>
            <a:br>
              <a:rPr lang="cs-CZ" dirty="0" smtClean="0"/>
            </a:br>
            <a:r>
              <a:rPr lang="cs-CZ" dirty="0" smtClean="0"/>
              <a:t>jsou rozkazovací povahy </a:t>
            </a:r>
            <a:br>
              <a:rPr lang="cs-CZ" dirty="0" smtClean="0"/>
            </a:br>
            <a:r>
              <a:rPr lang="cs-CZ" dirty="0" smtClean="0"/>
              <a:t>a ukončíme je vykřičníkem</a:t>
            </a:r>
            <a:br>
              <a:rPr lang="cs-CZ" dirty="0" smtClean="0"/>
            </a:br>
            <a:r>
              <a:rPr lang="cs-CZ" dirty="0" smtClean="0"/>
              <a:t>- Haló! Hybaj! hej, marš, </a:t>
            </a:r>
            <a:r>
              <a:rPr lang="cs-CZ" dirty="0" err="1" smtClean="0"/>
              <a:t>nate</a:t>
            </a:r>
            <a:r>
              <a:rPr lang="cs-CZ" dirty="0" smtClean="0"/>
              <a:t>, </a:t>
            </a:r>
            <a:r>
              <a:rPr lang="cs-CZ" dirty="0" err="1" smtClean="0"/>
              <a:t>prr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Citoslovce objektivní - zvukomalebná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5700" dirty="0" smtClean="0"/>
              <a:t>onomatopoická – zvukomalebná</a:t>
            </a:r>
            <a:br>
              <a:rPr lang="cs-CZ" sz="5700" dirty="0" smtClean="0"/>
            </a:br>
            <a:endParaRPr lang="cs-CZ" sz="5700" dirty="0" smtClean="0"/>
          </a:p>
          <a:p>
            <a:r>
              <a:rPr lang="cs-CZ" sz="5700" dirty="0" smtClean="0"/>
              <a:t>převádějí </a:t>
            </a:r>
            <a:r>
              <a:rPr lang="cs-CZ" sz="5700" dirty="0" smtClean="0">
                <a:solidFill>
                  <a:srgbClr val="00B050"/>
                </a:solidFill>
              </a:rPr>
              <a:t>zvuky </a:t>
            </a:r>
            <a:r>
              <a:rPr lang="cs-CZ" sz="5700" dirty="0" smtClean="0"/>
              <a:t>vnějšího světa </a:t>
            </a:r>
            <a:br>
              <a:rPr lang="cs-CZ" sz="5700" dirty="0" smtClean="0"/>
            </a:br>
            <a:r>
              <a:rPr lang="cs-CZ" sz="5700" dirty="0" smtClean="0"/>
              <a:t>do vyslovované podoby - chacha, haf, </a:t>
            </a:r>
            <a:r>
              <a:rPr lang="cs-CZ" sz="5700" dirty="0" err="1" smtClean="0"/>
              <a:t>buch</a:t>
            </a:r>
            <a:r>
              <a:rPr lang="cs-CZ" sz="5700" i="1" dirty="0" smtClean="0"/>
              <a:t>, </a:t>
            </a:r>
            <a:r>
              <a:rPr lang="cs-CZ" sz="5700" dirty="0" err="1" smtClean="0"/>
              <a:t>vrr</a:t>
            </a:r>
            <a:r>
              <a:rPr lang="cs-CZ" sz="5700" dirty="0" smtClean="0"/>
              <a:t>, mňau, </a:t>
            </a:r>
            <a:r>
              <a:rPr lang="cs-CZ" sz="5700" dirty="0" err="1" smtClean="0"/>
              <a:t>vrkú</a:t>
            </a:r>
            <a:r>
              <a:rPr lang="cs-CZ" sz="5700" dirty="0"/>
              <a:t/>
            </a:r>
            <a:br>
              <a:rPr lang="cs-CZ" sz="5700" dirty="0"/>
            </a:br>
            <a:endParaRPr lang="cs-CZ" sz="5700" dirty="0" smtClean="0"/>
          </a:p>
          <a:p>
            <a:r>
              <a:rPr lang="cs-CZ" sz="5700" dirty="0" smtClean="0"/>
              <a:t>mají co nejpřesněji vystihnout </a:t>
            </a:r>
            <a:br>
              <a:rPr lang="cs-CZ" sz="5700" dirty="0" smtClean="0"/>
            </a:br>
            <a:r>
              <a:rPr lang="cs-CZ" sz="5700" dirty="0" smtClean="0"/>
              <a:t>a pojmenovat zvuky v okolí</a:t>
            </a:r>
            <a:br>
              <a:rPr lang="cs-CZ" sz="5700" dirty="0" smtClean="0"/>
            </a:br>
            <a:r>
              <a:rPr lang="cs-CZ" sz="5700" dirty="0" smtClean="0"/>
              <a:t>Břink! </a:t>
            </a:r>
            <a:r>
              <a:rPr lang="cs-CZ" sz="5700" dirty="0" err="1" smtClean="0"/>
              <a:t>Bum</a:t>
            </a:r>
            <a:r>
              <a:rPr lang="cs-CZ" sz="5700" dirty="0" smtClean="0"/>
              <a:t>! </a:t>
            </a:r>
            <a:r>
              <a:rPr lang="cs-CZ" sz="5700" dirty="0" err="1" smtClean="0"/>
              <a:t>Bác</a:t>
            </a:r>
            <a:r>
              <a:rPr lang="cs-CZ" sz="5700" dirty="0" smtClean="0"/>
              <a:t>!</a:t>
            </a:r>
            <a:r>
              <a:rPr lang="cs-CZ" sz="5700" b="1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Vlastní a nevlastní citoslovce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vlastní</a:t>
            </a:r>
            <a:r>
              <a:rPr lang="cs-CZ" sz="3600" dirty="0" smtClean="0"/>
              <a:t> - mají povahu citoslovcí </a:t>
            </a:r>
            <a:br>
              <a:rPr lang="cs-CZ" sz="3600" dirty="0" smtClean="0"/>
            </a:br>
            <a:r>
              <a:rPr lang="cs-CZ" sz="3600" dirty="0" smtClean="0"/>
              <a:t>od počátku 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nevlastní </a:t>
            </a:r>
            <a:r>
              <a:rPr lang="cs-CZ" sz="3600" dirty="0" smtClean="0"/>
              <a:t>- vznikla ustrnutím tvarů </a:t>
            </a:r>
            <a:br>
              <a:rPr lang="cs-CZ" sz="3600" dirty="0" smtClean="0"/>
            </a:br>
            <a:r>
              <a:rPr lang="cs-CZ" sz="3600" dirty="0" smtClean="0">
                <a:solidFill>
                  <a:srgbClr val="00B050"/>
                </a:solidFill>
              </a:rPr>
              <a:t>od jiných slovních druhů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- panečku, holenku, </a:t>
            </a:r>
            <a:br>
              <a:rPr lang="cs-CZ" sz="3600" dirty="0" smtClean="0"/>
            </a:br>
            <a:r>
              <a:rPr lang="cs-CZ" sz="3600" dirty="0" smtClean="0"/>
              <a:t>  bože, hrome  - 5. p. č. </a:t>
            </a:r>
            <a:r>
              <a:rPr lang="cs-CZ" sz="3600" dirty="0" err="1" smtClean="0"/>
              <a:t>j</a:t>
            </a:r>
            <a:r>
              <a:rPr lang="cs-CZ" sz="3600" dirty="0" smtClean="0"/>
              <a:t>. </a:t>
            </a:r>
            <a:br>
              <a:rPr lang="cs-CZ" sz="3600" dirty="0" smtClean="0"/>
            </a:br>
            <a:r>
              <a:rPr lang="cs-CZ" sz="3600" dirty="0" smtClean="0"/>
              <a:t>- běda – 1. p. podstatného jména</a:t>
            </a:r>
            <a:br>
              <a:rPr lang="cs-CZ" sz="3600" dirty="0" smtClean="0"/>
            </a:br>
            <a:r>
              <a:rPr lang="cs-CZ" sz="3600" dirty="0" smtClean="0"/>
              <a:t>- hybaj - </a:t>
            </a:r>
            <a:r>
              <a:rPr lang="cs-CZ" sz="3600" dirty="0" err="1" smtClean="0"/>
              <a:t>rozk</a:t>
            </a:r>
            <a:r>
              <a:rPr lang="cs-CZ" sz="3600" dirty="0" smtClean="0"/>
              <a:t>. </a:t>
            </a:r>
            <a:r>
              <a:rPr lang="cs-CZ" sz="3600" dirty="0" err="1"/>
              <a:t>z</a:t>
            </a:r>
            <a:r>
              <a:rPr lang="cs-CZ" sz="3600" dirty="0" err="1" smtClean="0"/>
              <a:t>p</a:t>
            </a:r>
            <a:r>
              <a:rPr lang="cs-CZ" sz="3600" dirty="0" smtClean="0"/>
              <a:t>. slovesa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Jiné slovní druhy od citoslovcí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4400" dirty="0"/>
              <a:t>o</a:t>
            </a:r>
            <a:r>
              <a:rPr lang="cs-CZ" sz="4400" dirty="0" smtClean="0"/>
              <a:t>d objektivních citoslovcí se odvozují </a:t>
            </a:r>
            <a:r>
              <a:rPr lang="cs-CZ" sz="4400" dirty="0"/>
              <a:t>i</a:t>
            </a:r>
            <a:r>
              <a:rPr lang="cs-CZ" sz="4400" dirty="0" smtClean="0"/>
              <a:t> </a:t>
            </a:r>
            <a:r>
              <a:rPr lang="cs-CZ" sz="4400" dirty="0" smtClean="0">
                <a:solidFill>
                  <a:srgbClr val="00B050"/>
                </a:solidFill>
              </a:rPr>
              <a:t>jiné slovní druhy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- z citoslovce checht, břink </a:t>
            </a:r>
            <a:br>
              <a:rPr lang="cs-CZ" sz="4400" dirty="0" smtClean="0"/>
            </a:br>
            <a:r>
              <a:rPr lang="cs-CZ" sz="4400" dirty="0" smtClean="0"/>
              <a:t>vzniklo </a:t>
            </a:r>
            <a:r>
              <a:rPr lang="cs-CZ" sz="4400" dirty="0" err="1" smtClean="0"/>
              <a:t>podst</a:t>
            </a:r>
            <a:r>
              <a:rPr lang="cs-CZ" sz="4400" dirty="0" smtClean="0"/>
              <a:t>. jméno chechtání </a:t>
            </a:r>
            <a:br>
              <a:rPr lang="cs-CZ" sz="4400" dirty="0" smtClean="0"/>
            </a:br>
            <a:r>
              <a:rPr lang="cs-CZ" sz="4400" dirty="0" smtClean="0"/>
              <a:t>a sloveso chechtat </a:t>
            </a:r>
            <a:br>
              <a:rPr lang="cs-CZ" sz="4400" dirty="0" smtClean="0"/>
            </a:br>
            <a:r>
              <a:rPr lang="cs-CZ" sz="4400" dirty="0" smtClean="0"/>
              <a:t>(břinkání, břinkat, bacání, bacat)</a:t>
            </a:r>
            <a:endParaRPr lang="cs-CZ" sz="4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Citoslovce jako slovesný přísudek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některá citoslovce, zvláště taková, která označují </a:t>
            </a:r>
            <a:r>
              <a:rPr lang="cs-CZ" dirty="0" smtClean="0">
                <a:solidFill>
                  <a:srgbClr val="00B050"/>
                </a:solidFill>
              </a:rPr>
              <a:t>zvuky</a:t>
            </a:r>
            <a:r>
              <a:rPr lang="cs-CZ" dirty="0" smtClean="0"/>
              <a:t>, někdy </a:t>
            </a:r>
            <a:r>
              <a:rPr lang="cs-CZ" dirty="0" smtClean="0">
                <a:solidFill>
                  <a:srgbClr val="00B050"/>
                </a:solidFill>
              </a:rPr>
              <a:t>nahrazují slovesný přísudek </a:t>
            </a:r>
          </a:p>
          <a:p>
            <a:r>
              <a:rPr lang="cs-CZ" dirty="0"/>
              <a:t>t</a:t>
            </a:r>
            <a:r>
              <a:rPr lang="cs-CZ" dirty="0" smtClean="0"/>
              <a:t>ato citoslovce se čárkami neoddělují  </a:t>
            </a:r>
            <a:br>
              <a:rPr lang="cs-CZ" dirty="0" smtClean="0"/>
            </a:br>
            <a:r>
              <a:rPr lang="cs-CZ" dirty="0" smtClean="0"/>
              <a:t>- Žába žbluňk do vody.</a:t>
            </a:r>
            <a:br>
              <a:rPr lang="cs-CZ" dirty="0" smtClean="0"/>
            </a:br>
            <a:r>
              <a:rPr lang="cs-CZ" dirty="0" smtClean="0"/>
              <a:t>- Dívky šup do vody. </a:t>
            </a:r>
            <a:br>
              <a:rPr lang="cs-CZ" dirty="0" smtClean="0"/>
            </a:br>
            <a:r>
              <a:rPr lang="cs-CZ" dirty="0" smtClean="0"/>
              <a:t>X</a:t>
            </a:r>
            <a:br>
              <a:rPr lang="cs-CZ" dirty="0" smtClean="0"/>
            </a:br>
            <a:r>
              <a:rPr lang="cs-CZ" dirty="0" smtClean="0"/>
              <a:t>- Dívky, šup do vody! (čárka z </a:t>
            </a:r>
            <a:r>
              <a:rPr lang="cs-CZ" dirty="0" err="1" smtClean="0"/>
              <a:t>dův</a:t>
            </a:r>
            <a:r>
              <a:rPr lang="cs-CZ" dirty="0" smtClean="0"/>
              <a:t>. oslovení) </a:t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dirty="0" err="1" smtClean="0"/>
              <a:t>Buch</a:t>
            </a:r>
            <a:r>
              <a:rPr lang="cs-CZ" dirty="0" smtClean="0"/>
              <a:t>, </a:t>
            </a:r>
            <a:r>
              <a:rPr lang="cs-CZ" dirty="0" err="1" smtClean="0"/>
              <a:t>buch</a:t>
            </a:r>
            <a:r>
              <a:rPr lang="cs-CZ" dirty="0" smtClean="0"/>
              <a:t> se ozývalo zvenčí. (opak. </a:t>
            </a:r>
            <a:r>
              <a:rPr lang="cs-CZ" dirty="0"/>
              <a:t>v</a:t>
            </a:r>
            <a:r>
              <a:rPr lang="cs-CZ" dirty="0" smtClean="0"/>
              <a:t>ětný člen) 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subjektivních citoslovcí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5400" dirty="0" smtClean="0"/>
              <a:t>nálady a city - au, ach, br, </a:t>
            </a:r>
            <a:r>
              <a:rPr lang="cs-CZ" sz="5400" dirty="0" err="1" smtClean="0"/>
              <a:t>grr</a:t>
            </a:r>
            <a:r>
              <a:rPr lang="cs-CZ" sz="5400" dirty="0" smtClean="0"/>
              <a:t>, fuj, jé, </a:t>
            </a:r>
            <a:r>
              <a:rPr lang="cs-CZ" sz="5400" dirty="0" err="1" smtClean="0"/>
              <a:t>uí</a:t>
            </a:r>
            <a:r>
              <a:rPr lang="cs-CZ" sz="5400" dirty="0" smtClean="0"/>
              <a:t>, uf </a:t>
            </a:r>
          </a:p>
          <a:p>
            <a:r>
              <a:rPr lang="cs-CZ" sz="5400" dirty="0"/>
              <a:t>v</a:t>
            </a:r>
            <a:r>
              <a:rPr lang="cs-CZ" sz="5400" dirty="0" smtClean="0"/>
              <a:t>ůle mluvčího - hej, nuže, no tak, haló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objektivních citoslovcí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800" dirty="0" smtClean="0"/>
              <a:t>označení hlasu a zvuku - </a:t>
            </a:r>
            <a:r>
              <a:rPr lang="cs-CZ" sz="4800" dirty="0" err="1" smtClean="0"/>
              <a:t>bum</a:t>
            </a:r>
            <a:r>
              <a:rPr lang="cs-CZ" sz="4800" dirty="0" smtClean="0"/>
              <a:t>, prásk, haf, kuku, cink, </a:t>
            </a:r>
            <a:r>
              <a:rPr lang="cs-CZ" sz="4800" dirty="0" err="1" smtClean="0"/>
              <a:t>tiktak</a:t>
            </a:r>
            <a:r>
              <a:rPr lang="cs-CZ" sz="4800" dirty="0" smtClean="0"/>
              <a:t>, </a:t>
            </a:r>
            <a:r>
              <a:rPr lang="cs-CZ" sz="4800" dirty="0" err="1" smtClean="0"/>
              <a:t>vrkú</a:t>
            </a:r>
            <a:r>
              <a:rPr lang="cs-CZ" sz="4800" dirty="0" smtClean="0"/>
              <a:t>, mňau, </a:t>
            </a:r>
            <a:r>
              <a:rPr lang="cs-CZ" sz="4800" dirty="0" err="1" smtClean="0"/>
              <a:t>vrr</a:t>
            </a:r>
            <a:r>
              <a:rPr lang="cs-CZ" sz="4800" dirty="0" smtClean="0"/>
              <a:t> </a:t>
            </a:r>
          </a:p>
          <a:p>
            <a:r>
              <a:rPr lang="cs-CZ" sz="4800" dirty="0" smtClean="0"/>
              <a:t>slovesný přísudek </a:t>
            </a:r>
            <a:br>
              <a:rPr lang="cs-CZ" sz="4800" dirty="0" smtClean="0"/>
            </a:br>
            <a:r>
              <a:rPr lang="cs-CZ" sz="4800" dirty="0" smtClean="0"/>
              <a:t>Hoši </a:t>
            </a:r>
            <a:r>
              <a:rPr lang="cs-CZ" sz="4800" dirty="0" err="1" smtClean="0"/>
              <a:t>hup</a:t>
            </a:r>
            <a:r>
              <a:rPr lang="cs-CZ" sz="4800" dirty="0" smtClean="0"/>
              <a:t> do vody.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Škola hrou na učitel.</a:t>
            </a:r>
            <a:r>
              <a:rPr lang="cs-CZ" dirty="0" err="1" smtClean="0"/>
              <a:t>net</a:t>
            </a:r>
            <a:r>
              <a:rPr lang="cs-CZ" dirty="0" smtClean="0"/>
              <a:t>. In: </a:t>
            </a:r>
            <a:r>
              <a:rPr lang="cs-CZ" i="1" dirty="0" smtClean="0"/>
              <a:t>Škola hrou na učitel.</a:t>
            </a:r>
            <a:r>
              <a:rPr lang="cs-CZ" i="1" dirty="0" err="1" smtClean="0"/>
              <a:t>net</a:t>
            </a:r>
            <a:r>
              <a:rPr lang="cs-CZ" dirty="0" smtClean="0"/>
              <a:t> [online]. [cit. 2013-09-18]</a:t>
            </a:r>
            <a:endParaRPr lang="cs-CZ" dirty="0"/>
          </a:p>
          <a:p>
            <a:r>
              <a:rPr lang="cs-CZ" dirty="0" smtClean="0"/>
              <a:t>SOCHROVÁ, Marie. </a:t>
            </a:r>
            <a:r>
              <a:rPr lang="cs-CZ" i="1" dirty="0" smtClean="0"/>
              <a:t>Český jazyk v kostce</a:t>
            </a:r>
            <a:r>
              <a:rPr lang="cs-CZ" dirty="0" smtClean="0"/>
              <a:t>. ISBN 80-7200-041-1. </a:t>
            </a:r>
            <a:endParaRPr lang="cs-CZ" smtClean="0"/>
          </a:p>
          <a:p>
            <a:r>
              <a:rPr lang="en-US" i="1" smtClean="0"/>
              <a:t>Wikipedia</a:t>
            </a:r>
            <a:r>
              <a:rPr lang="en-US" i="1" dirty="0" smtClean="0"/>
              <a:t>: the free encyclopedia</a:t>
            </a:r>
            <a:r>
              <a:rPr lang="en-US" dirty="0" smtClean="0"/>
              <a:t> [online]. San Francisco (CA): Wikimedia Foundation, 2001- [cit. 2013-09-18]. 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289</Words>
  <Application>Microsoft Office PowerPoint</Application>
  <PresentationFormat>Předvádění na obrazovce (4:3)</PresentationFormat>
  <Paragraphs>58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Digitální učební materiál</vt:lpstr>
      <vt:lpstr>Citoslovce</vt:lpstr>
      <vt:lpstr>Citoslovce</vt:lpstr>
      <vt:lpstr>Rozdělení citoslovcí</vt:lpstr>
      <vt:lpstr>Citoslovce subjektivní</vt:lpstr>
      <vt:lpstr>Citoslovce objektivní - zvukomalebná</vt:lpstr>
      <vt:lpstr>Vlastní a nevlastní citoslovce</vt:lpstr>
      <vt:lpstr>Jiné slovní druhy od citoslovcí</vt:lpstr>
      <vt:lpstr>Citoslovce jako slovesný přísudek</vt:lpstr>
      <vt:lpstr>Příklady subjektivních citoslovcí</vt:lpstr>
      <vt:lpstr>Příklady objektivních citoslovcí</vt:lpstr>
      <vt:lpstr>Zdroje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marikova</dc:creator>
  <cp:lastModifiedBy>siroky</cp:lastModifiedBy>
  <cp:revision>15</cp:revision>
  <dcterms:created xsi:type="dcterms:W3CDTF">2013-09-18T12:31:38Z</dcterms:created>
  <dcterms:modified xsi:type="dcterms:W3CDTF">2013-10-09T17:55:16Z</dcterms:modified>
</cp:coreProperties>
</file>