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7" r:id="rId2"/>
    <p:sldId id="258" r:id="rId3"/>
    <p:sldId id="265" r:id="rId4"/>
    <p:sldId id="259" r:id="rId5"/>
    <p:sldId id="271" r:id="rId6"/>
    <p:sldId id="266" r:id="rId7"/>
    <p:sldId id="260" r:id="rId8"/>
    <p:sldId id="267" r:id="rId9"/>
    <p:sldId id="261" r:id="rId10"/>
    <p:sldId id="262" r:id="rId11"/>
    <p:sldId id="263" r:id="rId12"/>
    <p:sldId id="268" r:id="rId13"/>
    <p:sldId id="273" r:id="rId14"/>
    <p:sldId id="264" r:id="rId15"/>
    <p:sldId id="269" r:id="rId16"/>
    <p:sldId id="272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81" autoAdjust="0"/>
  </p:normalViewPr>
  <p:slideViewPr>
    <p:cSldViewPr>
      <p:cViewPr>
        <p:scale>
          <a:sx n="33" d="100"/>
          <a:sy n="33" d="100"/>
        </p:scale>
        <p:origin x="-576" y="-16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C895D9-9B2C-463F-95C8-11BEAE1FB31A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A24E0A-DBB3-4F05-85E3-1AC32E1387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C4D06-2CD1-4244-8A37-7F5B465CDAE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3A291-A5A9-4238-B54A-772436C7A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dirty="0" smtClean="0"/>
              <a:t>Digitální</a:t>
            </a:r>
            <a:r>
              <a:rPr lang="cs-CZ" sz="2400" dirty="0" smtClean="0"/>
              <a:t> </a:t>
            </a:r>
            <a:r>
              <a:rPr lang="cs-CZ" sz="2800" dirty="0" smtClean="0"/>
              <a:t>učební</a:t>
            </a:r>
            <a:r>
              <a:rPr lang="cs-CZ" sz="2400" dirty="0" smtClean="0"/>
              <a:t> </a:t>
            </a:r>
            <a:r>
              <a:rPr lang="cs-CZ" sz="2800" dirty="0" smtClean="0"/>
              <a:t>materiál</a:t>
            </a:r>
            <a:endParaRPr lang="cs-CZ" sz="2400" dirty="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Spojky,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dirty="0" smtClean="0"/>
                        <a:t>jejich druhy</a:t>
                      </a:r>
                      <a:br>
                        <a:rPr lang="cs-CZ" sz="3200" dirty="0" smtClean="0"/>
                      </a:br>
                      <a:r>
                        <a:rPr lang="cs-CZ" sz="3200" baseline="0" dirty="0" smtClean="0"/>
                        <a:t>a po</a:t>
                      </a:r>
                      <a:r>
                        <a:rPr lang="cs-CZ" sz="3200" dirty="0" smtClean="0"/>
                        <a:t>užití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Opakování tvarosloví – morfologie, vysvětlení použití a významu spojek dle jejich rozdělení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/>
              <a:t>n</a:t>
            </a:r>
            <a:r>
              <a:rPr lang="cs-CZ" sz="4800" dirty="0" smtClean="0"/>
              <a:t>eohebný slovní druh</a:t>
            </a:r>
          </a:p>
          <a:p>
            <a:r>
              <a:rPr lang="cs-CZ" sz="4800" dirty="0" smtClean="0"/>
              <a:t>spojují větné členy nebo věty</a:t>
            </a:r>
          </a:p>
          <a:p>
            <a:r>
              <a:rPr lang="cs-CZ" sz="4800" dirty="0" smtClean="0"/>
              <a:t>vyjadřují mluvnický </a:t>
            </a:r>
            <a:br>
              <a:rPr lang="cs-CZ" sz="4800" dirty="0" smtClean="0"/>
            </a:br>
            <a:r>
              <a:rPr lang="cs-CZ" sz="4800" dirty="0" smtClean="0"/>
              <a:t>a významový poměr vět </a:t>
            </a:r>
            <a:br>
              <a:rPr lang="cs-CZ" sz="4800" dirty="0" smtClean="0"/>
            </a:br>
            <a:r>
              <a:rPr lang="cs-CZ" sz="4800" dirty="0" smtClean="0"/>
              <a:t>nebo členů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slouží </a:t>
            </a:r>
            <a:r>
              <a:rPr lang="cs-CZ" sz="4400" dirty="0"/>
              <a:t>k tomu, </a:t>
            </a:r>
            <a:r>
              <a:rPr lang="cs-CZ" sz="4400" dirty="0" smtClean="0"/>
              <a:t>aby oddělovaly (spojovaly) </a:t>
            </a:r>
            <a:r>
              <a:rPr lang="cs-CZ" sz="4400" dirty="0"/>
              <a:t>věty nebo </a:t>
            </a:r>
            <a:r>
              <a:rPr lang="cs-CZ" sz="4400" dirty="0" smtClean="0"/>
              <a:t>souvětí</a:t>
            </a:r>
          </a:p>
          <a:p>
            <a:r>
              <a:rPr lang="cs-CZ" sz="4400" dirty="0" smtClean="0"/>
              <a:t>řazeny jako 8. slovní druh</a:t>
            </a:r>
          </a:p>
          <a:p>
            <a:r>
              <a:rPr lang="cs-CZ" sz="4400" dirty="0" smtClean="0"/>
              <a:t>rozlišujeme spojky souřadicí </a:t>
            </a:r>
            <a:br>
              <a:rPr lang="cs-CZ" sz="4400" dirty="0" smtClean="0"/>
            </a:br>
            <a:r>
              <a:rPr lang="cs-CZ" sz="4400" dirty="0" smtClean="0"/>
              <a:t>a podřadicí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     Spojka souřadicí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spojuje </a:t>
            </a:r>
            <a:r>
              <a:rPr lang="cs-CZ" sz="4400" dirty="0">
                <a:solidFill>
                  <a:srgbClr val="FF0000"/>
                </a:solidFill>
              </a:rPr>
              <a:t>dva větné členy nebo věty </a:t>
            </a:r>
            <a:r>
              <a:rPr lang="cs-CZ" sz="4400" dirty="0" smtClean="0"/>
              <a:t>v souvětí</a:t>
            </a:r>
            <a:r>
              <a:rPr lang="cs-CZ" sz="4400" dirty="0">
                <a:solidFill>
                  <a:srgbClr val="00B050"/>
                </a:solidFill>
              </a:rPr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v </a:t>
            </a:r>
            <a:r>
              <a:rPr lang="cs-CZ" sz="4400" dirty="0">
                <a:solidFill>
                  <a:srgbClr val="FF0000"/>
                </a:solidFill>
              </a:rPr>
              <a:t>souřadném </a:t>
            </a:r>
            <a:r>
              <a:rPr lang="cs-CZ" sz="4400" dirty="0" smtClean="0">
                <a:solidFill>
                  <a:srgbClr val="FF0000"/>
                </a:solidFill>
              </a:rPr>
              <a:t>poměru </a:t>
            </a:r>
          </a:p>
          <a:p>
            <a:r>
              <a:rPr lang="cs-CZ" sz="4400" dirty="0"/>
              <a:t>p</a:t>
            </a:r>
            <a:r>
              <a:rPr lang="cs-CZ" sz="4400" dirty="0" smtClean="0"/>
              <a:t>říklad souřadicích spojek v </a:t>
            </a:r>
            <a:r>
              <a:rPr lang="cs-CZ" sz="4400" dirty="0" err="1" smtClean="0"/>
              <a:t>čj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>
                <a:solidFill>
                  <a:srgbClr val="00B050"/>
                </a:solidFill>
              </a:rPr>
              <a:t>a, i, či</a:t>
            </a:r>
            <a:r>
              <a:rPr lang="cs-CZ" sz="4400" dirty="0">
                <a:solidFill>
                  <a:srgbClr val="00B050"/>
                </a:solidFill>
              </a:rPr>
              <a:t>, </a:t>
            </a:r>
            <a:r>
              <a:rPr lang="cs-CZ" sz="4400" dirty="0" smtClean="0">
                <a:solidFill>
                  <a:srgbClr val="00B050"/>
                </a:solidFill>
              </a:rPr>
              <a:t>ani, nebo</a:t>
            </a:r>
          </a:p>
          <a:p>
            <a:r>
              <a:rPr lang="cs-CZ" sz="4400" dirty="0"/>
              <a:t>n</a:t>
            </a:r>
            <a:r>
              <a:rPr lang="cs-CZ" sz="4400" dirty="0" smtClean="0"/>
              <a:t>ejčastější spojkou souřadicí </a:t>
            </a:r>
            <a:br>
              <a:rPr lang="cs-CZ" sz="4400" dirty="0" smtClean="0"/>
            </a:br>
            <a:r>
              <a:rPr lang="cs-CZ" sz="4400" dirty="0" smtClean="0"/>
              <a:t>je spojka a</a:t>
            </a:r>
            <a:endParaRPr lang="cs-CZ" sz="4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Spojka souřadicí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slouží k vyjádření vztahu koordinace: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3100" dirty="0" smtClean="0"/>
              <a:t>(koordinace - větně významový </a:t>
            </a:r>
            <a:r>
              <a:rPr lang="cs-CZ" sz="3100" dirty="0" smtClean="0">
                <a:solidFill>
                  <a:srgbClr val="00B050"/>
                </a:solidFill>
              </a:rPr>
              <a:t>vztah mezi</a:t>
            </a:r>
            <a:r>
              <a:rPr lang="cs-CZ" sz="3100" dirty="0" smtClean="0"/>
              <a:t> větnými členy nebo </a:t>
            </a:r>
            <a:r>
              <a:rPr lang="cs-CZ" sz="3100" dirty="0" smtClean="0">
                <a:solidFill>
                  <a:srgbClr val="00B050"/>
                </a:solidFill>
              </a:rPr>
              <a:t>větami mluvnicky rovnocennými </a:t>
            </a:r>
            <a:r>
              <a:rPr lang="cs-CZ" sz="3100" dirty="0" smtClean="0"/>
              <a:t>v téže syntaktické platnosti, přiřaďování, přiřazování)</a:t>
            </a:r>
          </a:p>
          <a:p>
            <a:r>
              <a:rPr lang="cs-CZ" sz="4000" dirty="0" smtClean="0"/>
              <a:t>mezi členy několikanásobného větného členu</a:t>
            </a:r>
          </a:p>
          <a:p>
            <a:r>
              <a:rPr lang="cs-CZ" sz="4000" dirty="0"/>
              <a:t>m</a:t>
            </a:r>
            <a:r>
              <a:rPr lang="cs-CZ" sz="4000" dirty="0" smtClean="0"/>
              <a:t>ezi větami v souvětím souřadném</a:t>
            </a:r>
          </a:p>
          <a:p>
            <a:r>
              <a:rPr lang="cs-CZ" sz="4000" dirty="0"/>
              <a:t>m</a:t>
            </a:r>
            <a:r>
              <a:rPr lang="cs-CZ" sz="4000" dirty="0" smtClean="0"/>
              <a:t>ezi souřadně spojenými větami vedlejšími</a:t>
            </a:r>
            <a:endParaRPr lang="cs-CZ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spojek souřadicích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s</a:t>
            </a:r>
            <a:r>
              <a:rPr lang="cs-CZ" dirty="0" smtClean="0"/>
              <a:t>pojky slučovací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pojky odporovací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pojky stupňovací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pojky vysvětlovací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pojka příčinná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pojky důsledkové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pojky vylučovací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spojek souřadicích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000" b="1" dirty="0" smtClean="0"/>
              <a:t>spojky slučovací</a:t>
            </a:r>
            <a:r>
              <a:rPr lang="cs-CZ" sz="4000" dirty="0" smtClean="0"/>
              <a:t> – </a:t>
            </a:r>
            <a:r>
              <a:rPr lang="cs-CZ" sz="4000" i="1" dirty="0" smtClean="0"/>
              <a:t>a, i, ani, přímo, nadto, ani-ani, jak-tak, hned-hned, jednak-jednak, zčásti-zčásti, </a:t>
            </a:r>
            <a:br>
              <a:rPr lang="cs-CZ" sz="4000" i="1" dirty="0" smtClean="0"/>
            </a:br>
            <a:r>
              <a:rPr lang="cs-CZ" sz="4000" i="1" dirty="0" smtClean="0"/>
              <a:t>dílem-dílem</a:t>
            </a:r>
            <a:endParaRPr lang="cs-CZ" sz="4000" dirty="0"/>
          </a:p>
          <a:p>
            <a:pPr lvl="0"/>
            <a:r>
              <a:rPr lang="cs-CZ" sz="4000" b="1" dirty="0" smtClean="0"/>
              <a:t>spojky </a:t>
            </a:r>
            <a:r>
              <a:rPr lang="cs-CZ" sz="4000" b="1" dirty="0"/>
              <a:t>odporovací</a:t>
            </a:r>
            <a:r>
              <a:rPr lang="cs-CZ" sz="4000" dirty="0"/>
              <a:t> – </a:t>
            </a:r>
            <a:r>
              <a:rPr lang="cs-CZ" sz="4000" i="1" dirty="0"/>
              <a:t>ale, avšak, však, leč, nýbrž, naopak, jenomže, jenže, sice-ale, jistě-ale</a:t>
            </a:r>
            <a:endParaRPr lang="cs-CZ" sz="40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spojek souřadicích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800" b="1" dirty="0"/>
              <a:t>s</a:t>
            </a:r>
            <a:r>
              <a:rPr lang="cs-CZ" sz="4800" b="1" dirty="0" smtClean="0"/>
              <a:t>pojky stupňovací</a:t>
            </a:r>
            <a:r>
              <a:rPr lang="cs-CZ" sz="4800" dirty="0" smtClean="0"/>
              <a:t> – </a:t>
            </a:r>
            <a:r>
              <a:rPr lang="cs-CZ" sz="4800" i="1" dirty="0" smtClean="0"/>
              <a:t>i, ba, </a:t>
            </a:r>
            <a:r>
              <a:rPr lang="cs-CZ" sz="4800" i="1" dirty="0" err="1" smtClean="0"/>
              <a:t>ba</a:t>
            </a:r>
            <a:r>
              <a:rPr lang="cs-CZ" sz="4800" i="1" dirty="0" smtClean="0"/>
              <a:t> i, ba ani, nadto, dokonce, nejen-ale i, nejen-nýbrž i</a:t>
            </a:r>
          </a:p>
          <a:p>
            <a:pPr lvl="0"/>
            <a:r>
              <a:rPr lang="cs-CZ" sz="4800" b="1" dirty="0" smtClean="0"/>
              <a:t>spojky vysvětlovací</a:t>
            </a:r>
            <a:r>
              <a:rPr lang="cs-CZ" sz="4800" dirty="0" smtClean="0"/>
              <a:t> – </a:t>
            </a:r>
            <a:r>
              <a:rPr lang="cs-CZ" sz="4800" i="1" dirty="0" smtClean="0"/>
              <a:t>totiž, vždyť</a:t>
            </a:r>
            <a:endParaRPr lang="cs-CZ" sz="4800" dirty="0" smtClean="0"/>
          </a:p>
          <a:p>
            <a:pPr lvl="0"/>
            <a:r>
              <a:rPr lang="cs-CZ" sz="4800" b="1" dirty="0"/>
              <a:t>s</a:t>
            </a:r>
            <a:r>
              <a:rPr lang="cs-CZ" sz="4800" b="1" dirty="0" smtClean="0"/>
              <a:t>pojka příčinná</a:t>
            </a:r>
            <a:r>
              <a:rPr lang="cs-CZ" sz="4800" dirty="0" smtClean="0"/>
              <a:t> – </a:t>
            </a:r>
            <a:r>
              <a:rPr lang="cs-CZ" sz="4800" i="1" dirty="0" smtClean="0"/>
              <a:t>neboť</a:t>
            </a:r>
            <a:endParaRPr lang="cs-CZ" sz="4800" dirty="0" smtClean="0"/>
          </a:p>
          <a:p>
            <a:pPr lvl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spojek souřadicích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400" b="1" dirty="0"/>
              <a:t>s</a:t>
            </a:r>
            <a:r>
              <a:rPr lang="cs-CZ" sz="4400" b="1" dirty="0" smtClean="0"/>
              <a:t>pojky důsledkové</a:t>
            </a:r>
            <a:r>
              <a:rPr lang="cs-CZ" sz="4400" dirty="0" smtClean="0"/>
              <a:t> – </a:t>
            </a:r>
            <a:r>
              <a:rPr lang="cs-CZ" sz="4400" i="1" dirty="0" smtClean="0"/>
              <a:t>proto, </a:t>
            </a:r>
            <a:br>
              <a:rPr lang="cs-CZ" sz="4400" i="1" dirty="0" smtClean="0"/>
            </a:br>
            <a:r>
              <a:rPr lang="cs-CZ" sz="4400" i="1" dirty="0" smtClean="0"/>
              <a:t>a proto, a tak, tudíž, a tudíž, tedy, a tedy</a:t>
            </a:r>
            <a:endParaRPr lang="cs-CZ" sz="4400" dirty="0" smtClean="0"/>
          </a:p>
          <a:p>
            <a:pPr lvl="0"/>
            <a:r>
              <a:rPr lang="cs-CZ" sz="4400" b="1" dirty="0"/>
              <a:t>s</a:t>
            </a:r>
            <a:r>
              <a:rPr lang="cs-CZ" sz="4400" b="1" dirty="0" smtClean="0"/>
              <a:t>pojky vylučovací</a:t>
            </a:r>
            <a:r>
              <a:rPr lang="cs-CZ" sz="4400" dirty="0" smtClean="0"/>
              <a:t> – </a:t>
            </a:r>
            <a:r>
              <a:rPr lang="cs-CZ" sz="4400" i="1" dirty="0" smtClean="0"/>
              <a:t>nebo, anebo, buď-nebo</a:t>
            </a:r>
            <a:endParaRPr lang="cs-CZ" sz="4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Poměry dle spojek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spojky </a:t>
            </a:r>
            <a:r>
              <a:rPr lang="cs-CZ" sz="4800" dirty="0" smtClean="0">
                <a:solidFill>
                  <a:srgbClr val="FF0000"/>
                </a:solidFill>
              </a:rPr>
              <a:t>slučovací, odporovací, stupňovací, příčinné </a:t>
            </a:r>
            <a:br>
              <a:rPr lang="cs-CZ" sz="4800" dirty="0" smtClean="0">
                <a:solidFill>
                  <a:srgbClr val="FF0000"/>
                </a:solidFill>
              </a:rPr>
            </a:br>
            <a:r>
              <a:rPr lang="cs-CZ" sz="4800" dirty="0" smtClean="0">
                <a:solidFill>
                  <a:srgbClr val="FF0000"/>
                </a:solidFill>
              </a:rPr>
              <a:t>a </a:t>
            </a:r>
            <a:r>
              <a:rPr lang="cs-CZ" sz="4800" dirty="0">
                <a:solidFill>
                  <a:srgbClr val="FF0000"/>
                </a:solidFill>
              </a:rPr>
              <a:t>důsledkové</a:t>
            </a:r>
            <a:r>
              <a:rPr lang="cs-CZ" sz="4800" dirty="0"/>
              <a:t>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jsou </a:t>
            </a:r>
            <a:r>
              <a:rPr lang="cs-CZ" sz="4800" dirty="0"/>
              <a:t>někdy označovány jako </a:t>
            </a:r>
            <a:r>
              <a:rPr lang="cs-CZ" sz="4800" dirty="0" smtClean="0">
                <a:solidFill>
                  <a:srgbClr val="FF0000"/>
                </a:solidFill>
              </a:rPr>
              <a:t>poměry</a:t>
            </a:r>
            <a:endParaRPr lang="cs-CZ" sz="48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cs-CZ" dirty="0" smtClean="0"/>
              <a:t>Spojky podřadicí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připojují vedlejší věty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v souvětí </a:t>
            </a:r>
            <a:r>
              <a:rPr lang="cs-CZ" sz="4800" dirty="0" smtClean="0">
                <a:solidFill>
                  <a:srgbClr val="FF0000"/>
                </a:solidFill>
              </a:rPr>
              <a:t>k větě hlavní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>
                <a:solidFill>
                  <a:srgbClr val="FF0000"/>
                </a:solidFill>
              </a:rPr>
              <a:t>v poměru podřadném</a:t>
            </a:r>
          </a:p>
          <a:p>
            <a:r>
              <a:rPr lang="cs-CZ" sz="4800" dirty="0" smtClean="0"/>
              <a:t>vyjadřují významovou </a:t>
            </a:r>
            <a:r>
              <a:rPr lang="cs-CZ" sz="4800" dirty="0" smtClean="0">
                <a:solidFill>
                  <a:srgbClr val="00B050"/>
                </a:solidFill>
              </a:rPr>
              <a:t>závislost</a:t>
            </a:r>
            <a:r>
              <a:rPr lang="cs-CZ" sz="4800" dirty="0" smtClean="0"/>
              <a:t>, vztah k větě řídící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P</a:t>
            </a:r>
            <a:r>
              <a:rPr lang="cs-CZ" sz="5400" dirty="0" smtClean="0"/>
              <a:t>říklad podřadicích spojek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</a:t>
            </a:r>
            <a:r>
              <a:rPr lang="cs-CZ" sz="4800" i="1" dirty="0" smtClean="0"/>
              <a:t>aby, jakmile, až, než, nežli, zatímco, když, kdyby, pokud, protože, poněvadž, jelikož, jestliže, -li, přestože, ačkoli, třebaže, i když, ač, že</a:t>
            </a:r>
            <a:endParaRPr lang="cs-CZ" sz="4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podřadicích spojek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b="1" dirty="0" smtClean="0"/>
              <a:t>časové </a:t>
            </a:r>
            <a:r>
              <a:rPr lang="cs-CZ" sz="3500" dirty="0" smtClean="0"/>
              <a:t>- když, až, zatímco, jakmile, sotva(že)</a:t>
            </a:r>
          </a:p>
          <a:p>
            <a:r>
              <a:rPr lang="cs-CZ" sz="3500" b="1" dirty="0" smtClean="0"/>
              <a:t>podmínkové </a:t>
            </a:r>
            <a:r>
              <a:rPr lang="cs-CZ" sz="3500" dirty="0" smtClean="0"/>
              <a:t>- -li, jestliže, když, kdyby</a:t>
            </a:r>
          </a:p>
          <a:p>
            <a:r>
              <a:rPr lang="cs-CZ" sz="3500" b="1" dirty="0" smtClean="0"/>
              <a:t>příčinné (důvodové) </a:t>
            </a:r>
            <a:r>
              <a:rPr lang="cs-CZ" sz="3500" dirty="0" smtClean="0"/>
              <a:t>- protože, že, jelikož,  poněvadž</a:t>
            </a:r>
          </a:p>
          <a:p>
            <a:r>
              <a:rPr lang="cs-CZ" sz="3500" b="1" dirty="0" smtClean="0"/>
              <a:t>účelové </a:t>
            </a:r>
            <a:r>
              <a:rPr lang="cs-CZ" sz="3500" dirty="0" smtClean="0"/>
              <a:t>- aby</a:t>
            </a:r>
          </a:p>
          <a:p>
            <a:r>
              <a:rPr lang="cs-CZ" sz="3500" b="1" dirty="0" smtClean="0"/>
              <a:t>přípustkové </a:t>
            </a:r>
            <a:r>
              <a:rPr lang="cs-CZ" sz="3500" dirty="0" smtClean="0"/>
              <a:t>- přestože, třebaže, i když, ač, ačkoli</a:t>
            </a:r>
          </a:p>
          <a:p>
            <a:r>
              <a:rPr lang="cs-CZ" sz="3500" b="1" dirty="0" smtClean="0"/>
              <a:t>způsobové </a:t>
            </a:r>
            <a:r>
              <a:rPr lang="cs-CZ" sz="3500" dirty="0" smtClean="0"/>
              <a:t>- jako by, jako kdyby, dvojité: tak - že, tím - že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Spojka přípustková i když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z</a:t>
            </a:r>
            <a:r>
              <a:rPr lang="cs-CZ" sz="4800" dirty="0" smtClean="0"/>
              <a:t> podřadicích spojek se </a:t>
            </a:r>
            <a:br>
              <a:rPr lang="cs-CZ" sz="4800" dirty="0" smtClean="0"/>
            </a:br>
            <a:r>
              <a:rPr lang="cs-CZ" sz="4800" dirty="0" smtClean="0">
                <a:solidFill>
                  <a:srgbClr val="FF0000"/>
                </a:solidFill>
              </a:rPr>
              <a:t>ke spojování větných členů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užívají téměř výhradně</a:t>
            </a:r>
            <a:br>
              <a:rPr lang="cs-CZ" sz="4800" dirty="0" smtClean="0"/>
            </a:br>
            <a:r>
              <a:rPr lang="cs-CZ" sz="4800" dirty="0" smtClean="0"/>
              <a:t>spojky přípustkové: </a:t>
            </a:r>
            <a:br>
              <a:rPr lang="cs-CZ" sz="4800" dirty="0" smtClean="0"/>
            </a:br>
            <a:r>
              <a:rPr lang="cs-CZ" sz="4800" i="1" dirty="0" smtClean="0"/>
              <a:t>statečný, </a:t>
            </a:r>
            <a:r>
              <a:rPr lang="cs-CZ" sz="4800" b="1" i="1" dirty="0" smtClean="0"/>
              <a:t>i když</a:t>
            </a:r>
            <a:r>
              <a:rPr lang="cs-CZ" sz="4800" i="1" dirty="0" smtClean="0"/>
              <a:t> pošetilý plán</a:t>
            </a:r>
            <a:endParaRPr lang="cs-CZ" sz="4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spojek ve 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Nevěděl jsem jak je to daleko, ale napadlo mě, že to zkusím.</a:t>
            </a:r>
          </a:p>
          <a:p>
            <a:r>
              <a:rPr lang="cs-CZ" i="1" dirty="0" smtClean="0"/>
              <a:t>Rozběhl jsem se a pak jsem zjistil, že je to na mě příliš daleko.</a:t>
            </a:r>
          </a:p>
          <a:p>
            <a:r>
              <a:rPr lang="cs-CZ" i="1" dirty="0" smtClean="0"/>
              <a:t>„Pověz mi, co čteš, a já ti povím, jaký jsi.“ (Maxim Gorkij)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Čárka před spojkami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/>
              <a:t>p</a:t>
            </a:r>
            <a:r>
              <a:rPr lang="cs-CZ" dirty="0" smtClean="0"/>
              <a:t>řed spojkami </a:t>
            </a:r>
            <a:r>
              <a:rPr lang="cs-CZ" dirty="0" smtClean="0">
                <a:solidFill>
                  <a:srgbClr val="FF0000"/>
                </a:solidFill>
              </a:rPr>
              <a:t>píšeme čárku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! kromě spojek </a:t>
            </a:r>
            <a:r>
              <a:rPr lang="cs-CZ" i="1" dirty="0" smtClean="0">
                <a:solidFill>
                  <a:srgbClr val="FF0000"/>
                </a:solidFill>
              </a:rPr>
              <a:t>a, i, ani, nebo </a:t>
            </a:r>
            <a:br>
              <a:rPr lang="cs-CZ" i="1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ve významu slučovacím!</a:t>
            </a:r>
          </a:p>
          <a:p>
            <a:r>
              <a:rPr lang="cs-CZ" dirty="0"/>
              <a:t>j</a:t>
            </a:r>
            <a:r>
              <a:rPr lang="cs-CZ" dirty="0" smtClean="0"/>
              <a:t>e-li před spojkou podřadicí ještě spojka </a:t>
            </a:r>
            <a:br>
              <a:rPr lang="cs-CZ" dirty="0" smtClean="0"/>
            </a:br>
            <a:r>
              <a:rPr lang="cs-CZ" i="1" dirty="0" smtClean="0"/>
              <a:t>a, ale, i, </a:t>
            </a:r>
            <a:r>
              <a:rPr lang="cs-CZ" dirty="0" smtClean="0"/>
              <a:t>nebo příslovce </a:t>
            </a:r>
            <a:r>
              <a:rPr lang="cs-CZ" i="1" dirty="0" smtClean="0"/>
              <a:t>teprve, právě, zvláště </a:t>
            </a:r>
            <a:r>
              <a:rPr lang="cs-CZ" dirty="0" smtClean="0"/>
              <a:t>ap., </a:t>
            </a:r>
            <a:br>
              <a:rPr lang="cs-CZ" dirty="0" smtClean="0"/>
            </a:br>
            <a:r>
              <a:rPr lang="cs-CZ" dirty="0" smtClean="0"/>
              <a:t>píše se čárka </a:t>
            </a:r>
            <a:r>
              <a:rPr lang="cs-CZ" dirty="0" smtClean="0">
                <a:solidFill>
                  <a:srgbClr val="00B050"/>
                </a:solidFill>
              </a:rPr>
              <a:t>před </a:t>
            </a:r>
            <a:r>
              <a:rPr lang="cs-CZ" dirty="0" smtClean="0"/>
              <a:t>tyto spojky nebo příslovce</a:t>
            </a:r>
          </a:p>
          <a:p>
            <a:r>
              <a:rPr lang="cs-CZ" dirty="0" smtClean="0"/>
              <a:t>např.: </a:t>
            </a:r>
            <a:r>
              <a:rPr lang="cs-CZ" i="1" dirty="0" smtClean="0"/>
              <a:t>Všichni se připravili, </a:t>
            </a:r>
            <a:r>
              <a:rPr lang="cs-CZ" i="1" dirty="0" smtClean="0">
                <a:solidFill>
                  <a:srgbClr val="00B050"/>
                </a:solidFill>
              </a:rPr>
              <a:t>a jakmile </a:t>
            </a:r>
            <a:r>
              <a:rPr lang="cs-CZ" i="1" dirty="0" smtClean="0"/>
              <a:t>to bylo možné, odjeli. </a:t>
            </a:r>
            <a:r>
              <a:rPr lang="cs-CZ" i="1" dirty="0"/>
              <a:t/>
            </a:r>
            <a:br>
              <a:rPr lang="cs-CZ" i="1" dirty="0"/>
            </a:br>
            <a:r>
              <a:rPr lang="cs-CZ" i="1" dirty="0" smtClean="0"/>
              <a:t>Všichni odjeli, </a:t>
            </a:r>
            <a:r>
              <a:rPr lang="cs-CZ" i="1" dirty="0" smtClean="0">
                <a:solidFill>
                  <a:srgbClr val="00B050"/>
                </a:solidFill>
              </a:rPr>
              <a:t>právě když </a:t>
            </a:r>
            <a:r>
              <a:rPr lang="cs-CZ" i="1" dirty="0" smtClean="0"/>
              <a:t>je začali svolávat.</a:t>
            </a:r>
            <a:endParaRPr lang="cs-CZ" i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Škola hrou na učitel.</a:t>
            </a:r>
            <a:r>
              <a:rPr lang="cs-CZ" dirty="0" err="1" smtClean="0"/>
              <a:t>net</a:t>
            </a:r>
            <a:r>
              <a:rPr lang="cs-CZ" dirty="0" smtClean="0"/>
              <a:t>. In: </a:t>
            </a:r>
            <a:r>
              <a:rPr lang="cs-CZ" i="1" dirty="0" smtClean="0"/>
              <a:t>Škola hrou na učitel.</a:t>
            </a:r>
            <a:r>
              <a:rPr lang="cs-CZ" i="1" dirty="0" err="1" smtClean="0"/>
              <a:t>net</a:t>
            </a:r>
            <a:r>
              <a:rPr lang="cs-CZ" dirty="0" smtClean="0"/>
              <a:t> [online]. [cit. 2013-09-18]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2013-09-18]. </a:t>
            </a:r>
            <a:endParaRPr lang="cs-CZ" dirty="0" smtClean="0"/>
          </a:p>
          <a:p>
            <a:r>
              <a:rPr lang="cs-CZ" dirty="0" smtClean="0"/>
              <a:t>[online]. [cit. 2013-09-25]. DOI: </a:t>
            </a:r>
            <a:r>
              <a:rPr lang="cs-CZ" dirty="0" err="1" smtClean="0"/>
              <a:t>ABZ.cz</a:t>
            </a:r>
            <a:r>
              <a:rPr lang="cs-CZ" dirty="0" smtClean="0"/>
              <a:t>: slovník cizích slov - on-line hledán.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513</Words>
  <Application>Microsoft Office PowerPoint</Application>
  <PresentationFormat>Předvádění na obrazovce (4:3)</PresentationFormat>
  <Paragraphs>84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Digitální učební materiál</vt:lpstr>
      <vt:lpstr>Spojky</vt:lpstr>
      <vt:lpstr>Spojky</vt:lpstr>
      <vt:lpstr>     Spojka souřadicí</vt:lpstr>
      <vt:lpstr>Spojka souřadicí</vt:lpstr>
      <vt:lpstr>Rozdělení spojek souřadicích</vt:lpstr>
      <vt:lpstr>Příklady spojek souřadicích</vt:lpstr>
      <vt:lpstr>Příklady spojek souřadicích</vt:lpstr>
      <vt:lpstr>Příklady spojek souřadicích</vt:lpstr>
      <vt:lpstr>Poměry dle spojek</vt:lpstr>
      <vt:lpstr>Spojky podřadicí</vt:lpstr>
      <vt:lpstr>Příklad podřadicích spojek</vt:lpstr>
      <vt:lpstr>Rozdělení podřadicích spojek</vt:lpstr>
      <vt:lpstr>Spojka přípustková i když </vt:lpstr>
      <vt:lpstr>Příklad spojek ve větě</vt:lpstr>
      <vt:lpstr>Čárka před spojkami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marikova</dc:creator>
  <cp:lastModifiedBy>siroky</cp:lastModifiedBy>
  <cp:revision>12</cp:revision>
  <dcterms:created xsi:type="dcterms:W3CDTF">2013-09-25T06:07:28Z</dcterms:created>
  <dcterms:modified xsi:type="dcterms:W3CDTF">2013-10-09T17:57:12Z</dcterms:modified>
</cp:coreProperties>
</file>