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585"/>
    <a:srgbClr val="FF6D6D"/>
    <a:srgbClr val="FFC1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462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VY_32_INOVACE_Počítání s přirozenými čísly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VY_32_INOVACE_Počítání s přirozenými čísly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468852159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</a:t>
            </a:r>
            <a:r>
              <a:rPr lang="cs-CZ" dirty="0" smtClean="0"/>
              <a:t>početních operací v oboru přirozených </a:t>
            </a:r>
            <a:r>
              <a:rPr lang="cs-CZ" dirty="0" smtClean="0"/>
              <a:t>čísel 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Procvičování probíhá hravou formou soutěže mezi dvěma týmy. </a:t>
            </a:r>
            <a:r>
              <a:rPr lang="cs-CZ" dirty="0" smtClean="0"/>
              <a:t>Tým který je na řadě zvolí otázku za 1 – 5 bodů. Po kliknutí na obdélník s daným počtem bodů dojde k přesměrování na snímek s příslušnou otázkou. Poté co se po kliknutí zobrazí otázka začne se odpočítávat čas (barevně se vyplňuje obdélník časomíry</a:t>
            </a:r>
            <a:r>
              <a:rPr lang="cs-CZ" smtClean="0"/>
              <a:t>, uplynutí času je oznámeno </a:t>
            </a:r>
            <a:r>
              <a:rPr lang="cs-CZ" dirty="0" smtClean="0"/>
              <a:t>zčervenáním obdélníku a zvukovým signálem). Po dalším kliknutí se zobrazí odpověď pro kontrolu. Tlačítko zpět způsobí přesměrování na hlavní stránku s otázkami, kde právě zodpovězená otázka změní barvu. Moderátor poté kliknutím myši na obrázky </a:t>
            </a:r>
            <a:r>
              <a:rPr lang="cs-CZ" dirty="0" err="1" smtClean="0"/>
              <a:t>smajlíků</a:t>
            </a:r>
            <a:r>
              <a:rPr lang="cs-CZ" dirty="0" smtClean="0"/>
              <a:t> přidělí danému týmu body (</a:t>
            </a:r>
            <a:r>
              <a:rPr lang="cs-CZ" dirty="0" err="1" smtClean="0"/>
              <a:t>smajlíci</a:t>
            </a:r>
            <a:r>
              <a:rPr lang="cs-CZ" dirty="0" smtClean="0"/>
              <a:t> se po kliknutí vybarví). Následně vybírá otázku druhý tým…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Počítání s přirozenými čísly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76368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20384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64400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6084168" y="5157192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176368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320384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Zaoblený obdélník 10">
            <a:hlinkClick r:id="rId8" action="ppaction://hlinksldjump"/>
          </p:cNvPr>
          <p:cNvSpPr/>
          <p:nvPr/>
        </p:nvSpPr>
        <p:spPr>
          <a:xfrm>
            <a:off x="464400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Zaoblený obdélník 11">
            <a:hlinkClick r:id="rId9" action="ppaction://hlinksldjump"/>
          </p:cNvPr>
          <p:cNvSpPr/>
          <p:nvPr/>
        </p:nvSpPr>
        <p:spPr>
          <a:xfrm>
            <a:off x="6084168" y="4365104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Zaoblený obdélník 12">
            <a:hlinkClick r:id="rId10" action="ppaction://hlinksldjump"/>
          </p:cNvPr>
          <p:cNvSpPr/>
          <p:nvPr/>
        </p:nvSpPr>
        <p:spPr>
          <a:xfrm>
            <a:off x="176368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aoblený obdélník 13">
            <a:hlinkClick r:id="rId11" action="ppaction://hlinksldjump"/>
          </p:cNvPr>
          <p:cNvSpPr/>
          <p:nvPr/>
        </p:nvSpPr>
        <p:spPr>
          <a:xfrm>
            <a:off x="320384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aoblený obdélník 14">
            <a:hlinkClick r:id="rId12" action="ppaction://hlinksldjump"/>
          </p:cNvPr>
          <p:cNvSpPr/>
          <p:nvPr/>
        </p:nvSpPr>
        <p:spPr>
          <a:xfrm>
            <a:off x="464400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Zaoblený obdélník 15">
            <a:hlinkClick r:id="rId13" action="ppaction://hlinksldjump"/>
          </p:cNvPr>
          <p:cNvSpPr/>
          <p:nvPr/>
        </p:nvSpPr>
        <p:spPr>
          <a:xfrm>
            <a:off x="6084168" y="3573016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Zaoblený obdélník 16">
            <a:hlinkClick r:id="rId14" action="ppaction://hlinksldjump"/>
          </p:cNvPr>
          <p:cNvSpPr/>
          <p:nvPr/>
        </p:nvSpPr>
        <p:spPr>
          <a:xfrm>
            <a:off x="176368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Zaoblený obdélník 17">
            <a:hlinkClick r:id="rId15" action="ppaction://hlinksldjump"/>
          </p:cNvPr>
          <p:cNvSpPr/>
          <p:nvPr/>
        </p:nvSpPr>
        <p:spPr>
          <a:xfrm>
            <a:off x="320384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Zaoblený obdélník 18">
            <a:hlinkClick r:id="rId16" action="ppaction://hlinksldjump"/>
          </p:cNvPr>
          <p:cNvSpPr/>
          <p:nvPr/>
        </p:nvSpPr>
        <p:spPr>
          <a:xfrm>
            <a:off x="464400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Zaoblený obdélník 19">
            <a:hlinkClick r:id="rId17" action="ppaction://hlinksldjump"/>
          </p:cNvPr>
          <p:cNvSpPr/>
          <p:nvPr/>
        </p:nvSpPr>
        <p:spPr>
          <a:xfrm>
            <a:off x="6084168" y="278092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Zaoblený obdélník 20">
            <a:hlinkClick r:id="rId18" action="ppaction://hlinksldjump"/>
          </p:cNvPr>
          <p:cNvSpPr/>
          <p:nvPr/>
        </p:nvSpPr>
        <p:spPr>
          <a:xfrm>
            <a:off x="176368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Zaoblený obdélník 21">
            <a:hlinkClick r:id="rId19" action="ppaction://hlinksldjump"/>
          </p:cNvPr>
          <p:cNvSpPr/>
          <p:nvPr/>
        </p:nvSpPr>
        <p:spPr>
          <a:xfrm>
            <a:off x="320384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Zaoblený obdélník 22">
            <a:hlinkClick r:id="rId20" action="ppaction://hlinksldjump"/>
          </p:cNvPr>
          <p:cNvSpPr/>
          <p:nvPr/>
        </p:nvSpPr>
        <p:spPr>
          <a:xfrm>
            <a:off x="464400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Zaoblený obdélník 23">
            <a:hlinkClick r:id="rId21" action="ppaction://hlinksldjump"/>
          </p:cNvPr>
          <p:cNvSpPr/>
          <p:nvPr/>
        </p:nvSpPr>
        <p:spPr>
          <a:xfrm>
            <a:off x="6084168" y="2060848"/>
            <a:ext cx="129614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cs-CZ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32352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32352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32352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32352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32352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2352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2352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2352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32352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2352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2352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32352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32352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32352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68356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68356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68356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68356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68356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68356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68356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68356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68356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68356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68356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68356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68356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68356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1043608" y="535105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1043608" y="497994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1043608" y="460882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1043608" y="423770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1043608" y="386658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1043608" y="349546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1043608" y="312435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eselý obličej 59"/>
          <p:cNvSpPr/>
          <p:nvPr/>
        </p:nvSpPr>
        <p:spPr>
          <a:xfrm>
            <a:off x="1043608" y="2753232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eselý obličej 60"/>
          <p:cNvSpPr/>
          <p:nvPr/>
        </p:nvSpPr>
        <p:spPr>
          <a:xfrm>
            <a:off x="1043608" y="2382114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eselý obličej 61"/>
          <p:cNvSpPr/>
          <p:nvPr/>
        </p:nvSpPr>
        <p:spPr>
          <a:xfrm>
            <a:off x="1043608" y="20109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eselý obličej 62"/>
          <p:cNvSpPr/>
          <p:nvPr/>
        </p:nvSpPr>
        <p:spPr>
          <a:xfrm>
            <a:off x="1043608" y="1639878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eselý obličej 63"/>
          <p:cNvSpPr/>
          <p:nvPr/>
        </p:nvSpPr>
        <p:spPr>
          <a:xfrm>
            <a:off x="1043608" y="1268760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eselý obličej 64"/>
          <p:cNvSpPr/>
          <p:nvPr/>
        </p:nvSpPr>
        <p:spPr>
          <a:xfrm>
            <a:off x="1043608" y="572217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eselý obličej 65"/>
          <p:cNvSpPr/>
          <p:nvPr/>
        </p:nvSpPr>
        <p:spPr>
          <a:xfrm>
            <a:off x="1043608" y="6093296"/>
            <a:ext cx="288032" cy="288032"/>
          </a:xfrm>
          <a:prstGeom prst="smileyFace">
            <a:avLst/>
          </a:prstGeom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eselý obličej 66"/>
          <p:cNvSpPr/>
          <p:nvPr/>
        </p:nvSpPr>
        <p:spPr>
          <a:xfrm>
            <a:off x="781236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eselý obličej 67"/>
          <p:cNvSpPr/>
          <p:nvPr/>
        </p:nvSpPr>
        <p:spPr>
          <a:xfrm>
            <a:off x="781236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eselý obličej 68"/>
          <p:cNvSpPr/>
          <p:nvPr/>
        </p:nvSpPr>
        <p:spPr>
          <a:xfrm>
            <a:off x="781236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eselý obličej 69"/>
          <p:cNvSpPr/>
          <p:nvPr/>
        </p:nvSpPr>
        <p:spPr>
          <a:xfrm>
            <a:off x="781236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eselý obličej 70"/>
          <p:cNvSpPr/>
          <p:nvPr/>
        </p:nvSpPr>
        <p:spPr>
          <a:xfrm>
            <a:off x="781236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eselý obličej 71"/>
          <p:cNvSpPr/>
          <p:nvPr/>
        </p:nvSpPr>
        <p:spPr>
          <a:xfrm>
            <a:off x="781236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eselý obličej 72"/>
          <p:cNvSpPr/>
          <p:nvPr/>
        </p:nvSpPr>
        <p:spPr>
          <a:xfrm>
            <a:off x="781236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eselý obličej 73"/>
          <p:cNvSpPr/>
          <p:nvPr/>
        </p:nvSpPr>
        <p:spPr>
          <a:xfrm>
            <a:off x="781236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eselý obličej 74"/>
          <p:cNvSpPr/>
          <p:nvPr/>
        </p:nvSpPr>
        <p:spPr>
          <a:xfrm>
            <a:off x="781236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eselý obličej 75"/>
          <p:cNvSpPr/>
          <p:nvPr/>
        </p:nvSpPr>
        <p:spPr>
          <a:xfrm>
            <a:off x="781236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eselý obličej 76"/>
          <p:cNvSpPr/>
          <p:nvPr/>
        </p:nvSpPr>
        <p:spPr>
          <a:xfrm>
            <a:off x="781236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eselý obličej 77"/>
          <p:cNvSpPr/>
          <p:nvPr/>
        </p:nvSpPr>
        <p:spPr>
          <a:xfrm>
            <a:off x="781236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eselý obličej 78"/>
          <p:cNvSpPr/>
          <p:nvPr/>
        </p:nvSpPr>
        <p:spPr>
          <a:xfrm>
            <a:off x="781236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eselý obličej 79"/>
          <p:cNvSpPr/>
          <p:nvPr/>
        </p:nvSpPr>
        <p:spPr>
          <a:xfrm>
            <a:off x="781236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eselý obličej 80"/>
          <p:cNvSpPr/>
          <p:nvPr/>
        </p:nvSpPr>
        <p:spPr>
          <a:xfrm>
            <a:off x="817240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eselý obličej 81"/>
          <p:cNvSpPr/>
          <p:nvPr/>
        </p:nvSpPr>
        <p:spPr>
          <a:xfrm>
            <a:off x="817240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eselý obličej 82"/>
          <p:cNvSpPr/>
          <p:nvPr/>
        </p:nvSpPr>
        <p:spPr>
          <a:xfrm>
            <a:off x="817240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eselý obličej 83"/>
          <p:cNvSpPr/>
          <p:nvPr/>
        </p:nvSpPr>
        <p:spPr>
          <a:xfrm>
            <a:off x="817240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eselý obličej 84"/>
          <p:cNvSpPr/>
          <p:nvPr/>
        </p:nvSpPr>
        <p:spPr>
          <a:xfrm>
            <a:off x="817240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Veselý obličej 85"/>
          <p:cNvSpPr/>
          <p:nvPr/>
        </p:nvSpPr>
        <p:spPr>
          <a:xfrm>
            <a:off x="817240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eselý obličej 86"/>
          <p:cNvSpPr/>
          <p:nvPr/>
        </p:nvSpPr>
        <p:spPr>
          <a:xfrm>
            <a:off x="817240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eselý obličej 87"/>
          <p:cNvSpPr/>
          <p:nvPr/>
        </p:nvSpPr>
        <p:spPr>
          <a:xfrm>
            <a:off x="817240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eselý obličej 88"/>
          <p:cNvSpPr/>
          <p:nvPr/>
        </p:nvSpPr>
        <p:spPr>
          <a:xfrm>
            <a:off x="817240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eselý obličej 89"/>
          <p:cNvSpPr/>
          <p:nvPr/>
        </p:nvSpPr>
        <p:spPr>
          <a:xfrm>
            <a:off x="817240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eselý obličej 90"/>
          <p:cNvSpPr/>
          <p:nvPr/>
        </p:nvSpPr>
        <p:spPr>
          <a:xfrm>
            <a:off x="817240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Veselý obličej 91"/>
          <p:cNvSpPr/>
          <p:nvPr/>
        </p:nvSpPr>
        <p:spPr>
          <a:xfrm>
            <a:off x="817240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eselý obličej 92"/>
          <p:cNvSpPr/>
          <p:nvPr/>
        </p:nvSpPr>
        <p:spPr>
          <a:xfrm>
            <a:off x="817240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eselý obličej 93"/>
          <p:cNvSpPr/>
          <p:nvPr/>
        </p:nvSpPr>
        <p:spPr>
          <a:xfrm>
            <a:off x="817240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eselý obličej 94"/>
          <p:cNvSpPr/>
          <p:nvPr/>
        </p:nvSpPr>
        <p:spPr>
          <a:xfrm>
            <a:off x="8532440" y="535105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Veselý obličej 95"/>
          <p:cNvSpPr/>
          <p:nvPr/>
        </p:nvSpPr>
        <p:spPr>
          <a:xfrm>
            <a:off x="8532440" y="497994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eselý obličej 96"/>
          <p:cNvSpPr/>
          <p:nvPr/>
        </p:nvSpPr>
        <p:spPr>
          <a:xfrm>
            <a:off x="8532440" y="460882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Veselý obličej 97"/>
          <p:cNvSpPr/>
          <p:nvPr/>
        </p:nvSpPr>
        <p:spPr>
          <a:xfrm>
            <a:off x="8532440" y="423770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Veselý obličej 98"/>
          <p:cNvSpPr/>
          <p:nvPr/>
        </p:nvSpPr>
        <p:spPr>
          <a:xfrm>
            <a:off x="8532440" y="386658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eselý obličej 99"/>
          <p:cNvSpPr/>
          <p:nvPr/>
        </p:nvSpPr>
        <p:spPr>
          <a:xfrm>
            <a:off x="8532440" y="349546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eselý obličej 100"/>
          <p:cNvSpPr/>
          <p:nvPr/>
        </p:nvSpPr>
        <p:spPr>
          <a:xfrm>
            <a:off x="8532440" y="312435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Veselý obličej 101"/>
          <p:cNvSpPr/>
          <p:nvPr/>
        </p:nvSpPr>
        <p:spPr>
          <a:xfrm>
            <a:off x="8532440" y="2753232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Veselý obličej 102"/>
          <p:cNvSpPr/>
          <p:nvPr/>
        </p:nvSpPr>
        <p:spPr>
          <a:xfrm>
            <a:off x="8532440" y="2382114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Veselý obličej 103"/>
          <p:cNvSpPr/>
          <p:nvPr/>
        </p:nvSpPr>
        <p:spPr>
          <a:xfrm>
            <a:off x="8532440" y="20109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Veselý obličej 104"/>
          <p:cNvSpPr/>
          <p:nvPr/>
        </p:nvSpPr>
        <p:spPr>
          <a:xfrm>
            <a:off x="8532440" y="1639878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Veselý obličej 105"/>
          <p:cNvSpPr/>
          <p:nvPr/>
        </p:nvSpPr>
        <p:spPr>
          <a:xfrm>
            <a:off x="8532440" y="1268760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Veselý obličej 106"/>
          <p:cNvSpPr/>
          <p:nvPr/>
        </p:nvSpPr>
        <p:spPr>
          <a:xfrm>
            <a:off x="8532440" y="572217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Veselý obličej 107"/>
          <p:cNvSpPr/>
          <p:nvPr/>
        </p:nvSpPr>
        <p:spPr>
          <a:xfrm>
            <a:off x="8532440" y="6093296"/>
            <a:ext cx="288032" cy="288032"/>
          </a:xfrm>
          <a:prstGeom prst="smileyFace">
            <a:avLst/>
          </a:prstGeom>
          <a:ln>
            <a:solidFill>
              <a:srgbClr val="FF8585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Nadpis 10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MODRÁ  nebo  ČERVENÁ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9648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E5B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1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4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7" fill="hold">
                      <p:stCondLst>
                        <p:cond delay="0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7" fill="hold">
                      <p:stCondLst>
                        <p:cond delay="0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2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5" fill="hold">
                      <p:stCondLst>
                        <p:cond delay="0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4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39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0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7" fill="hold">
                      <p:stCondLst>
                        <p:cond delay="0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5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5" fill="hold">
                      <p:stCondLst>
                        <p:cond delay="0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5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6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3" fill="hold">
                      <p:stCondLst>
                        <p:cond delay="0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animClr clrSpc="rgb" dir="cw">
                                      <p:cBhvr>
                                        <p:cTn id="47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73E87"/>
                                      </p:to>
                                    </p:animClr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8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8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8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7" fill="hold">
                      <p:stCondLst>
                        <p:cond delay="0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49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49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3" fill="hold">
                      <p:stCondLst>
                        <p:cond delay="0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0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1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1" fill="hold">
                      <p:stCondLst>
                        <p:cond delay="0"/>
                      </p:stCondLst>
                      <p:childTnLst>
                        <p:par>
                          <p:cTn id="512" fill="hold">
                            <p:stCondLst>
                              <p:cond delay="0"/>
                            </p:stCondLst>
                            <p:childTnLst>
                              <p:par>
                                <p:cTn id="5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1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1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2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2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7" fill="hold">
                      <p:stCondLst>
                        <p:cond delay="0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3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4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4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5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1" fill="hold">
                      <p:stCondLst>
                        <p:cond delay="0"/>
                      </p:stCondLst>
                      <p:childTnLst>
                        <p:par>
                          <p:cTn id="552" fill="hold">
                            <p:stCondLst>
                              <p:cond delay="0"/>
                            </p:stCondLst>
                            <p:childTnLst>
                              <p:par>
                                <p:cTn id="5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5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5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9" fill="hold">
                      <p:stCondLst>
                        <p:cond delay="0"/>
                      </p:stCondLst>
                      <p:childTnLst>
                        <p:par>
                          <p:cTn id="560" fill="hold">
                            <p:stCondLst>
                              <p:cond delay="0"/>
                            </p:stCondLst>
                            <p:childTnLst>
                              <p:par>
                                <p:cTn id="5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7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3" fill="hold">
                      <p:stCondLst>
                        <p:cond delay="0"/>
                      </p:stCondLst>
                      <p:childTnLst>
                        <p:par>
                          <p:cTn id="584" fill="hold">
                            <p:stCondLst>
                              <p:cond delay="0"/>
                            </p:stCondLst>
                            <p:childTnLst>
                              <p:par>
                                <p:cTn id="5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8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8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9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9" fill="hold">
                      <p:stCondLst>
                        <p:cond delay="0"/>
                      </p:stCondLst>
                      <p:childTnLst>
                        <p:par>
                          <p:cTn id="600" fill="hold">
                            <p:stCondLst>
                              <p:cond delay="0"/>
                            </p:stCondLst>
                            <p:childTnLst>
                              <p:par>
                                <p:cTn id="6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0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0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7" fill="hold">
                      <p:stCondLst>
                        <p:cond delay="0"/>
                      </p:stCondLst>
                      <p:childTnLst>
                        <p:par>
                          <p:cTn id="608" fill="hold">
                            <p:stCondLst>
                              <p:cond delay="0"/>
                            </p:stCondLst>
                            <p:childTnLst>
                              <p:par>
                                <p:cTn id="6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6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3" fill="hold">
                      <p:stCondLst>
                        <p:cond delay="0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2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2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3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1" fill="hold">
                      <p:stCondLst>
                        <p:cond delay="0"/>
                      </p:stCondLst>
                      <p:childTnLst>
                        <p:par>
                          <p:cTn id="632" fill="hold">
                            <p:stCondLst>
                              <p:cond delay="0"/>
                            </p:stCondLst>
                            <p:childTnLst>
                              <p:par>
                                <p:cTn id="6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3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3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5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5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5" fill="hold">
                      <p:stCondLst>
                        <p:cond delay="0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5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67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1" fill="hold">
                      <p:stCondLst>
                        <p:cond delay="0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>
                      <p:stCondLst>
                        <p:cond delay="0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69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69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5" fill="hold">
                      <p:stCondLst>
                        <p:cond delay="0"/>
                      </p:stCondLst>
                      <p:childTnLst>
                        <p:par>
                          <p:cTn id="696" fill="hold">
                            <p:stCondLst>
                              <p:cond delay="0"/>
                            </p:stCondLst>
                            <p:childTnLst>
                              <p:par>
                                <p:cTn id="6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69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70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3" fill="hold">
                      <p:stCondLst>
                        <p:cond delay="0"/>
                      </p:stCondLst>
                      <p:childTnLst>
                        <p:par>
                          <p:cTn id="704" fill="hold">
                            <p:stCondLst>
                              <p:cond delay="0"/>
                            </p:stCondLst>
                            <p:childTnLst>
                              <p:par>
                                <p:cTn id="7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0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0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>
                      <p:stCondLst>
                        <p:cond delay="0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1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71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9" fill="hold">
                      <p:stCondLst>
                        <p:cond delay="0"/>
                      </p:stCondLst>
                      <p:childTnLst>
                        <p:par>
                          <p:cTn id="720" fill="hold">
                            <p:stCondLst>
                              <p:cond delay="0"/>
                            </p:stCondLst>
                            <p:childTnLst>
                              <p:par>
                                <p:cTn id="7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2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2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72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7" fill="hold">
                      <p:stCondLst>
                        <p:cond delay="0"/>
                      </p:stCondLst>
                      <p:childTnLst>
                        <p:par>
                          <p:cTn id="728" fill="hold">
                            <p:stCondLst>
                              <p:cond delay="0"/>
                            </p:stCondLst>
                            <p:childTnLst>
                              <p:par>
                                <p:cTn id="7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1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3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>
                      <p:stCondLst>
                        <p:cond delay="0"/>
                      </p:stCondLst>
                      <p:childTnLst>
                        <p:par>
                          <p:cTn id="736" fill="hold">
                            <p:stCondLst>
                              <p:cond delay="0"/>
                            </p:stCondLst>
                            <p:childTnLst>
                              <p:par>
                                <p:cTn id="7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3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74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3" fill="hold">
                      <p:stCondLst>
                        <p:cond delay="0"/>
                      </p:stCondLst>
                      <p:childTnLst>
                        <p:par>
                          <p:cTn id="744" fill="hold">
                            <p:stCondLst>
                              <p:cond delay="0"/>
                            </p:stCondLst>
                            <p:childTnLst>
                              <p:par>
                                <p:cTn id="7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4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4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75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1" fill="hold">
                      <p:stCondLst>
                        <p:cond delay="0"/>
                      </p:stCondLst>
                      <p:childTnLst>
                        <p:par>
                          <p:cTn id="752" fill="hold">
                            <p:stCondLst>
                              <p:cond delay="0"/>
                            </p:stCondLst>
                            <p:childTnLst>
                              <p:par>
                                <p:cTn id="7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5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5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>
                      <p:stCondLst>
                        <p:cond delay="0"/>
                      </p:stCondLst>
                      <p:childTnLst>
                        <p:par>
                          <p:cTn id="760" fill="hold">
                            <p:stCondLst>
                              <p:cond delay="0"/>
                            </p:stCondLst>
                            <p:childTnLst>
                              <p:par>
                                <p:cTn id="7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6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6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76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7" fill="hold">
                      <p:stCondLst>
                        <p:cond delay="0"/>
                      </p:stCondLst>
                      <p:childTnLst>
                        <p:par>
                          <p:cTn id="768" fill="hold">
                            <p:stCondLst>
                              <p:cond delay="0"/>
                            </p:stCondLst>
                            <p:childTnLst>
                              <p:par>
                                <p:cTn id="7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7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77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5" fill="hold">
                      <p:stCondLst>
                        <p:cond delay="0"/>
                      </p:stCondLst>
                      <p:childTnLst>
                        <p:par>
                          <p:cTn id="776" fill="hold">
                            <p:stCondLst>
                              <p:cond delay="0"/>
                            </p:stCondLst>
                            <p:childTnLst>
                              <p:par>
                                <p:cTn id="7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7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>
                      <p:stCondLst>
                        <p:cond delay="0"/>
                      </p:stCondLst>
                      <p:childTnLst>
                        <p:par>
                          <p:cTn id="784" fill="hold">
                            <p:stCondLst>
                              <p:cond delay="0"/>
                            </p:stCondLst>
                            <p:childTnLst>
                              <p:par>
                                <p:cTn id="7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8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8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79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1" fill="hold">
                      <p:stCondLst>
                        <p:cond delay="0"/>
                      </p:stCondLst>
                      <p:childTnLst>
                        <p:par>
                          <p:cTn id="792" fill="hold">
                            <p:stCondLst>
                              <p:cond delay="0"/>
                            </p:stCondLst>
                            <p:childTnLst>
                              <p:par>
                                <p:cTn id="7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79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79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79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9" fill="hold">
                      <p:stCondLst>
                        <p:cond delay="0"/>
                      </p:stCondLst>
                      <p:childTnLst>
                        <p:par>
                          <p:cTn id="800" fill="hold">
                            <p:stCondLst>
                              <p:cond delay="0"/>
                            </p:stCondLst>
                            <p:childTnLst>
                              <p:par>
                                <p:cTn id="8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0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0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>
                      <p:stCondLst>
                        <p:cond delay="0"/>
                      </p:stCondLst>
                      <p:childTnLst>
                        <p:par>
                          <p:cTn id="808" fill="hold">
                            <p:stCondLst>
                              <p:cond delay="0"/>
                            </p:stCondLst>
                            <p:childTnLst>
                              <p:par>
                                <p:cTn id="8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animClr clrSpc="rgb" dir="cw">
                                      <p:cBhvr>
                                        <p:cTn id="81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0000"/>
                                      </p:to>
                                    </p:animClr>
                                    <p:set>
                                      <p:cBhvr>
                                        <p:cTn id="81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5 987 – 3 694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2 293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6017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15 285 + 17 331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32 616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6983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22 058 + 15 872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37 930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9923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98 258 – 36 954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61 304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5774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158 . 12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1 896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7848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333 : 9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37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5716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776 : 8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97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3185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269 . 21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5 649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2550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33 587 + 1 021+ 22 021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56 629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2209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33 587 + 1 021+ 22 021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56 629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2559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25 587 . 35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895 545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74435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17 859 . 53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946 527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1223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16 . (6 – 3) + 3 . 2=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54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152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(12 + 5) . 3 - </a:t>
            </a:r>
            <a:r>
              <a:rPr lang="cs-CZ" sz="4800" dirty="0">
                <a:latin typeface="Calibri" panose="020F0502020204030204" pitchFamily="34" charset="0"/>
                <a:cs typeface="Calibri" panose="020F0502020204030204" pitchFamily="34" charset="0"/>
              </a:rPr>
              <a:t>14 . 2 </a:t>
            </a: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34488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17 . 3 – (12 + 15) : 3=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42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1734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11 . 2 + 12 . (18 – 15) – 3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4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55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529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25 418 : 14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1 815  (</a:t>
            </a:r>
            <a:r>
              <a:rPr lang="cs-CZ" sz="4800" dirty="0" err="1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zb</a:t>
            </a: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8)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9422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65 420 : 13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5 032  (</a:t>
            </a:r>
            <a:r>
              <a:rPr lang="cs-CZ" sz="4800" dirty="0" err="1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zb</a:t>
            </a: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4)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2076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47 583 : 15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3 172  (</a:t>
            </a:r>
            <a:r>
              <a:rPr lang="cs-CZ" sz="4800" dirty="0" err="1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zb</a:t>
            </a: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3)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391896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9754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atin typeface="Calibri" panose="020F0502020204030204" pitchFamily="34" charset="0"/>
                <a:cs typeface="Calibri" panose="020F0502020204030204" pitchFamily="34" charset="0"/>
              </a:rPr>
              <a:t>73 306 : 25 =</a:t>
            </a:r>
          </a:p>
          <a:p>
            <a:pPr marL="0" indent="0" algn="ctr">
              <a:buNone/>
            </a:pPr>
            <a:endParaRPr lang="cs-CZ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za </a:t>
            </a:r>
            <a:r>
              <a:rPr lang="cs-CZ" sz="7300" dirty="0" smtClean="0">
                <a:solidFill>
                  <a:schemeClr val="accent5"/>
                </a:solidFill>
              </a:rPr>
              <a:t>5</a:t>
            </a:r>
            <a:r>
              <a:rPr lang="cs-CZ" dirty="0" smtClean="0"/>
              <a:t> bodů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1620" y="4221088"/>
            <a:ext cx="6840760" cy="432048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872067" y="5085184"/>
            <a:ext cx="7408333" cy="89754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2 932  (</a:t>
            </a:r>
            <a:r>
              <a:rPr lang="cs-CZ" sz="4800" dirty="0" err="1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zb</a:t>
            </a:r>
            <a:r>
              <a:rPr lang="cs-CZ" sz="4800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6)</a:t>
            </a: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sz="48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lačítko akce: Zpět nebo Předchozí 9">
            <a:hlinkClick r:id="" action="ppaction://hlinkshowjump?jump=lastslideviewed" highlightClick="1"/>
          </p:cNvPr>
          <p:cNvSpPr/>
          <p:nvPr/>
        </p:nvSpPr>
        <p:spPr>
          <a:xfrm>
            <a:off x="8280400" y="6054741"/>
            <a:ext cx="612080" cy="39859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34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Ďobek\Local Settings\Temporary Internet Files\Content.IE5\2WIS9WBJ\MC90043385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397996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>
          <a:xfrm>
            <a:off x="880451" y="2107787"/>
            <a:ext cx="1459301" cy="529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Zadání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880451" y="6021288"/>
            <a:ext cx="1459301" cy="5291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Symbol" pitchFamily="18" charset="2"/>
              <a:buNone/>
            </a:pPr>
            <a:r>
              <a:rPr lang="cs-CZ" dirty="0" smtClean="0">
                <a:latin typeface="Calibri" panose="020F0502020204030204" pitchFamily="34" charset="0"/>
                <a:cs typeface="Calibri" panose="020F0502020204030204" pitchFamily="34" charset="0"/>
              </a:rPr>
              <a:t>Výsledek</a:t>
            </a: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Font typeface="Symbol" pitchFamily="18" charset="2"/>
              <a:buNone/>
            </a:pPr>
            <a:endParaRPr lang="cs-CZ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4585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1514</TotalTime>
  <Words>596</Words>
  <Application>Microsoft Office PowerPoint</Application>
  <PresentationFormat>Předvádění na obrazovce (4:3)</PresentationFormat>
  <Paragraphs>142</Paragraphs>
  <Slides>25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 Počítání s přirozenými čísly</vt:lpstr>
      <vt:lpstr> MODRÁ  nebo  ČERVENÁ ? </vt:lpstr>
      <vt:lpstr>Otázka za 1 bod</vt:lpstr>
      <vt:lpstr>Otázka za 1 bod</vt:lpstr>
      <vt:lpstr>Otázka za 1 bod</vt:lpstr>
      <vt:lpstr>Otázka za 1 bod</vt:lpstr>
      <vt:lpstr>Otázka za 2 body</vt:lpstr>
      <vt:lpstr>Otázka za 2 body</vt:lpstr>
      <vt:lpstr>Otázka za 2 body</vt:lpstr>
      <vt:lpstr>Otázka za 2 body</vt:lpstr>
      <vt:lpstr>Otázka za 3 body</vt:lpstr>
      <vt:lpstr>Otázka za 3 body</vt:lpstr>
      <vt:lpstr>Otázka za 3 body</vt:lpstr>
      <vt:lpstr>Otázka za 3 body</vt:lpstr>
      <vt:lpstr>Otázka za 4 body</vt:lpstr>
      <vt:lpstr>Otázka za 4 body</vt:lpstr>
      <vt:lpstr>Otázka za 4 body</vt:lpstr>
      <vt:lpstr>Otázka za 4 body</vt:lpstr>
      <vt:lpstr>Otázka za 5 bodů</vt:lpstr>
      <vt:lpstr>Otázka za 5 bodů</vt:lpstr>
      <vt:lpstr>Otázka za 5 bodů</vt:lpstr>
      <vt:lpstr>Otázka za 5 bodů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197</cp:revision>
  <dcterms:created xsi:type="dcterms:W3CDTF">2013-05-10T12:01:16Z</dcterms:created>
  <dcterms:modified xsi:type="dcterms:W3CDTF">2013-10-09T17:55:32Z</dcterms:modified>
</cp:coreProperties>
</file>