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2" r:id="rId2"/>
    <p:sldId id="257" r:id="rId3"/>
    <p:sldId id="261" r:id="rId4"/>
    <p:sldId id="262" r:id="rId5"/>
    <p:sldId id="265" r:id="rId6"/>
    <p:sldId id="258" r:id="rId7"/>
    <p:sldId id="259" r:id="rId8"/>
    <p:sldId id="260" r:id="rId9"/>
    <p:sldId id="263" r:id="rId10"/>
    <p:sldId id="267" r:id="rId11"/>
    <p:sldId id="268" r:id="rId12"/>
    <p:sldId id="270" r:id="rId13"/>
    <p:sldId id="269" r:id="rId14"/>
    <p:sldId id="271" r:id="rId15"/>
    <p:sldId id="264" r:id="rId16"/>
    <p:sldId id="266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3B523-EF03-46D7-B20A-D2AE7080530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B3D9C-DC2B-44F0-89D2-53AF158289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B241B-0FBC-4EA8-853B-B9EB3C2EA25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E7E81-4629-402E-8F6E-EEC423C37F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Předložky a jejich použití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tvarosloví - morfologie, vysvětlení použití a významu předložek dle jejich rozdělení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neohebný slovní druh</a:t>
            </a:r>
          </a:p>
          <a:p>
            <a:r>
              <a:rPr lang="cs-CZ" sz="4400" dirty="0" smtClean="0"/>
              <a:t>neplnovýznamový slovní druh</a:t>
            </a:r>
          </a:p>
          <a:p>
            <a:r>
              <a:rPr lang="cs-CZ" sz="4400" dirty="0" smtClean="0"/>
              <a:t>řazeny jako 7. slovní druh</a:t>
            </a:r>
          </a:p>
          <a:p>
            <a:r>
              <a:rPr lang="cs-CZ" sz="4400" dirty="0" smtClean="0"/>
              <a:t>stojí před podstatnými jmény, přídavnými jmény, zájmeny </a:t>
            </a:r>
            <a:br>
              <a:rPr lang="cs-CZ" sz="4400" dirty="0" smtClean="0"/>
            </a:br>
            <a:r>
              <a:rPr lang="cs-CZ" sz="4400" dirty="0" smtClean="0"/>
              <a:t>a číslovkami </a:t>
            </a:r>
          </a:p>
          <a:p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pomáhají vytvářet fráze </a:t>
            </a:r>
            <a:br>
              <a:rPr lang="cs-CZ" dirty="0" smtClean="0"/>
            </a:br>
            <a:r>
              <a:rPr lang="cs-CZ" dirty="0" smtClean="0"/>
              <a:t>a modifikovat (obměňovat, přetvářet) </a:t>
            </a:r>
            <a:br>
              <a:rPr lang="cs-CZ" dirty="0" smtClean="0"/>
            </a:br>
            <a:r>
              <a:rPr lang="cs-CZ" dirty="0" smtClean="0"/>
              <a:t>vztahy mezi větnými členy</a:t>
            </a:r>
          </a:p>
          <a:p>
            <a:r>
              <a:rPr lang="cs-CZ" dirty="0" smtClean="0"/>
              <a:t>nejsou větným člen, stávají se jím teprve </a:t>
            </a:r>
            <a:br>
              <a:rPr lang="cs-CZ" dirty="0" smtClean="0"/>
            </a:br>
            <a:r>
              <a:rPr lang="cs-CZ" dirty="0" smtClean="0"/>
              <a:t>ve spojení s příslušným výrazem a pak jsou součástí předmětu, přívlastku, příslovečného určení nebo doplňku </a:t>
            </a:r>
          </a:p>
          <a:p>
            <a:r>
              <a:rPr lang="cs-CZ" dirty="0" smtClean="0"/>
              <a:t>pokud je jejich součástí přívlastek, stojí předložka před celým komplexem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Předložka ve větě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stojí </a:t>
            </a:r>
            <a:r>
              <a:rPr lang="cs-CZ" dirty="0"/>
              <a:t>před podstatným jménem, zájmenem nebo číslovkou, ke kterým se </a:t>
            </a:r>
            <a:r>
              <a:rPr lang="cs-CZ" dirty="0" smtClean="0"/>
              <a:t>vztahuje</a:t>
            </a:r>
          </a:p>
          <a:p>
            <a:r>
              <a:rPr lang="cs-CZ" dirty="0"/>
              <a:t>j</a:t>
            </a:r>
            <a:r>
              <a:rPr lang="cs-CZ" dirty="0" smtClean="0"/>
              <a:t>e-li </a:t>
            </a:r>
            <a:r>
              <a:rPr lang="cs-CZ" dirty="0"/>
              <a:t>podstatné jméno rozvito přívlastky, předložka se klade před celý takto rozvitý větný </a:t>
            </a:r>
            <a:r>
              <a:rPr lang="cs-CZ" dirty="0" smtClean="0"/>
              <a:t>člen</a:t>
            </a:r>
            <a:br>
              <a:rPr lang="cs-CZ" dirty="0" smtClean="0"/>
            </a:br>
            <a:r>
              <a:rPr lang="cs-CZ" dirty="0" smtClean="0"/>
              <a:t>např.:</a:t>
            </a:r>
            <a:br>
              <a:rPr lang="cs-CZ" dirty="0" smtClean="0"/>
            </a:br>
            <a:r>
              <a:rPr lang="cs-CZ" b="1" i="1" dirty="0" smtClean="0"/>
              <a:t>o</a:t>
            </a:r>
            <a:r>
              <a:rPr lang="cs-CZ" i="1" dirty="0" smtClean="0"/>
              <a:t> </a:t>
            </a:r>
            <a:r>
              <a:rPr lang="cs-CZ" i="1" dirty="0"/>
              <a:t>městě, </a:t>
            </a:r>
            <a:r>
              <a:rPr lang="cs-CZ" b="1" i="1" dirty="0"/>
              <a:t>o</a:t>
            </a:r>
            <a:r>
              <a:rPr lang="cs-CZ" i="1" dirty="0"/>
              <a:t> něm, </a:t>
            </a:r>
            <a:r>
              <a:rPr lang="cs-CZ" b="1" i="1" dirty="0"/>
              <a:t>o</a:t>
            </a:r>
            <a:r>
              <a:rPr lang="cs-CZ" i="1" dirty="0"/>
              <a:t> </a:t>
            </a:r>
            <a:r>
              <a:rPr lang="cs-CZ" i="1" dirty="0" smtClean="0"/>
              <a:t>pěti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b="1" i="1" dirty="0" smtClean="0"/>
              <a:t>o</a:t>
            </a:r>
            <a:r>
              <a:rPr lang="cs-CZ" i="1" dirty="0" smtClean="0"/>
              <a:t> </a:t>
            </a:r>
            <a:r>
              <a:rPr lang="cs-CZ" i="1" dirty="0"/>
              <a:t>velmi starém městě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Předložková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ez připojeného skloňovaného tvaru </a:t>
            </a:r>
            <a:br>
              <a:rPr lang="cs-CZ" dirty="0" smtClean="0"/>
            </a:br>
            <a:r>
              <a:rPr lang="cs-CZ" dirty="0" smtClean="0"/>
              <a:t>jmen (v určitém pádě) </a:t>
            </a:r>
            <a:br>
              <a:rPr lang="cs-CZ" dirty="0" smtClean="0"/>
            </a:br>
            <a:r>
              <a:rPr lang="cs-CZ" dirty="0" smtClean="0"/>
              <a:t>by </a:t>
            </a:r>
            <a:r>
              <a:rPr lang="cs-CZ" dirty="0"/>
              <a:t>předložky neměly </a:t>
            </a:r>
            <a:r>
              <a:rPr lang="cs-CZ" dirty="0" smtClean="0"/>
              <a:t>smysl</a:t>
            </a:r>
          </a:p>
          <a:p>
            <a:r>
              <a:rPr lang="cs-CZ" dirty="0" smtClean="0"/>
              <a:t>tomuto </a:t>
            </a:r>
            <a:r>
              <a:rPr lang="cs-CZ" dirty="0"/>
              <a:t>spojení se říká </a:t>
            </a:r>
            <a:r>
              <a:rPr lang="cs-CZ" dirty="0" smtClean="0"/>
              <a:t>předložková </a:t>
            </a:r>
            <a:r>
              <a:rPr lang="cs-CZ" dirty="0"/>
              <a:t>vazba </a:t>
            </a:r>
          </a:p>
          <a:p>
            <a:r>
              <a:rPr lang="cs-CZ" dirty="0" smtClean="0"/>
              <a:t>ve </a:t>
            </a:r>
            <a:r>
              <a:rPr lang="cs-CZ" dirty="0"/>
              <a:t>větě tvoří větný člen, na který se ptáme </a:t>
            </a:r>
            <a:r>
              <a:rPr lang="cs-CZ" dirty="0" smtClean="0"/>
              <a:t>např. příslovci (pokud je součástí příslovečného určení)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ve flektivních jazycích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500" dirty="0" smtClean="0"/>
              <a:t>flektivní jazyk vyjadřuje gramatické funkce pomocí flexe (ohýbání), tj. skloňování </a:t>
            </a:r>
            <a:r>
              <a:rPr lang="cs-CZ" sz="3500" b="1" dirty="0" smtClean="0"/>
              <a:t/>
            </a:r>
            <a:br>
              <a:rPr lang="cs-CZ" sz="3500" b="1" dirty="0" smtClean="0"/>
            </a:br>
            <a:r>
              <a:rPr lang="cs-CZ" sz="3500" dirty="0" smtClean="0"/>
              <a:t>a časování pomocí předpon a přípon</a:t>
            </a:r>
          </a:p>
          <a:p>
            <a:r>
              <a:rPr lang="cs-CZ" sz="3500" dirty="0" smtClean="0">
                <a:solidFill>
                  <a:srgbClr val="7030A0"/>
                </a:solidFill>
              </a:rPr>
              <a:t>v češtině </a:t>
            </a:r>
            <a:r>
              <a:rPr lang="cs-CZ" sz="3500" dirty="0" smtClean="0"/>
              <a:t>(i v jiných flektivních jazycích)</a:t>
            </a:r>
            <a:br>
              <a:rPr lang="cs-CZ" sz="3500" dirty="0" smtClean="0"/>
            </a:br>
            <a:r>
              <a:rPr lang="cs-CZ" sz="3500" dirty="0" smtClean="0">
                <a:solidFill>
                  <a:srgbClr val="7030A0"/>
                </a:solidFill>
              </a:rPr>
              <a:t>se každá předložka pojí </a:t>
            </a:r>
            <a:br>
              <a:rPr lang="cs-CZ" sz="3500" dirty="0" smtClean="0">
                <a:solidFill>
                  <a:srgbClr val="7030A0"/>
                </a:solidFill>
              </a:rPr>
            </a:br>
            <a:r>
              <a:rPr lang="cs-CZ" sz="3500" dirty="0" smtClean="0">
                <a:solidFill>
                  <a:srgbClr val="7030A0"/>
                </a:solidFill>
              </a:rPr>
              <a:t>s určitým pádem nebo více pády </a:t>
            </a:r>
          </a:p>
          <a:p>
            <a:r>
              <a:rPr lang="cs-CZ" sz="3500" dirty="0"/>
              <a:t>v</a:t>
            </a:r>
            <a:r>
              <a:rPr lang="cs-CZ" sz="3500" dirty="0" smtClean="0"/>
              <a:t> jiných jazycích mohou předložky plně nahradit systém pádů</a:t>
            </a:r>
            <a:endParaRPr lang="cs-CZ" sz="3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předložek dle původu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podle </a:t>
            </a:r>
            <a:r>
              <a:rPr lang="cs-CZ" sz="3600" b="1" dirty="0"/>
              <a:t>původu</a:t>
            </a:r>
            <a:r>
              <a:rPr lang="cs-CZ" sz="3600" dirty="0"/>
              <a:t> rozlišujeme </a:t>
            </a:r>
            <a:r>
              <a:rPr lang="cs-CZ" sz="3600" dirty="0" smtClean="0"/>
              <a:t>předložky na:</a:t>
            </a:r>
            <a:br>
              <a:rPr lang="cs-CZ" sz="3600" dirty="0" smtClean="0"/>
            </a:br>
            <a:r>
              <a:rPr lang="cs-CZ" sz="3600" dirty="0" smtClean="0"/>
              <a:t> - primární (původní)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např.: </a:t>
            </a:r>
            <a:r>
              <a:rPr lang="cs-CZ" sz="3600" i="1" dirty="0"/>
              <a:t>na, v, do, z, </a:t>
            </a:r>
            <a:r>
              <a:rPr lang="cs-CZ" sz="3600" i="1" dirty="0" smtClean="0"/>
              <a:t>k</a:t>
            </a:r>
            <a:r>
              <a:rPr lang="cs-CZ" sz="3600" dirty="0" smtClean="0"/>
              <a:t> 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- sekundární (nepůvodní, které vznikly z jiných slovních druhů a ustálených frází) </a:t>
            </a:r>
            <a:br>
              <a:rPr lang="cs-CZ" sz="3600" dirty="0" smtClean="0"/>
            </a:br>
            <a:r>
              <a:rPr lang="cs-CZ" sz="3600" dirty="0" smtClean="0"/>
              <a:t>např</a:t>
            </a:r>
            <a:r>
              <a:rPr lang="cs-CZ" sz="3600" dirty="0"/>
              <a:t>. </a:t>
            </a:r>
            <a:r>
              <a:rPr lang="cs-CZ" sz="3600" i="1" dirty="0"/>
              <a:t>kolem, díky, </a:t>
            </a:r>
            <a:r>
              <a:rPr lang="cs-CZ" sz="3600" i="1" dirty="0" smtClean="0"/>
              <a:t>kvůli</a:t>
            </a:r>
            <a:endParaRPr lang="cs-CZ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Sekundární předložky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 pádů substantiv </a:t>
            </a:r>
            <a:r>
              <a:rPr lang="cs-CZ" dirty="0" smtClean="0"/>
              <a:t>- dle, kolem (kol), kromě (krom), kvůli, místo, během, díky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přechodem z příslovcí </a:t>
            </a:r>
            <a:r>
              <a:rPr lang="cs-CZ" dirty="0" smtClean="0"/>
              <a:t>– proti, skrz, uvnitř</a:t>
            </a:r>
            <a:br>
              <a:rPr lang="cs-CZ" dirty="0" smtClean="0"/>
            </a:br>
            <a:r>
              <a:rPr lang="cs-CZ" dirty="0" smtClean="0"/>
              <a:t>blízko – stojí blízko (příslovce) </a:t>
            </a:r>
            <a:br>
              <a:rPr lang="cs-CZ" dirty="0" smtClean="0"/>
            </a:br>
            <a:r>
              <a:rPr lang="cs-CZ" dirty="0" smtClean="0"/>
              <a:t>X blízko domu (předložka)</a:t>
            </a:r>
          </a:p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íceslovné výrazy </a:t>
            </a:r>
            <a:r>
              <a:rPr lang="cs-CZ" dirty="0" smtClean="0"/>
              <a:t>– z důvodu, na rozdíl od, směrem 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Předložky se třemi pády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ZA </a:t>
            </a:r>
            <a:r>
              <a:rPr lang="cs-CZ" sz="3600" dirty="0" smtClean="0"/>
              <a:t>-</a:t>
            </a:r>
            <a:r>
              <a:rPr lang="cs-CZ" sz="3600" b="1" dirty="0" smtClean="0"/>
              <a:t> </a:t>
            </a:r>
            <a:r>
              <a:rPr lang="cs-CZ" sz="3600" dirty="0" smtClean="0"/>
              <a:t>s 2. p. </a:t>
            </a:r>
            <a:r>
              <a:rPr lang="cs-CZ" sz="3600" dirty="0"/>
              <a:t>-</a:t>
            </a:r>
            <a:r>
              <a:rPr lang="cs-CZ" sz="3600" dirty="0" smtClean="0"/>
              <a:t> za večera</a:t>
            </a:r>
            <a:br>
              <a:rPr lang="cs-CZ" sz="3600" dirty="0" smtClean="0"/>
            </a:br>
            <a:r>
              <a:rPr lang="cs-CZ" sz="3600" dirty="0" smtClean="0"/>
              <a:t>      - se 4. p. - za knihu</a:t>
            </a:r>
            <a:br>
              <a:rPr lang="cs-CZ" sz="3600" dirty="0" smtClean="0"/>
            </a:br>
            <a:r>
              <a:rPr lang="cs-CZ" sz="3600" dirty="0" smtClean="0"/>
              <a:t>      - se 7. p. – za městem</a:t>
            </a:r>
          </a:p>
          <a:p>
            <a:r>
              <a:rPr lang="cs-CZ" sz="3600" b="1" dirty="0" smtClean="0"/>
              <a:t>S</a:t>
            </a:r>
            <a:r>
              <a:rPr lang="cs-CZ" sz="3600" dirty="0" smtClean="0"/>
              <a:t>  - vždy a nejčastěji se 7. p. – s otcem</a:t>
            </a:r>
            <a:br>
              <a:rPr lang="cs-CZ" sz="3600" dirty="0" smtClean="0"/>
            </a:br>
            <a:r>
              <a:rPr lang="cs-CZ" sz="3600" dirty="0" smtClean="0"/>
              <a:t>    - zřídka s 2. p. - se stolu (z povrchu pryč) X ze stolu (vyndat zevnitř)</a:t>
            </a:r>
            <a:br>
              <a:rPr lang="cs-CZ" sz="3600" dirty="0" smtClean="0"/>
            </a:br>
            <a:r>
              <a:rPr lang="cs-CZ" sz="3600" dirty="0" smtClean="0"/>
              <a:t>      - výjimečně se 4. p. – kdo s koho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dvěma pády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n</a:t>
            </a:r>
            <a:r>
              <a:rPr lang="cs-CZ" sz="4000" b="1" dirty="0" smtClean="0"/>
              <a:t>a, po, o, v </a:t>
            </a:r>
            <a:r>
              <a:rPr lang="cs-CZ" sz="4000" dirty="0" smtClean="0"/>
              <a:t>- se 4. p. - na pole, o vše</a:t>
            </a:r>
            <a:br>
              <a:rPr lang="cs-CZ" sz="4000" dirty="0" smtClean="0"/>
            </a:br>
            <a:r>
              <a:rPr lang="cs-CZ" sz="4000" dirty="0" smtClean="0"/>
              <a:t>                     - se 6. p. - na poli, o všem</a:t>
            </a:r>
          </a:p>
          <a:p>
            <a:r>
              <a:rPr lang="cs-CZ" sz="4000" b="1" dirty="0"/>
              <a:t>n</a:t>
            </a:r>
            <a:r>
              <a:rPr lang="cs-CZ" sz="4000" b="1" dirty="0" smtClean="0"/>
              <a:t>ad, pod, před, mezi</a:t>
            </a:r>
            <a:br>
              <a:rPr lang="cs-CZ" sz="4000" b="1" dirty="0" smtClean="0"/>
            </a:br>
            <a:r>
              <a:rPr lang="cs-CZ" sz="4000" b="1" dirty="0" smtClean="0"/>
              <a:t>- </a:t>
            </a:r>
            <a:r>
              <a:rPr lang="cs-CZ" sz="4000" dirty="0" smtClean="0"/>
              <a:t>se 4. p. – nad obzor, před tebe</a:t>
            </a:r>
            <a:br>
              <a:rPr lang="cs-CZ" sz="4000" dirty="0" smtClean="0"/>
            </a:br>
            <a:r>
              <a:rPr lang="cs-CZ" sz="4000" dirty="0" smtClean="0"/>
              <a:t>- se 7. p. – pod obzorem, před tebou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 jedním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většina předložek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(i sekundárních) se pojí </a:t>
            </a:r>
            <a:br>
              <a:rPr lang="cs-CZ" sz="5400" dirty="0" smtClean="0"/>
            </a:br>
            <a:r>
              <a:rPr lang="cs-CZ" sz="5400" dirty="0" smtClean="0"/>
              <a:t>pouze s jedním pádem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 2.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bez, od, do, u, z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např.: bez cíle, od otce, do města, u lesa, z lesa </a:t>
            </a:r>
          </a:p>
          <a:p>
            <a:r>
              <a:rPr lang="cs-CZ" sz="3600" b="1" dirty="0"/>
              <a:t>z</a:t>
            </a:r>
            <a:r>
              <a:rPr lang="cs-CZ" sz="3600" b="1" dirty="0" smtClean="0"/>
              <a:t>pod, zpoza, blízko, dle, kolem, kromě, místo, během,…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např.: během dne, zpoza stolu, </a:t>
            </a:r>
            <a:br>
              <a:rPr lang="cs-CZ" sz="3600" dirty="0" smtClean="0"/>
            </a:br>
            <a:r>
              <a:rPr lang="cs-CZ" sz="3600" dirty="0" smtClean="0"/>
              <a:t>kromě mě, místo mne, kolem tebe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Předložky se 3.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/>
              <a:t>k</a:t>
            </a:r>
            <a:r>
              <a:rPr lang="cs-CZ" sz="4400" b="1" dirty="0" smtClean="0"/>
              <a:t> </a:t>
            </a:r>
            <a:r>
              <a:rPr lang="cs-CZ" sz="4400" dirty="0" smtClean="0"/>
              <a:t>– </a:t>
            </a:r>
            <a:r>
              <a:rPr lang="cs-CZ" sz="4400" dirty="0" err="1" smtClean="0"/>
              <a:t>k</a:t>
            </a:r>
            <a:r>
              <a:rPr lang="cs-CZ" sz="4400" dirty="0" smtClean="0"/>
              <a:t> matce</a:t>
            </a:r>
          </a:p>
          <a:p>
            <a:r>
              <a:rPr lang="cs-CZ" sz="4400" b="1" dirty="0" smtClean="0"/>
              <a:t>proti</a:t>
            </a:r>
            <a:r>
              <a:rPr lang="cs-CZ" sz="4400" dirty="0" smtClean="0"/>
              <a:t> – proti otci</a:t>
            </a:r>
          </a:p>
          <a:p>
            <a:r>
              <a:rPr lang="cs-CZ" sz="4400" b="1" dirty="0"/>
              <a:t>v</a:t>
            </a:r>
            <a:r>
              <a:rPr lang="cs-CZ" sz="4400" b="1" dirty="0" smtClean="0"/>
              <a:t>ůči</a:t>
            </a:r>
            <a:r>
              <a:rPr lang="cs-CZ" sz="4400" dirty="0" smtClean="0"/>
              <a:t> – vůči nám</a:t>
            </a:r>
          </a:p>
          <a:p>
            <a:r>
              <a:rPr lang="cs-CZ" sz="4400" b="1" dirty="0"/>
              <a:t>k</a:t>
            </a:r>
            <a:r>
              <a:rPr lang="cs-CZ" sz="4400" b="1" dirty="0" smtClean="0"/>
              <a:t>vůli</a:t>
            </a:r>
            <a:r>
              <a:rPr lang="cs-CZ" sz="4400" dirty="0" smtClean="0"/>
              <a:t> – </a:t>
            </a:r>
            <a:r>
              <a:rPr lang="cs-CZ" sz="4400" dirty="0" err="1" smtClean="0"/>
              <a:t>kvůli</a:t>
            </a:r>
            <a:r>
              <a:rPr lang="cs-CZ" sz="4400" dirty="0" smtClean="0"/>
              <a:t> nim</a:t>
            </a:r>
          </a:p>
          <a:p>
            <a:r>
              <a:rPr lang="cs-CZ" sz="4400" b="1" dirty="0"/>
              <a:t>d</a:t>
            </a:r>
            <a:r>
              <a:rPr lang="cs-CZ" sz="4400" b="1" dirty="0" smtClean="0"/>
              <a:t>íky</a:t>
            </a:r>
            <a:r>
              <a:rPr lang="cs-CZ" sz="4400" dirty="0" smtClean="0"/>
              <a:t> – díky vám</a:t>
            </a:r>
            <a:endParaRPr lang="cs-CZ" sz="4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4.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/>
              <a:t>m</a:t>
            </a:r>
            <a:r>
              <a:rPr lang="cs-CZ" sz="4400" b="1" dirty="0" smtClean="0"/>
              <a:t>imo, ob, pro, skrz, přes</a:t>
            </a: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dirty="0" smtClean="0"/>
              <a:t>př.: mimo dům (X kromě domu);</a:t>
            </a:r>
            <a:br>
              <a:rPr lang="cs-CZ" sz="4400" dirty="0" smtClean="0"/>
            </a:br>
            <a:r>
              <a:rPr lang="cs-CZ" sz="4400" dirty="0" smtClean="0"/>
              <a:t>ob den, ob týden;</a:t>
            </a:r>
            <a:br>
              <a:rPr lang="cs-CZ" sz="4400" dirty="0" smtClean="0"/>
            </a:br>
            <a:r>
              <a:rPr lang="cs-CZ" sz="4400" dirty="0" smtClean="0"/>
              <a:t>pro tebe - tě, pro mne – mě; </a:t>
            </a:r>
            <a:br>
              <a:rPr lang="cs-CZ" sz="4400" dirty="0" smtClean="0"/>
            </a:br>
            <a:r>
              <a:rPr lang="cs-CZ" sz="4400" dirty="0" smtClean="0"/>
              <a:t>skrz prst, skrz labyrint, skrz park;</a:t>
            </a:r>
            <a:br>
              <a:rPr lang="cs-CZ" sz="4400" dirty="0" smtClean="0"/>
            </a:br>
            <a:r>
              <a:rPr lang="cs-CZ" sz="4400" dirty="0" smtClean="0"/>
              <a:t>přes plot, přes les, přes město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 pro psaný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předložka nesmí stát </a:t>
            </a:r>
            <a:br>
              <a:rPr lang="cs-CZ" sz="6600" dirty="0" smtClean="0"/>
            </a:br>
            <a:r>
              <a:rPr lang="cs-CZ" sz="6600" dirty="0" smtClean="0"/>
              <a:t>v psaném textu </a:t>
            </a:r>
            <a:br>
              <a:rPr lang="cs-CZ" sz="6600" dirty="0" smtClean="0"/>
            </a:br>
            <a:r>
              <a:rPr lang="cs-CZ" sz="6600" dirty="0" smtClean="0">
                <a:solidFill>
                  <a:srgbClr val="FF0000"/>
                </a:solidFill>
              </a:rPr>
              <a:t>nikdy na </a:t>
            </a:r>
            <a:r>
              <a:rPr lang="cs-CZ" sz="6600" dirty="0">
                <a:solidFill>
                  <a:srgbClr val="FF0000"/>
                </a:solidFill>
              </a:rPr>
              <a:t>konci </a:t>
            </a:r>
            <a:r>
              <a:rPr lang="cs-CZ" sz="6600" dirty="0" smtClean="0">
                <a:solidFill>
                  <a:srgbClr val="FF0000"/>
                </a:solidFill>
              </a:rPr>
              <a:t>řádku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Neslabičné a slabičné předložky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 </a:t>
            </a:r>
            <a:r>
              <a:rPr lang="cs-CZ" sz="3600" dirty="0"/>
              <a:t>předložek jako jsou například k a v, </a:t>
            </a:r>
            <a:br>
              <a:rPr lang="cs-CZ" sz="3600" dirty="0"/>
            </a:br>
            <a:r>
              <a:rPr lang="cs-CZ" sz="3600" dirty="0" smtClean="0"/>
              <a:t>může </a:t>
            </a:r>
            <a:r>
              <a:rPr lang="cs-CZ" sz="3600" dirty="0"/>
              <a:t>dojít </a:t>
            </a:r>
            <a:r>
              <a:rPr lang="cs-CZ" sz="3600" dirty="0" smtClean="0"/>
              <a:t>k změně na slabičné ke </a:t>
            </a:r>
            <a:r>
              <a:rPr lang="cs-CZ" sz="3600" dirty="0"/>
              <a:t>a </a:t>
            </a:r>
            <a:r>
              <a:rPr lang="cs-CZ" sz="3600" dirty="0" smtClean="0"/>
              <a:t>ve </a:t>
            </a:r>
          </a:p>
          <a:p>
            <a:r>
              <a:rPr lang="cs-CZ" sz="3600" dirty="0" smtClean="0"/>
              <a:t>určuje to slovo, vedle kterého předložka stojí</a:t>
            </a:r>
            <a:br>
              <a:rPr lang="cs-CZ" sz="3600" dirty="0" smtClean="0"/>
            </a:br>
            <a:r>
              <a:rPr lang="cs-CZ" sz="3600" dirty="0" smtClean="0"/>
              <a:t>např.: k rozkvetlému stromu, k těm kolejím</a:t>
            </a:r>
            <a:br>
              <a:rPr lang="cs-CZ" sz="3600" dirty="0" smtClean="0"/>
            </a:br>
            <a:r>
              <a:rPr lang="cs-CZ" sz="3600" dirty="0" smtClean="0"/>
              <a:t>X ke stromu, ke kolejím</a:t>
            </a:r>
            <a:endParaRPr lang="cs-CZ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2013-09-18]. </a:t>
            </a:r>
            <a:endParaRPr lang="cs-CZ" dirty="0" smtClean="0"/>
          </a:p>
          <a:p>
            <a:r>
              <a:rPr lang="cs-CZ" dirty="0" smtClean="0"/>
              <a:t>[online]. [cit. 2013-09-25]. DOI: </a:t>
            </a:r>
            <a:r>
              <a:rPr lang="cs-CZ" dirty="0" err="1" smtClean="0"/>
              <a:t>ABZ.cz</a:t>
            </a:r>
            <a:r>
              <a:rPr lang="cs-CZ" dirty="0" smtClean="0"/>
              <a:t>: slovník cizích slov - on-line hledán.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375</Words>
  <Application>Microsoft Office PowerPoint</Application>
  <PresentationFormat>Předvádění na obrazovce (4:3)</PresentationFormat>
  <Paragraphs>72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Předložky</vt:lpstr>
      <vt:lpstr>Předložky</vt:lpstr>
      <vt:lpstr> Předložka ve větě </vt:lpstr>
      <vt:lpstr>Předložková vazba</vt:lpstr>
      <vt:lpstr>Předložka ve flektivních jazycích</vt:lpstr>
      <vt:lpstr>Rozdělení předložek dle původu</vt:lpstr>
      <vt:lpstr>Sekundární předložky </vt:lpstr>
      <vt:lpstr>Předložky se třemi pády </vt:lpstr>
      <vt:lpstr>Předložky se dvěma pády</vt:lpstr>
      <vt:lpstr>Předložky s jedním pádem</vt:lpstr>
      <vt:lpstr>Předložky s 2. pádem</vt:lpstr>
      <vt:lpstr>Předložky se 3. pádem</vt:lpstr>
      <vt:lpstr>Předložky se 4. pádem</vt:lpstr>
      <vt:lpstr>Pravidlo pro psaný text</vt:lpstr>
      <vt:lpstr>Neslabičné a slabičné předložky vlastní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14</cp:revision>
  <dcterms:created xsi:type="dcterms:W3CDTF">2013-09-25T07:42:40Z</dcterms:created>
  <dcterms:modified xsi:type="dcterms:W3CDTF">2013-10-09T17:58:05Z</dcterms:modified>
</cp:coreProperties>
</file>