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4"/>
  </p:notesMasterIdLst>
  <p:sldIdLst>
    <p:sldId id="258" r:id="rId2"/>
    <p:sldId id="257" r:id="rId3"/>
    <p:sldId id="259" r:id="rId4"/>
    <p:sldId id="260" r:id="rId5"/>
    <p:sldId id="261" r:id="rId6"/>
    <p:sldId id="268" r:id="rId7"/>
    <p:sldId id="262" r:id="rId8"/>
    <p:sldId id="263" r:id="rId9"/>
    <p:sldId id="264" r:id="rId10"/>
    <p:sldId id="265" r:id="rId11"/>
    <p:sldId id="266" r:id="rId12"/>
    <p:sldId id="267" r:id="rId13"/>
    <p:sldId id="269" r:id="rId14"/>
    <p:sldId id="270" r:id="rId15"/>
    <p:sldId id="278" r:id="rId16"/>
    <p:sldId id="271" r:id="rId17"/>
    <p:sldId id="272" r:id="rId18"/>
    <p:sldId id="273" r:id="rId19"/>
    <p:sldId id="274" r:id="rId20"/>
    <p:sldId id="275" r:id="rId21"/>
    <p:sldId id="277" r:id="rId22"/>
    <p:sldId id="276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6912" autoAdjust="0"/>
    <p:restoredTop sz="94660"/>
  </p:normalViewPr>
  <p:slideViewPr>
    <p:cSldViewPr>
      <p:cViewPr varScale="1">
        <p:scale>
          <a:sx n="50" d="100"/>
          <a:sy n="50" d="100"/>
        </p:scale>
        <p:origin x="-96" y="-12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13EABD1-872F-41C8-9851-9CE79B913B4C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6AD944-F464-4FC6-AE0A-D5B1D3F71B2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4100" name="Zástupný symbol pro záhlaví 4"/>
          <p:cNvSpPr>
            <a:spLocks noGrp="1"/>
          </p:cNvSpPr>
          <p:nvPr>
            <p:ph type="hdr" sz="quarter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7DFE6F-D5B9-4616-BDA1-8D8D6A60AAF5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1B25AE-FF5E-497B-8DF4-C44CF79115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7DFE6F-D5B9-4616-BDA1-8D8D6A60AAF5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1B25AE-FF5E-497B-8DF4-C44CF79115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7DFE6F-D5B9-4616-BDA1-8D8D6A60AAF5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1B25AE-FF5E-497B-8DF4-C44CF79115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7DFE6F-D5B9-4616-BDA1-8D8D6A60AAF5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1B25AE-FF5E-497B-8DF4-C44CF79115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7DFE6F-D5B9-4616-BDA1-8D8D6A60AAF5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1B25AE-FF5E-497B-8DF4-C44CF79115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7DFE6F-D5B9-4616-BDA1-8D8D6A60AAF5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1B25AE-FF5E-497B-8DF4-C44CF79115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7DFE6F-D5B9-4616-BDA1-8D8D6A60AAF5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1B25AE-FF5E-497B-8DF4-C44CF79115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7DFE6F-D5B9-4616-BDA1-8D8D6A60AAF5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1B25AE-FF5E-497B-8DF4-C44CF79115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7DFE6F-D5B9-4616-BDA1-8D8D6A60AAF5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1B25AE-FF5E-497B-8DF4-C44CF79115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7DFE6F-D5B9-4616-BDA1-8D8D6A60AAF5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1B25AE-FF5E-497B-8DF4-C44CF79115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7DFE6F-D5B9-4616-BDA1-8D8D6A60AAF5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1B25AE-FF5E-497B-8DF4-C44CF79115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7DFE6F-D5B9-4616-BDA1-8D8D6A60AAF5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1B25AE-FF5E-497B-8DF4-C44CF791157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4643438" y="1196975"/>
            <a:ext cx="4176712" cy="650875"/>
          </a:xfrm>
        </p:spPr>
        <p:txBody>
          <a:bodyPr/>
          <a:lstStyle/>
          <a:p>
            <a:pPr eaLnBrk="1" hangingPunct="1"/>
            <a:r>
              <a:rPr lang="cs-CZ" sz="2800" smtClean="0"/>
              <a:t>Digitální</a:t>
            </a:r>
            <a:r>
              <a:rPr lang="cs-CZ" sz="2400" smtClean="0"/>
              <a:t> </a:t>
            </a:r>
            <a:r>
              <a:rPr lang="cs-CZ" sz="2800" smtClean="0"/>
              <a:t>učební</a:t>
            </a:r>
            <a:r>
              <a:rPr lang="cs-CZ" sz="2400" smtClean="0"/>
              <a:t> </a:t>
            </a:r>
            <a:r>
              <a:rPr lang="cs-CZ" sz="2800" smtClean="0"/>
              <a:t>materiál</a:t>
            </a:r>
            <a:endParaRPr lang="cs-CZ" sz="2400" smtClean="0"/>
          </a:p>
        </p:txBody>
      </p:sp>
      <p:pic>
        <p:nvPicPr>
          <p:cNvPr id="2051" name="Obrázek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5603875" cy="13684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027988" y="188913"/>
            <a:ext cx="946150" cy="81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086" name="Group 38"/>
          <p:cNvGraphicFramePr>
            <a:graphicFrameLocks noGrp="1"/>
          </p:cNvGraphicFramePr>
          <p:nvPr/>
        </p:nvGraphicFramePr>
        <p:xfrm>
          <a:off x="323850" y="1844675"/>
          <a:ext cx="8496300" cy="4683128"/>
        </p:xfrm>
        <a:graphic>
          <a:graphicData uri="http://schemas.openxmlformats.org/drawingml/2006/table">
            <a:tbl>
              <a:tblPr/>
              <a:tblGrid>
                <a:gridCol w="1263650"/>
                <a:gridCol w="1544638"/>
                <a:gridCol w="2016125"/>
                <a:gridCol w="2305050"/>
                <a:gridCol w="863600"/>
                <a:gridCol w="503237"/>
              </a:tblGrid>
              <a:tr h="3413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Název projektu: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Inovace vzdělávání na SPŠ a VOŠ Písek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Číslo projektu: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CZ.1.07/1.5.00/34.0010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9413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Škola: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Střední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průmyslová škola a Vyšší odborná škola, Písek, Karla Čapka 402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Předmět: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cs typeface="Tahoma" pitchFamily="34" charset="0"/>
                        </a:rPr>
                        <a:t>CJL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Ročník: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3.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825">
                <a:tc gridSpan="3">
                  <a:txBody>
                    <a:bodyPr/>
                    <a:lstStyle/>
                    <a:p>
                      <a:pPr marL="0" marR="0" lvl="0" indent="120650" algn="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Téma: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gridSpan="3">
                  <a:txBody>
                    <a:bodyPr/>
                    <a:lstStyle/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3200" dirty="0" smtClean="0"/>
                        <a:t>Příslovce</a:t>
                      </a:r>
                      <a:r>
                        <a:rPr lang="cs-CZ" sz="3200" baseline="0" dirty="0" smtClean="0"/>
                        <a:t> a jejich </a:t>
                      </a:r>
                      <a:r>
                        <a:rPr lang="cs-CZ" sz="3200" baseline="0" dirty="0" smtClean="0"/>
                        <a:t>použití</a:t>
                      </a:r>
                      <a:endParaRPr kumimoji="0" lang="cs-CZ" sz="3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cs typeface="Arial" charset="0"/>
                      </a:endParaRPr>
                    </a:p>
                  </a:txBody>
                  <a:tcPr marL="31790" marR="3179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23850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Tematický okruh: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Pravopis</a:t>
                      </a: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 gridSpan="2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Jméno autora: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+mn-ea"/>
                          <a:cs typeface="Tahoma" pitchFamily="34" charset="0"/>
                        </a:rPr>
                        <a:t>Mgr. Hana Maříková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Datum tvorby: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říjen 2013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842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Kód materiálu: OPVK_1.5_DUM_III/2_CJL_MA020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Soubor: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+mn-ea"/>
                          <a:cs typeface="Tahoma" pitchFamily="34" charset="0"/>
                        </a:rPr>
                        <a:t>09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Calibri" pitchFamily="34" charset="0"/>
                        </a:rPr>
                        <a:t>VYSTUPY</a:t>
                      </a: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Calibri" pitchFamily="34" charset="0"/>
                        </a:rPr>
                        <a:t>/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Calibri" pitchFamily="34" charset="0"/>
                        </a:rPr>
                        <a:t>VY_32_INOVACE_CJL_MA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cs typeface="Tahoma" pitchFamily="34" charset="0"/>
                        </a:rPr>
                        <a:t>020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728788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Anotace: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Opakování tvarosloví - morfologie, zopakování použití příslovcí, jejich rozdělení a uvedení příkladů, zopakování stupňování příslovcí</a:t>
                      </a: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Příslovce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800" dirty="0"/>
              <a:t>n</a:t>
            </a:r>
            <a:r>
              <a:rPr lang="cs-CZ" sz="4800" dirty="0" smtClean="0"/>
              <a:t>eohebný slovní druh </a:t>
            </a:r>
          </a:p>
          <a:p>
            <a:r>
              <a:rPr lang="cs-CZ" sz="4800" dirty="0" smtClean="0"/>
              <a:t>vyjadřují </a:t>
            </a:r>
            <a:r>
              <a:rPr lang="cs-CZ" sz="4800" dirty="0"/>
              <a:t>bližší okolnosti dějů </a:t>
            </a:r>
            <a:r>
              <a:rPr lang="cs-CZ" sz="4800" dirty="0" smtClean="0"/>
              <a:t/>
            </a:r>
            <a:br>
              <a:rPr lang="cs-CZ" sz="4800" dirty="0" smtClean="0"/>
            </a:br>
            <a:r>
              <a:rPr lang="cs-CZ" sz="4800" dirty="0" smtClean="0"/>
              <a:t>a vlastností </a:t>
            </a:r>
          </a:p>
          <a:p>
            <a:r>
              <a:rPr lang="cs-CZ" sz="4800" dirty="0"/>
              <a:t>ř</a:t>
            </a:r>
            <a:r>
              <a:rPr lang="cs-CZ" sz="4800" dirty="0" smtClean="0"/>
              <a:t>azena jako 6. slovní druh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Příslovce ve větě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nejčastěji </a:t>
            </a:r>
            <a:r>
              <a:rPr lang="cs-CZ" sz="3600" dirty="0" smtClean="0">
                <a:solidFill>
                  <a:srgbClr val="0070C0"/>
                </a:solidFill>
              </a:rPr>
              <a:t>ve funkci </a:t>
            </a:r>
            <a:br>
              <a:rPr lang="cs-CZ" sz="3600" dirty="0" smtClean="0">
                <a:solidFill>
                  <a:srgbClr val="0070C0"/>
                </a:solidFill>
              </a:rPr>
            </a:br>
            <a:r>
              <a:rPr lang="cs-CZ" sz="3600" dirty="0" smtClean="0">
                <a:solidFill>
                  <a:srgbClr val="0070C0"/>
                </a:solidFill>
              </a:rPr>
              <a:t>příslovečného určení</a:t>
            </a:r>
            <a:r>
              <a:rPr lang="cs-CZ" sz="3600" dirty="0" smtClean="0"/>
              <a:t>, </a:t>
            </a:r>
            <a:br>
              <a:rPr lang="cs-CZ" sz="3600" dirty="0" smtClean="0"/>
            </a:br>
            <a:r>
              <a:rPr lang="cs-CZ" sz="3600" dirty="0" smtClean="0"/>
              <a:t>které je závislé na přísudku</a:t>
            </a:r>
            <a:br>
              <a:rPr lang="cs-CZ" sz="3600" dirty="0" smtClean="0"/>
            </a:br>
            <a:r>
              <a:rPr lang="cs-CZ" sz="3600" dirty="0" smtClean="0"/>
              <a:t>např.: </a:t>
            </a:r>
            <a:br>
              <a:rPr lang="cs-CZ" sz="3600" dirty="0" smtClean="0"/>
            </a:br>
            <a:r>
              <a:rPr lang="cs-CZ" sz="3600" i="1" dirty="0" smtClean="0"/>
              <a:t>Babička </a:t>
            </a:r>
            <a:r>
              <a:rPr lang="cs-CZ" sz="3600" i="1" dirty="0"/>
              <a:t>seděla vzpřímeně </a:t>
            </a:r>
            <a:r>
              <a:rPr lang="cs-CZ" sz="3600" i="1" dirty="0" smtClean="0"/>
              <a:t/>
            </a:r>
            <a:br>
              <a:rPr lang="cs-CZ" sz="3600" i="1" dirty="0" smtClean="0"/>
            </a:br>
            <a:r>
              <a:rPr lang="cs-CZ" sz="3600" i="1" dirty="0" smtClean="0"/>
              <a:t>na </a:t>
            </a:r>
            <a:r>
              <a:rPr lang="cs-CZ" sz="3600" i="1" dirty="0"/>
              <a:t>svém oblíbeném </a:t>
            </a:r>
            <a:r>
              <a:rPr lang="cs-CZ" sz="3600" i="1" dirty="0" smtClean="0"/>
              <a:t>křesle</a:t>
            </a:r>
            <a:r>
              <a:rPr lang="cs-CZ" sz="3600" dirty="0"/>
              <a:t>.</a:t>
            </a:r>
            <a:r>
              <a:rPr lang="cs-CZ" sz="3600" dirty="0" smtClean="0"/>
              <a:t> </a:t>
            </a:r>
            <a:br>
              <a:rPr lang="cs-CZ" sz="3600" dirty="0" smtClean="0"/>
            </a:br>
            <a:r>
              <a:rPr lang="cs-CZ" sz="3600" dirty="0" smtClean="0"/>
              <a:t>(podmět = přísudek + </a:t>
            </a:r>
            <a:r>
              <a:rPr lang="cs-CZ" sz="3600" dirty="0" err="1" smtClean="0"/>
              <a:t>puz</a:t>
            </a:r>
            <a:r>
              <a:rPr lang="cs-CZ" sz="3600" dirty="0" smtClean="0"/>
              <a:t> + pum + </a:t>
            </a:r>
            <a:r>
              <a:rPr lang="cs-CZ" sz="3600" dirty="0" err="1" smtClean="0"/>
              <a:t>pk</a:t>
            </a:r>
            <a:r>
              <a:rPr lang="cs-CZ" sz="3600" dirty="0" smtClean="0"/>
              <a:t>)</a:t>
            </a:r>
            <a:endParaRPr lang="cs-CZ" sz="3600" dirty="0"/>
          </a:p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Příslovce ve větě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4800" dirty="0" smtClean="0"/>
              <a:t>může </a:t>
            </a:r>
            <a:r>
              <a:rPr lang="cs-CZ" sz="4800" dirty="0"/>
              <a:t>být také </a:t>
            </a:r>
            <a:r>
              <a:rPr lang="cs-CZ" sz="4800" dirty="0">
                <a:solidFill>
                  <a:srgbClr val="0070C0"/>
                </a:solidFill>
              </a:rPr>
              <a:t>sponou přísudku </a:t>
            </a:r>
            <a:r>
              <a:rPr lang="cs-CZ" sz="4800" dirty="0" smtClean="0"/>
              <a:t/>
            </a:r>
            <a:br>
              <a:rPr lang="cs-CZ" sz="4800" dirty="0" smtClean="0"/>
            </a:br>
            <a:r>
              <a:rPr lang="cs-CZ" sz="4800" dirty="0" smtClean="0"/>
              <a:t>(</a:t>
            </a:r>
            <a:r>
              <a:rPr lang="cs-CZ" sz="4800" i="1" dirty="0"/>
              <a:t>je mu </a:t>
            </a:r>
            <a:r>
              <a:rPr lang="cs-CZ" sz="4800" b="1" i="1" dirty="0"/>
              <a:t>smutno</a:t>
            </a:r>
            <a:r>
              <a:rPr lang="cs-CZ" sz="4800" dirty="0"/>
              <a:t>) </a:t>
            </a:r>
            <a:endParaRPr lang="cs-CZ" sz="4800" dirty="0" smtClean="0"/>
          </a:p>
          <a:p>
            <a:r>
              <a:rPr lang="cs-CZ" sz="4800" dirty="0" smtClean="0"/>
              <a:t>nebo </a:t>
            </a:r>
            <a:r>
              <a:rPr lang="cs-CZ" sz="4800" dirty="0" smtClean="0">
                <a:solidFill>
                  <a:srgbClr val="0070C0"/>
                </a:solidFill>
              </a:rPr>
              <a:t>přívlastkem </a:t>
            </a:r>
            <a:r>
              <a:rPr lang="cs-CZ" sz="4800" dirty="0">
                <a:solidFill>
                  <a:srgbClr val="0070C0"/>
                </a:solidFill>
              </a:rPr>
              <a:t>neshodným </a:t>
            </a:r>
            <a:r>
              <a:rPr lang="cs-CZ" sz="4800" dirty="0" smtClean="0"/>
              <a:t/>
            </a:r>
            <a:br>
              <a:rPr lang="cs-CZ" sz="4800" dirty="0" smtClean="0"/>
            </a:br>
            <a:r>
              <a:rPr lang="cs-CZ" sz="4800" dirty="0" smtClean="0"/>
              <a:t>(</a:t>
            </a:r>
            <a:r>
              <a:rPr lang="cs-CZ" sz="4800" i="1" dirty="0"/>
              <a:t>kotoul </a:t>
            </a:r>
            <a:r>
              <a:rPr lang="cs-CZ" sz="4800" b="1" i="1" dirty="0"/>
              <a:t>letmo</a:t>
            </a:r>
            <a:r>
              <a:rPr lang="cs-CZ" sz="4800" dirty="0" smtClean="0"/>
              <a:t>)</a:t>
            </a:r>
            <a:endParaRPr lang="cs-CZ" sz="4800" dirty="0"/>
          </a:p>
          <a:p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Vznik a psaní příslovce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4400" dirty="0" smtClean="0"/>
              <a:t>nejčastěji odvozováno </a:t>
            </a:r>
            <a:br>
              <a:rPr lang="cs-CZ" sz="4400" dirty="0" smtClean="0"/>
            </a:br>
            <a:r>
              <a:rPr lang="cs-CZ" sz="4400" dirty="0" smtClean="0"/>
              <a:t>od </a:t>
            </a:r>
            <a:r>
              <a:rPr lang="cs-CZ" sz="4400" dirty="0"/>
              <a:t>přídavných jmen (</a:t>
            </a:r>
            <a:r>
              <a:rPr lang="cs-CZ" sz="4400" i="1" dirty="0"/>
              <a:t>malý</a:t>
            </a:r>
            <a:r>
              <a:rPr lang="cs-CZ" sz="4400" dirty="0"/>
              <a:t> - </a:t>
            </a:r>
            <a:r>
              <a:rPr lang="cs-CZ" sz="4400" i="1" dirty="0"/>
              <a:t>málo</a:t>
            </a:r>
            <a:r>
              <a:rPr lang="cs-CZ" sz="4400" dirty="0"/>
              <a:t>, </a:t>
            </a:r>
            <a:r>
              <a:rPr lang="cs-CZ" sz="4400" dirty="0" smtClean="0"/>
              <a:t/>
            </a:r>
            <a:br>
              <a:rPr lang="cs-CZ" sz="4400" dirty="0" smtClean="0"/>
            </a:br>
            <a:r>
              <a:rPr lang="cs-CZ" sz="4400" i="1" dirty="0" smtClean="0"/>
              <a:t>rychlý</a:t>
            </a:r>
            <a:r>
              <a:rPr lang="cs-CZ" sz="4400" dirty="0" smtClean="0"/>
              <a:t> </a:t>
            </a:r>
            <a:r>
              <a:rPr lang="cs-CZ" sz="4400" dirty="0"/>
              <a:t>- </a:t>
            </a:r>
            <a:r>
              <a:rPr lang="cs-CZ" sz="4400" i="1" dirty="0"/>
              <a:t>rychle</a:t>
            </a:r>
            <a:r>
              <a:rPr lang="cs-CZ" sz="4400" dirty="0"/>
              <a:t>, </a:t>
            </a:r>
            <a:r>
              <a:rPr lang="cs-CZ" sz="4400" i="1" dirty="0"/>
              <a:t>častý</a:t>
            </a:r>
            <a:r>
              <a:rPr lang="cs-CZ" sz="4400" dirty="0"/>
              <a:t> - </a:t>
            </a:r>
            <a:r>
              <a:rPr lang="cs-CZ" sz="4400" i="1" dirty="0"/>
              <a:t>často</a:t>
            </a:r>
            <a:r>
              <a:rPr lang="cs-CZ" sz="4400" dirty="0" smtClean="0"/>
              <a:t>)</a:t>
            </a:r>
          </a:p>
          <a:p>
            <a:r>
              <a:rPr lang="cs-CZ" sz="4400" dirty="0" smtClean="0"/>
              <a:t>vždy se píše </a:t>
            </a:r>
            <a:r>
              <a:rPr lang="cs-CZ" sz="4400" dirty="0"/>
              <a:t>dohromady </a:t>
            </a:r>
            <a:r>
              <a:rPr lang="cs-CZ" sz="4400" dirty="0" smtClean="0"/>
              <a:t/>
            </a:r>
            <a:br>
              <a:rPr lang="cs-CZ" sz="4400" dirty="0" smtClean="0"/>
            </a:br>
            <a:r>
              <a:rPr lang="cs-CZ" sz="4400" dirty="0" smtClean="0"/>
              <a:t>(</a:t>
            </a:r>
            <a:r>
              <a:rPr lang="cs-CZ" sz="4400" i="1" dirty="0"/>
              <a:t>naproti</a:t>
            </a:r>
            <a:r>
              <a:rPr lang="cs-CZ" sz="4400" dirty="0"/>
              <a:t>, </a:t>
            </a:r>
            <a:r>
              <a:rPr lang="cs-CZ" sz="4400" i="1" dirty="0"/>
              <a:t>nahoru</a:t>
            </a:r>
            <a:r>
              <a:rPr lang="cs-CZ" sz="4400" dirty="0"/>
              <a:t>, </a:t>
            </a:r>
            <a:r>
              <a:rPr lang="cs-CZ" sz="4400" i="1" dirty="0"/>
              <a:t>doleva</a:t>
            </a:r>
            <a:r>
              <a:rPr lang="cs-CZ" sz="4400" dirty="0"/>
              <a:t>, </a:t>
            </a:r>
            <a:r>
              <a:rPr lang="cs-CZ" sz="4400" i="1" dirty="0"/>
              <a:t>doprava</a:t>
            </a:r>
            <a:r>
              <a:rPr lang="cs-CZ" sz="4400" dirty="0" smtClean="0"/>
              <a:t>)</a:t>
            </a:r>
            <a:endParaRPr lang="cs-CZ" sz="4400" dirty="0"/>
          </a:p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Rozdělení příslovcí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odvozená od přídavných jmen</a:t>
            </a:r>
            <a:endParaRPr lang="cs-CZ" sz="5400" dirty="0"/>
          </a:p>
          <a:p>
            <a:r>
              <a:rPr lang="cs-CZ" sz="5400" dirty="0"/>
              <a:t>o</a:t>
            </a:r>
            <a:r>
              <a:rPr lang="cs-CZ" sz="5400" dirty="0" smtClean="0"/>
              <a:t>dvozená od zájmen – zájmenná příslovce 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Druhy příslovcí od přídavných jmen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1">
              <a:buFont typeface="Arial" pitchFamily="34" charset="0"/>
              <a:buChar char="•"/>
            </a:pPr>
            <a:r>
              <a:rPr lang="cs-CZ" sz="4000" b="1" dirty="0" smtClean="0"/>
              <a:t>příslovce času </a:t>
            </a:r>
          </a:p>
          <a:p>
            <a:pPr lvl="1">
              <a:buFont typeface="Arial" pitchFamily="34" charset="0"/>
              <a:buChar char="•"/>
            </a:pPr>
            <a:r>
              <a:rPr lang="cs-CZ" sz="4000" b="1" dirty="0"/>
              <a:t>p</a:t>
            </a:r>
            <a:r>
              <a:rPr lang="cs-CZ" sz="4000" b="1" dirty="0" smtClean="0"/>
              <a:t>říslovce místa </a:t>
            </a:r>
          </a:p>
          <a:p>
            <a:pPr lvl="1">
              <a:buFont typeface="Arial" pitchFamily="34" charset="0"/>
              <a:buChar char="•"/>
            </a:pPr>
            <a:r>
              <a:rPr lang="cs-CZ" sz="4000" b="1" dirty="0"/>
              <a:t>p</a:t>
            </a:r>
            <a:r>
              <a:rPr lang="cs-CZ" sz="4000" b="1" dirty="0" smtClean="0"/>
              <a:t>říslovce způsobu </a:t>
            </a:r>
          </a:p>
          <a:p>
            <a:pPr lvl="1">
              <a:buFont typeface="Arial" pitchFamily="34" charset="0"/>
              <a:buChar char="•"/>
            </a:pPr>
            <a:r>
              <a:rPr lang="cs-CZ" sz="4000" b="1" dirty="0"/>
              <a:t>p</a:t>
            </a:r>
            <a:r>
              <a:rPr lang="cs-CZ" sz="4000" b="1" dirty="0" smtClean="0"/>
              <a:t>říslovce příčiny (důvodu) </a:t>
            </a:r>
          </a:p>
          <a:p>
            <a:pPr lvl="1">
              <a:buFont typeface="Arial" pitchFamily="34" charset="0"/>
              <a:buChar char="•"/>
            </a:pPr>
            <a:r>
              <a:rPr lang="cs-CZ" sz="4000" b="1" dirty="0"/>
              <a:t>p</a:t>
            </a:r>
            <a:r>
              <a:rPr lang="cs-CZ" sz="4000" b="1" dirty="0" smtClean="0"/>
              <a:t>říslovce míry</a:t>
            </a:r>
          </a:p>
          <a:p>
            <a:endParaRPr lang="cs-CZ" dirty="0" smtClean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Příslovce času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1">
              <a:buFont typeface="Arial" pitchFamily="34" charset="0"/>
              <a:buChar char="•"/>
            </a:pPr>
            <a:r>
              <a:rPr lang="cs-CZ" sz="4400" dirty="0" smtClean="0"/>
              <a:t>vyjadřuje čas, ve kterém probíhá děj </a:t>
            </a:r>
          </a:p>
          <a:p>
            <a:pPr lvl="1">
              <a:buFont typeface="Arial" pitchFamily="34" charset="0"/>
              <a:buChar char="•"/>
            </a:pPr>
            <a:r>
              <a:rPr lang="cs-CZ" sz="4400" dirty="0" smtClean="0"/>
              <a:t>odpovídá </a:t>
            </a:r>
            <a:r>
              <a:rPr lang="cs-CZ" sz="4400" dirty="0"/>
              <a:t>na </a:t>
            </a:r>
            <a:r>
              <a:rPr lang="cs-CZ" sz="4400" dirty="0" smtClean="0"/>
              <a:t>otázky: </a:t>
            </a:r>
            <a:br>
              <a:rPr lang="cs-CZ" sz="4400" dirty="0" smtClean="0"/>
            </a:br>
            <a:r>
              <a:rPr lang="cs-CZ" sz="4400" i="1" dirty="0" smtClean="0"/>
              <a:t>kdy</a:t>
            </a:r>
            <a:r>
              <a:rPr lang="cs-CZ" sz="4400" i="1" dirty="0"/>
              <a:t>?</a:t>
            </a:r>
            <a:r>
              <a:rPr lang="cs-CZ" sz="4400" dirty="0"/>
              <a:t>, </a:t>
            </a:r>
            <a:r>
              <a:rPr lang="cs-CZ" sz="4400" i="1" dirty="0"/>
              <a:t>dokdy?</a:t>
            </a:r>
            <a:r>
              <a:rPr lang="cs-CZ" sz="4400" dirty="0"/>
              <a:t>, </a:t>
            </a:r>
            <a:r>
              <a:rPr lang="cs-CZ" sz="4400" i="1" dirty="0"/>
              <a:t>odkdy?</a:t>
            </a:r>
            <a:r>
              <a:rPr lang="cs-CZ" sz="4400" dirty="0"/>
              <a:t> apod</a:t>
            </a:r>
            <a:r>
              <a:rPr lang="cs-CZ" sz="4400" dirty="0" smtClean="0"/>
              <a:t>. </a:t>
            </a:r>
            <a:br>
              <a:rPr lang="cs-CZ" sz="4400" dirty="0" smtClean="0"/>
            </a:br>
            <a:r>
              <a:rPr lang="cs-CZ" sz="4400" dirty="0" smtClean="0"/>
              <a:t>např. </a:t>
            </a:r>
            <a:r>
              <a:rPr lang="cs-CZ" sz="4400" i="1" dirty="0" smtClean="0">
                <a:solidFill>
                  <a:srgbClr val="FF0000"/>
                </a:solidFill>
              </a:rPr>
              <a:t>ráno</a:t>
            </a:r>
            <a:r>
              <a:rPr lang="cs-CZ" sz="4400" dirty="0">
                <a:solidFill>
                  <a:srgbClr val="FF0000"/>
                </a:solidFill>
              </a:rPr>
              <a:t>, </a:t>
            </a:r>
            <a:r>
              <a:rPr lang="cs-CZ" sz="4400" i="1" dirty="0">
                <a:solidFill>
                  <a:srgbClr val="FF0000"/>
                </a:solidFill>
              </a:rPr>
              <a:t>večer</a:t>
            </a:r>
            <a:r>
              <a:rPr lang="cs-CZ" sz="4400" dirty="0">
                <a:solidFill>
                  <a:srgbClr val="FF0000"/>
                </a:solidFill>
              </a:rPr>
              <a:t>, </a:t>
            </a:r>
            <a:r>
              <a:rPr lang="cs-CZ" sz="4400" i="1" dirty="0">
                <a:solidFill>
                  <a:srgbClr val="FF0000"/>
                </a:solidFill>
              </a:rPr>
              <a:t>dnes</a:t>
            </a:r>
            <a:r>
              <a:rPr lang="cs-CZ" sz="4400" dirty="0">
                <a:solidFill>
                  <a:srgbClr val="FF0000"/>
                </a:solidFill>
              </a:rPr>
              <a:t>, </a:t>
            </a:r>
            <a:r>
              <a:rPr lang="cs-CZ" sz="4400" i="1" dirty="0">
                <a:solidFill>
                  <a:srgbClr val="FF0000"/>
                </a:solidFill>
              </a:rPr>
              <a:t>zítra</a:t>
            </a:r>
            <a:r>
              <a:rPr lang="cs-CZ" sz="4400" dirty="0">
                <a:solidFill>
                  <a:srgbClr val="FF0000"/>
                </a:solidFill>
              </a:rPr>
              <a:t>, </a:t>
            </a:r>
            <a:r>
              <a:rPr lang="cs-CZ" sz="4400" i="1" dirty="0" smtClean="0">
                <a:solidFill>
                  <a:srgbClr val="FF0000"/>
                </a:solidFill>
              </a:rPr>
              <a:t>teď, jindy, pokaždé, včera</a:t>
            </a:r>
            <a:endParaRPr lang="cs-CZ" sz="4400" dirty="0">
              <a:solidFill>
                <a:srgbClr val="FF0000"/>
              </a:solidFill>
            </a:endParaRPr>
          </a:p>
          <a:p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Příslovce místa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1">
              <a:buFont typeface="Arial" pitchFamily="34" charset="0"/>
              <a:buChar char="•"/>
            </a:pPr>
            <a:r>
              <a:rPr lang="cs-CZ" sz="4800" dirty="0" smtClean="0"/>
              <a:t>vyjadřuje místo, ve kterém </a:t>
            </a:r>
            <a:br>
              <a:rPr lang="cs-CZ" sz="4800" dirty="0" smtClean="0"/>
            </a:br>
            <a:r>
              <a:rPr lang="cs-CZ" sz="4800" dirty="0" smtClean="0"/>
              <a:t>probíhá děj</a:t>
            </a:r>
          </a:p>
          <a:p>
            <a:pPr lvl="1">
              <a:buFont typeface="Arial" pitchFamily="34" charset="0"/>
              <a:buChar char="•"/>
            </a:pPr>
            <a:r>
              <a:rPr lang="cs-CZ" sz="4800" dirty="0"/>
              <a:t>o</a:t>
            </a:r>
            <a:r>
              <a:rPr lang="cs-CZ" sz="4800" dirty="0" smtClean="0"/>
              <a:t>dpovídá na otázky:</a:t>
            </a:r>
            <a:br>
              <a:rPr lang="cs-CZ" sz="4800" dirty="0" smtClean="0"/>
            </a:br>
            <a:r>
              <a:rPr lang="cs-CZ" sz="4800" i="1" dirty="0" smtClean="0"/>
              <a:t>kde?</a:t>
            </a:r>
            <a:r>
              <a:rPr lang="cs-CZ" sz="4800" dirty="0" smtClean="0"/>
              <a:t>, </a:t>
            </a:r>
            <a:r>
              <a:rPr lang="cs-CZ" sz="4800" i="1" dirty="0" smtClean="0"/>
              <a:t>kam?</a:t>
            </a:r>
            <a:r>
              <a:rPr lang="cs-CZ" sz="4800" dirty="0" smtClean="0"/>
              <a:t>, </a:t>
            </a:r>
            <a:r>
              <a:rPr lang="cs-CZ" sz="4800" i="1" dirty="0" smtClean="0"/>
              <a:t>odkud?</a:t>
            </a:r>
            <a:r>
              <a:rPr lang="cs-CZ" sz="4800" dirty="0" smtClean="0"/>
              <a:t> apod.</a:t>
            </a:r>
            <a:br>
              <a:rPr lang="cs-CZ" sz="4800" dirty="0" smtClean="0"/>
            </a:br>
            <a:r>
              <a:rPr lang="cs-CZ" sz="4800" dirty="0" smtClean="0"/>
              <a:t>např</a:t>
            </a:r>
            <a:r>
              <a:rPr lang="cs-CZ" sz="4800" i="1" dirty="0" smtClean="0"/>
              <a:t>.: </a:t>
            </a:r>
            <a:r>
              <a:rPr lang="cs-CZ" sz="4800" i="1" dirty="0" smtClean="0">
                <a:solidFill>
                  <a:srgbClr val="FF0000"/>
                </a:solidFill>
              </a:rPr>
              <a:t>nahoře</a:t>
            </a:r>
            <a:r>
              <a:rPr lang="cs-CZ" sz="4800" dirty="0" smtClean="0">
                <a:solidFill>
                  <a:srgbClr val="FF0000"/>
                </a:solidFill>
              </a:rPr>
              <a:t>, </a:t>
            </a:r>
            <a:r>
              <a:rPr lang="cs-CZ" sz="4800" i="1" dirty="0" smtClean="0">
                <a:solidFill>
                  <a:srgbClr val="FF0000"/>
                </a:solidFill>
              </a:rPr>
              <a:t>nahoru</a:t>
            </a:r>
            <a:r>
              <a:rPr lang="cs-CZ" sz="4800" dirty="0" smtClean="0">
                <a:solidFill>
                  <a:srgbClr val="FF0000"/>
                </a:solidFill>
              </a:rPr>
              <a:t>, </a:t>
            </a:r>
            <a:r>
              <a:rPr lang="cs-CZ" sz="4800" i="1" dirty="0" smtClean="0">
                <a:solidFill>
                  <a:srgbClr val="FF0000"/>
                </a:solidFill>
              </a:rPr>
              <a:t>shora</a:t>
            </a:r>
            <a:endParaRPr lang="cs-CZ" sz="4800" dirty="0" smtClean="0">
              <a:solidFill>
                <a:srgbClr val="FF0000"/>
              </a:solidFill>
            </a:endParaRPr>
          </a:p>
          <a:p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Příslovce způsobu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1">
              <a:buFont typeface="Arial" pitchFamily="34" charset="0"/>
              <a:buChar char="•"/>
            </a:pPr>
            <a:r>
              <a:rPr lang="cs-CZ" sz="4800" dirty="0" smtClean="0"/>
              <a:t>vyjadřuje způsob, kterým děj probíhá</a:t>
            </a:r>
          </a:p>
          <a:p>
            <a:pPr lvl="1">
              <a:buFont typeface="Arial" pitchFamily="34" charset="0"/>
              <a:buChar char="•"/>
            </a:pPr>
            <a:r>
              <a:rPr lang="cs-CZ" sz="4800" dirty="0" smtClean="0"/>
              <a:t>odpovídá na otázku:</a:t>
            </a:r>
            <a:br>
              <a:rPr lang="cs-CZ" sz="4800" dirty="0" smtClean="0"/>
            </a:br>
            <a:r>
              <a:rPr lang="cs-CZ" sz="4800" dirty="0" smtClean="0"/>
              <a:t> </a:t>
            </a:r>
            <a:r>
              <a:rPr lang="cs-CZ" sz="4800" i="1" dirty="0" smtClean="0"/>
              <a:t>jak?</a:t>
            </a:r>
            <a:r>
              <a:rPr lang="cs-CZ" sz="4800" dirty="0" smtClean="0"/>
              <a:t> </a:t>
            </a:r>
            <a:br>
              <a:rPr lang="cs-CZ" sz="4800" dirty="0" smtClean="0"/>
            </a:br>
            <a:r>
              <a:rPr lang="cs-CZ" sz="4800" dirty="0"/>
              <a:t>n</a:t>
            </a:r>
            <a:r>
              <a:rPr lang="cs-CZ" sz="4800" dirty="0" smtClean="0"/>
              <a:t>apř. </a:t>
            </a:r>
            <a:r>
              <a:rPr lang="cs-CZ" sz="4800" i="1" dirty="0" smtClean="0">
                <a:solidFill>
                  <a:srgbClr val="FF0000"/>
                </a:solidFill>
              </a:rPr>
              <a:t>špatně</a:t>
            </a:r>
            <a:r>
              <a:rPr lang="cs-CZ" sz="4800" dirty="0" smtClean="0">
                <a:solidFill>
                  <a:srgbClr val="FF0000"/>
                </a:solidFill>
              </a:rPr>
              <a:t>, </a:t>
            </a:r>
            <a:r>
              <a:rPr lang="cs-CZ" sz="4800" i="1" dirty="0" smtClean="0">
                <a:solidFill>
                  <a:srgbClr val="FF0000"/>
                </a:solidFill>
              </a:rPr>
              <a:t>dobře</a:t>
            </a:r>
            <a:r>
              <a:rPr lang="cs-CZ" sz="4800" dirty="0" smtClean="0">
                <a:solidFill>
                  <a:srgbClr val="FF0000"/>
                </a:solidFill>
              </a:rPr>
              <a:t>, </a:t>
            </a:r>
            <a:r>
              <a:rPr lang="cs-CZ" sz="4800" i="1" dirty="0" smtClean="0">
                <a:solidFill>
                  <a:srgbClr val="FF0000"/>
                </a:solidFill>
              </a:rPr>
              <a:t>pomalu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Příslovce příčiny (důvodu)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1">
              <a:buFont typeface="Arial" pitchFamily="34" charset="0"/>
              <a:buChar char="•"/>
            </a:pPr>
            <a:r>
              <a:rPr lang="cs-CZ" sz="4800" dirty="0" smtClean="0"/>
              <a:t>vyjadřuje příčinu (důvod), </a:t>
            </a:r>
            <a:br>
              <a:rPr lang="cs-CZ" sz="4800" dirty="0" smtClean="0"/>
            </a:br>
            <a:r>
              <a:rPr lang="cs-CZ" sz="4800" dirty="0" smtClean="0"/>
              <a:t>kvůli které děj probíhá </a:t>
            </a:r>
          </a:p>
          <a:p>
            <a:pPr lvl="1">
              <a:buFont typeface="Arial" pitchFamily="34" charset="0"/>
              <a:buChar char="•"/>
            </a:pPr>
            <a:r>
              <a:rPr lang="cs-CZ" sz="4800" dirty="0"/>
              <a:t>o</a:t>
            </a:r>
            <a:r>
              <a:rPr lang="cs-CZ" sz="4800" dirty="0" smtClean="0"/>
              <a:t>dpovídá na otázku: </a:t>
            </a:r>
            <a:br>
              <a:rPr lang="cs-CZ" sz="4800" dirty="0" smtClean="0"/>
            </a:br>
            <a:r>
              <a:rPr lang="cs-CZ" sz="4800" i="1" dirty="0" smtClean="0"/>
              <a:t>proč?</a:t>
            </a:r>
            <a:r>
              <a:rPr lang="cs-CZ" sz="4800" dirty="0"/>
              <a:t/>
            </a:r>
            <a:br>
              <a:rPr lang="cs-CZ" sz="4800" dirty="0"/>
            </a:br>
            <a:r>
              <a:rPr lang="cs-CZ" sz="4800" dirty="0"/>
              <a:t>n</a:t>
            </a:r>
            <a:r>
              <a:rPr lang="cs-CZ" sz="4800" dirty="0" smtClean="0"/>
              <a:t>apř</a:t>
            </a:r>
            <a:r>
              <a:rPr lang="cs-CZ" sz="4800" i="1" dirty="0" smtClean="0"/>
              <a:t>. </a:t>
            </a:r>
            <a:r>
              <a:rPr lang="cs-CZ" sz="4800" i="1" dirty="0" smtClean="0">
                <a:solidFill>
                  <a:srgbClr val="FF0000"/>
                </a:solidFill>
              </a:rPr>
              <a:t>úmyslně</a:t>
            </a:r>
            <a:r>
              <a:rPr lang="cs-CZ" sz="4800" dirty="0" smtClean="0">
                <a:solidFill>
                  <a:srgbClr val="FF0000"/>
                </a:solidFill>
              </a:rPr>
              <a:t>, </a:t>
            </a:r>
            <a:r>
              <a:rPr lang="cs-CZ" sz="4800" i="1" dirty="0" smtClean="0">
                <a:solidFill>
                  <a:srgbClr val="FF0000"/>
                </a:solidFill>
              </a:rPr>
              <a:t>náhodou</a:t>
            </a: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Příslovce míry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1">
              <a:buFont typeface="Arial" pitchFamily="34" charset="0"/>
              <a:buChar char="•"/>
            </a:pPr>
            <a:r>
              <a:rPr lang="cs-CZ" sz="4000" dirty="0" smtClean="0"/>
              <a:t>vyjadřuje míru, ve které děj probíhá</a:t>
            </a:r>
          </a:p>
          <a:p>
            <a:pPr lvl="1">
              <a:buFont typeface="Arial" pitchFamily="34" charset="0"/>
              <a:buChar char="•"/>
            </a:pPr>
            <a:r>
              <a:rPr lang="cs-CZ" sz="4000" dirty="0"/>
              <a:t>o</a:t>
            </a:r>
            <a:r>
              <a:rPr lang="cs-CZ" sz="4000" dirty="0" smtClean="0"/>
              <a:t>dpovídá na otázky: </a:t>
            </a:r>
            <a:br>
              <a:rPr lang="cs-CZ" sz="4000" dirty="0" smtClean="0"/>
            </a:br>
            <a:r>
              <a:rPr lang="cs-CZ" sz="4000" i="1" dirty="0" smtClean="0"/>
              <a:t>jak mnoho?</a:t>
            </a:r>
            <a:r>
              <a:rPr lang="cs-CZ" sz="4000" dirty="0"/>
              <a:t/>
            </a:r>
            <a:br>
              <a:rPr lang="cs-CZ" sz="4000" dirty="0"/>
            </a:br>
            <a:r>
              <a:rPr lang="cs-CZ" sz="4000" i="1" dirty="0" smtClean="0"/>
              <a:t>jak málo?</a:t>
            </a:r>
            <a:r>
              <a:rPr lang="cs-CZ" sz="4000" dirty="0" smtClean="0"/>
              <a:t> apod.</a:t>
            </a:r>
            <a:br>
              <a:rPr lang="cs-CZ" sz="4000" dirty="0" smtClean="0"/>
            </a:br>
            <a:r>
              <a:rPr lang="cs-CZ" sz="4000" dirty="0" smtClean="0"/>
              <a:t>např</a:t>
            </a:r>
            <a:r>
              <a:rPr lang="cs-CZ" sz="4000" i="1" dirty="0" smtClean="0"/>
              <a:t>.:</a:t>
            </a:r>
            <a:r>
              <a:rPr lang="cs-CZ" sz="4000" i="1" dirty="0" smtClean="0">
                <a:solidFill>
                  <a:srgbClr val="FF0000"/>
                </a:solidFill>
              </a:rPr>
              <a:t> málo</a:t>
            </a:r>
            <a:r>
              <a:rPr lang="cs-CZ" sz="4000" dirty="0" smtClean="0">
                <a:solidFill>
                  <a:srgbClr val="FF0000"/>
                </a:solidFill>
              </a:rPr>
              <a:t>, </a:t>
            </a:r>
            <a:r>
              <a:rPr lang="cs-CZ" sz="4000" i="1" dirty="0" smtClean="0">
                <a:solidFill>
                  <a:srgbClr val="FF0000"/>
                </a:solidFill>
              </a:rPr>
              <a:t>hodně</a:t>
            </a:r>
            <a:r>
              <a:rPr lang="cs-CZ" sz="4000" dirty="0" smtClean="0">
                <a:solidFill>
                  <a:srgbClr val="FF0000"/>
                </a:solidFill>
              </a:rPr>
              <a:t>, </a:t>
            </a:r>
            <a:r>
              <a:rPr lang="cs-CZ" sz="4000" i="1" dirty="0" smtClean="0">
                <a:solidFill>
                  <a:srgbClr val="FF0000"/>
                </a:solidFill>
              </a:rPr>
              <a:t>velmi</a:t>
            </a:r>
            <a:r>
              <a:rPr lang="cs-CZ" sz="4000" dirty="0" smtClean="0">
                <a:solidFill>
                  <a:srgbClr val="FF0000"/>
                </a:solidFill>
              </a:rPr>
              <a:t>, </a:t>
            </a:r>
            <a:r>
              <a:rPr lang="cs-CZ" sz="4000" i="1" dirty="0" smtClean="0">
                <a:solidFill>
                  <a:srgbClr val="FF0000"/>
                </a:solidFill>
              </a:rPr>
              <a:t>úplně</a:t>
            </a:r>
            <a:endParaRPr lang="cs-CZ" sz="4000" dirty="0" smtClean="0">
              <a:solidFill>
                <a:srgbClr val="FF0000"/>
              </a:solidFill>
            </a:endParaRPr>
          </a:p>
          <a:p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Zájmenná příslovce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5400" dirty="0" smtClean="0"/>
              <a:t>odvozena od zájmen</a:t>
            </a:r>
            <a:br>
              <a:rPr lang="cs-CZ" sz="5400" dirty="0" smtClean="0"/>
            </a:br>
            <a:r>
              <a:rPr lang="cs-CZ" sz="5400" dirty="0" smtClean="0"/>
              <a:t>např. ten – tudy, tady,…</a:t>
            </a:r>
            <a:br>
              <a:rPr lang="cs-CZ" sz="5400" dirty="0" smtClean="0"/>
            </a:br>
            <a:r>
              <a:rPr lang="cs-CZ" sz="5400" dirty="0" smtClean="0"/>
              <a:t>          kdo – kde, kam,…</a:t>
            </a:r>
          </a:p>
          <a:p>
            <a:r>
              <a:rPr lang="cs-CZ" sz="5400" dirty="0" smtClean="0"/>
              <a:t>naznačují </a:t>
            </a:r>
            <a:r>
              <a:rPr lang="cs-CZ" sz="5400" dirty="0"/>
              <a:t>okolnost situace </a:t>
            </a:r>
            <a:endParaRPr lang="cs-CZ" sz="5400" dirty="0" smtClean="0"/>
          </a:p>
          <a:p>
            <a:r>
              <a:rPr lang="cs-CZ" sz="5400" dirty="0" smtClean="0"/>
              <a:t>mají </a:t>
            </a:r>
            <a:r>
              <a:rPr lang="cs-CZ" sz="5400" dirty="0"/>
              <a:t>k první skupině vztah jako zájmena ke </a:t>
            </a:r>
            <a:r>
              <a:rPr lang="cs-CZ" sz="5400" dirty="0" smtClean="0"/>
              <a:t>jménům</a:t>
            </a:r>
            <a:endParaRPr lang="cs-CZ" sz="5400" dirty="0"/>
          </a:p>
          <a:p>
            <a:pPr lvl="0"/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zájmenných příslovcí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/>
            <a:endParaRPr lang="cs-CZ" dirty="0" smtClean="0"/>
          </a:p>
          <a:p>
            <a:pPr marL="971550" lvl="1" indent="-514350">
              <a:buFont typeface="Arial" pitchFamily="34" charset="0"/>
              <a:buChar char="•"/>
            </a:pPr>
            <a:r>
              <a:rPr lang="cs-CZ" sz="4400" b="1" dirty="0"/>
              <a:t>ukazovací</a:t>
            </a:r>
            <a:r>
              <a:rPr lang="cs-CZ" sz="4400" dirty="0"/>
              <a:t> - </a:t>
            </a:r>
            <a:r>
              <a:rPr lang="cs-CZ" sz="4400" i="1" dirty="0"/>
              <a:t>zde, tam, </a:t>
            </a:r>
            <a:r>
              <a:rPr lang="cs-CZ" sz="4400" i="1" dirty="0" smtClean="0"/>
              <a:t>tudy</a:t>
            </a:r>
            <a:endParaRPr lang="cs-CZ" sz="4400" dirty="0"/>
          </a:p>
          <a:p>
            <a:pPr marL="971550" lvl="1" indent="-514350">
              <a:buFont typeface="Arial" pitchFamily="34" charset="0"/>
              <a:buChar char="•"/>
            </a:pPr>
            <a:r>
              <a:rPr lang="cs-CZ" sz="4400" b="1" dirty="0"/>
              <a:t>tázací</a:t>
            </a:r>
            <a:r>
              <a:rPr lang="cs-CZ" sz="4400" dirty="0"/>
              <a:t> - </a:t>
            </a:r>
            <a:r>
              <a:rPr lang="cs-CZ" sz="4400" i="1" dirty="0"/>
              <a:t>kde, kam, </a:t>
            </a:r>
            <a:r>
              <a:rPr lang="cs-CZ" sz="4400" i="1" dirty="0" smtClean="0"/>
              <a:t>kudy</a:t>
            </a:r>
            <a:endParaRPr lang="cs-CZ" sz="4400" dirty="0"/>
          </a:p>
          <a:p>
            <a:pPr marL="971550" lvl="1" indent="-514350">
              <a:buFont typeface="Arial" pitchFamily="34" charset="0"/>
              <a:buChar char="•"/>
            </a:pPr>
            <a:r>
              <a:rPr lang="cs-CZ" sz="4400" b="1" dirty="0"/>
              <a:t>vztažná</a:t>
            </a:r>
            <a:r>
              <a:rPr lang="cs-CZ" sz="4400" dirty="0"/>
              <a:t> - </a:t>
            </a:r>
            <a:r>
              <a:rPr lang="cs-CZ" sz="4400" i="1" dirty="0"/>
              <a:t>jak, </a:t>
            </a:r>
            <a:r>
              <a:rPr lang="cs-CZ" sz="4400" i="1" dirty="0" smtClean="0"/>
              <a:t>proč</a:t>
            </a:r>
            <a:endParaRPr lang="cs-CZ" sz="4400" dirty="0"/>
          </a:p>
          <a:p>
            <a:pPr marL="971550" lvl="1" indent="-514350">
              <a:buFont typeface="Arial" pitchFamily="34" charset="0"/>
              <a:buChar char="•"/>
            </a:pPr>
            <a:r>
              <a:rPr lang="cs-CZ" sz="4400" b="1" dirty="0"/>
              <a:t>neurčitá</a:t>
            </a:r>
            <a:r>
              <a:rPr lang="cs-CZ" sz="4400" dirty="0"/>
              <a:t> - </a:t>
            </a:r>
            <a:r>
              <a:rPr lang="cs-CZ" sz="4400" i="1" dirty="0"/>
              <a:t>někde, někam, </a:t>
            </a:r>
            <a:r>
              <a:rPr lang="cs-CZ" sz="4400" i="1" dirty="0" smtClean="0"/>
              <a:t>někdy</a:t>
            </a:r>
            <a:endParaRPr lang="cs-CZ" sz="4400" dirty="0"/>
          </a:p>
          <a:p>
            <a:pPr marL="971550" lvl="1" indent="-514350">
              <a:buFont typeface="Arial" pitchFamily="34" charset="0"/>
              <a:buChar char="•"/>
            </a:pPr>
            <a:r>
              <a:rPr lang="cs-CZ" sz="4400" b="1" dirty="0"/>
              <a:t>záporná</a:t>
            </a:r>
            <a:r>
              <a:rPr lang="cs-CZ" sz="4400" dirty="0"/>
              <a:t> - </a:t>
            </a:r>
            <a:r>
              <a:rPr lang="cs-CZ" sz="4400" i="1" dirty="0"/>
              <a:t>nikde, nikam, </a:t>
            </a:r>
            <a:r>
              <a:rPr lang="cs-CZ" sz="4400" i="1" dirty="0" smtClean="0"/>
              <a:t>nikdy</a:t>
            </a:r>
            <a:endParaRPr lang="cs-CZ" sz="4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Záporná příslovce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5400" dirty="0" smtClean="0">
                <a:solidFill>
                  <a:srgbClr val="FF0000"/>
                </a:solidFill>
              </a:rPr>
              <a:t>nikoli a ne </a:t>
            </a:r>
            <a:r>
              <a:rPr lang="cs-CZ" sz="5400" dirty="0" smtClean="0"/>
              <a:t>jsou příslovce záporná </a:t>
            </a:r>
            <a:br>
              <a:rPr lang="cs-CZ" sz="5400" dirty="0" smtClean="0"/>
            </a:br>
            <a:r>
              <a:rPr lang="cs-CZ" sz="5400" dirty="0" smtClean="0"/>
              <a:t>(i sama vyjadřují zápor </a:t>
            </a:r>
            <a:br>
              <a:rPr lang="cs-CZ" sz="5400" dirty="0" smtClean="0"/>
            </a:br>
            <a:r>
              <a:rPr lang="cs-CZ" sz="5400" dirty="0" smtClean="0"/>
              <a:t>-Stalo se to </a:t>
            </a:r>
            <a:r>
              <a:rPr lang="cs-CZ" sz="5400" dirty="0" smtClean="0">
                <a:solidFill>
                  <a:srgbClr val="FF0000"/>
                </a:solidFill>
              </a:rPr>
              <a:t>ne </a:t>
            </a:r>
            <a:r>
              <a:rPr lang="cs-CZ" sz="5400" dirty="0" smtClean="0"/>
              <a:t>tvou vinou.)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6000" dirty="0" smtClean="0"/>
              <a:t>Stupňování příslovcí</a:t>
            </a:r>
            <a:r>
              <a:rPr lang="cs-CZ" sz="2800" dirty="0" smtClean="0"/>
              <a:t/>
            </a:r>
            <a:br>
              <a:rPr lang="cs-CZ" sz="2800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příslovce odvozená </a:t>
            </a:r>
            <a:br>
              <a:rPr lang="cs-CZ" sz="4400" dirty="0" smtClean="0"/>
            </a:br>
            <a:r>
              <a:rPr lang="cs-CZ" sz="4400" dirty="0" smtClean="0"/>
              <a:t>od </a:t>
            </a:r>
            <a:r>
              <a:rPr lang="cs-CZ" sz="4400" dirty="0"/>
              <a:t>přídavných jmen </a:t>
            </a:r>
            <a:r>
              <a:rPr lang="cs-CZ" sz="4400" dirty="0" smtClean="0"/>
              <a:t/>
            </a:r>
            <a:br>
              <a:rPr lang="cs-CZ" sz="4400" dirty="0" smtClean="0"/>
            </a:br>
            <a:r>
              <a:rPr lang="cs-CZ" sz="4400" dirty="0" smtClean="0"/>
              <a:t>lze stupňovat </a:t>
            </a:r>
            <a:br>
              <a:rPr lang="cs-CZ" sz="4400" dirty="0" smtClean="0"/>
            </a:br>
            <a:r>
              <a:rPr lang="cs-CZ" sz="4400" dirty="0" smtClean="0"/>
              <a:t>podobně jako příd. jména</a:t>
            </a:r>
          </a:p>
          <a:p>
            <a:r>
              <a:rPr lang="cs-CZ" sz="4400" dirty="0"/>
              <a:t>z</a:t>
            </a:r>
            <a:r>
              <a:rPr lang="cs-CZ" sz="4400" dirty="0" smtClean="0"/>
              <a:t>ájmenná </a:t>
            </a:r>
            <a:r>
              <a:rPr lang="cs-CZ" sz="4400" dirty="0"/>
              <a:t>příslovce se </a:t>
            </a:r>
            <a:r>
              <a:rPr lang="cs-CZ" sz="4400" dirty="0" smtClean="0"/>
              <a:t>nestupňují</a:t>
            </a:r>
            <a:endParaRPr lang="cs-CZ" sz="4400" dirty="0"/>
          </a:p>
          <a:p>
            <a:endParaRPr lang="cs-CZ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První stupeň - pozitiv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514350" lvl="0" indent="-514350"/>
            <a:r>
              <a:rPr lang="cs-CZ" sz="3600" dirty="0" smtClean="0"/>
              <a:t>základní tvar příslovce</a:t>
            </a:r>
          </a:p>
          <a:p>
            <a:pPr marL="514350" lvl="0" indent="-514350"/>
            <a:r>
              <a:rPr lang="cs-CZ" sz="3600" dirty="0" smtClean="0"/>
              <a:t>koncovky se nejčastěji tvoří </a:t>
            </a:r>
            <a:br>
              <a:rPr lang="cs-CZ" sz="3600" dirty="0" smtClean="0"/>
            </a:br>
            <a:r>
              <a:rPr lang="cs-CZ" sz="3600" dirty="0" smtClean="0">
                <a:solidFill>
                  <a:srgbClr val="FF0000"/>
                </a:solidFill>
              </a:rPr>
              <a:t>z přípon přídavných jmen </a:t>
            </a:r>
            <a:r>
              <a:rPr lang="cs-CZ" sz="3600" dirty="0" smtClean="0"/>
              <a:t>:</a:t>
            </a:r>
            <a:br>
              <a:rPr lang="cs-CZ" sz="3600" dirty="0" smtClean="0"/>
            </a:br>
            <a:r>
              <a:rPr lang="cs-CZ" sz="3600" i="1" dirty="0" smtClean="0"/>
              <a:t>-</a:t>
            </a:r>
            <a:r>
              <a:rPr lang="cs-CZ" sz="3600" i="1" dirty="0" err="1" smtClean="0"/>
              <a:t>ský</a:t>
            </a:r>
            <a:r>
              <a:rPr lang="cs-CZ" sz="3600" dirty="0" smtClean="0"/>
              <a:t> → </a:t>
            </a:r>
            <a:r>
              <a:rPr lang="cs-CZ" sz="3600" i="1" dirty="0" smtClean="0"/>
              <a:t>-</a:t>
            </a:r>
            <a:r>
              <a:rPr lang="cs-CZ" sz="3600" i="1" dirty="0" err="1" smtClean="0"/>
              <a:t>sky</a:t>
            </a:r>
            <a:r>
              <a:rPr lang="cs-CZ" sz="3600" dirty="0"/>
              <a:t/>
            </a:r>
            <a:br>
              <a:rPr lang="cs-CZ" sz="3600" dirty="0"/>
            </a:br>
            <a:r>
              <a:rPr lang="cs-CZ" sz="3600" dirty="0" smtClean="0"/>
              <a:t>-</a:t>
            </a:r>
            <a:r>
              <a:rPr lang="cs-CZ" sz="3600" dirty="0" err="1" smtClean="0"/>
              <a:t>zký</a:t>
            </a:r>
            <a:r>
              <a:rPr lang="cs-CZ" sz="3600" dirty="0" smtClean="0"/>
              <a:t> → </a:t>
            </a:r>
            <a:r>
              <a:rPr lang="cs-CZ" sz="3600" i="1" dirty="0" smtClean="0"/>
              <a:t>-</a:t>
            </a:r>
            <a:r>
              <a:rPr lang="cs-CZ" sz="3600" i="1" dirty="0" err="1" smtClean="0"/>
              <a:t>zky</a:t>
            </a:r>
            <a:r>
              <a:rPr lang="cs-CZ" sz="3600" dirty="0"/>
              <a:t/>
            </a:r>
            <a:br>
              <a:rPr lang="cs-CZ" sz="3600" dirty="0"/>
            </a:br>
            <a:r>
              <a:rPr lang="cs-CZ" sz="3600" i="1" dirty="0" smtClean="0"/>
              <a:t>-</a:t>
            </a:r>
            <a:r>
              <a:rPr lang="cs-CZ" sz="3600" i="1" dirty="0" err="1" smtClean="0"/>
              <a:t>ký</a:t>
            </a:r>
            <a:r>
              <a:rPr lang="cs-CZ" sz="3600" dirty="0" smtClean="0"/>
              <a:t> → </a:t>
            </a:r>
            <a:r>
              <a:rPr lang="cs-CZ" sz="3600" i="1" dirty="0" smtClean="0"/>
              <a:t>-</a:t>
            </a:r>
            <a:r>
              <a:rPr lang="cs-CZ" sz="3600" i="1" dirty="0" err="1" smtClean="0"/>
              <a:t>ce</a:t>
            </a:r>
            <a:r>
              <a:rPr lang="cs-CZ" sz="3600" dirty="0" smtClean="0"/>
              <a:t> </a:t>
            </a:r>
            <a:br>
              <a:rPr lang="cs-CZ" sz="3600" dirty="0" smtClean="0"/>
            </a:br>
            <a:r>
              <a:rPr lang="cs-CZ" sz="3600" i="1" dirty="0" smtClean="0"/>
              <a:t>-</a:t>
            </a:r>
            <a:r>
              <a:rPr lang="cs-CZ" sz="3600" i="1" dirty="0" err="1" smtClean="0"/>
              <a:t>cký</a:t>
            </a:r>
            <a:r>
              <a:rPr lang="cs-CZ" sz="3600" dirty="0" smtClean="0"/>
              <a:t> → </a:t>
            </a:r>
            <a:r>
              <a:rPr lang="cs-CZ" sz="3600" i="1" dirty="0" smtClean="0"/>
              <a:t>-</a:t>
            </a:r>
            <a:r>
              <a:rPr lang="cs-CZ" sz="3600" i="1" dirty="0" err="1" smtClean="0"/>
              <a:t>cky</a:t>
            </a:r>
            <a:r>
              <a:rPr lang="cs-CZ" sz="3600" dirty="0"/>
              <a:t/>
            </a:r>
            <a:br>
              <a:rPr lang="cs-CZ" sz="3600" dirty="0"/>
            </a:br>
            <a:r>
              <a:rPr lang="cs-CZ" sz="3600" i="1" dirty="0" smtClean="0"/>
              <a:t>-ý</a:t>
            </a:r>
            <a:r>
              <a:rPr lang="cs-CZ" sz="3600" dirty="0" smtClean="0"/>
              <a:t> → </a:t>
            </a:r>
            <a:r>
              <a:rPr lang="cs-CZ" sz="3600" i="1" dirty="0" smtClean="0"/>
              <a:t>-ě, o</a:t>
            </a:r>
            <a:r>
              <a:rPr lang="cs-CZ" sz="3600" dirty="0"/>
              <a:t/>
            </a:r>
            <a:br>
              <a:rPr lang="cs-CZ" sz="3600" dirty="0"/>
            </a:br>
            <a:r>
              <a:rPr lang="cs-CZ" sz="3600" i="1" dirty="0" smtClean="0"/>
              <a:t>-ý</a:t>
            </a:r>
            <a:r>
              <a:rPr lang="cs-CZ" sz="3600" dirty="0" smtClean="0"/>
              <a:t> → </a:t>
            </a:r>
            <a:r>
              <a:rPr lang="cs-CZ" sz="3600" i="1" dirty="0" smtClean="0"/>
              <a:t>-e</a:t>
            </a: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>např.: </a:t>
            </a:r>
            <a:r>
              <a:rPr lang="cs-CZ" sz="3600" dirty="0"/>
              <a:t/>
            </a:r>
            <a:br>
              <a:rPr lang="cs-CZ" sz="3600" dirty="0"/>
            </a:br>
            <a:r>
              <a:rPr lang="cs-CZ" sz="3600" i="1" dirty="0" smtClean="0"/>
              <a:t>jemn</a:t>
            </a:r>
            <a:r>
              <a:rPr lang="cs-CZ" sz="3600" b="1" i="1" dirty="0" smtClean="0"/>
              <a:t>ý</a:t>
            </a:r>
            <a:r>
              <a:rPr lang="cs-CZ" sz="3600" dirty="0" smtClean="0"/>
              <a:t> → </a:t>
            </a:r>
            <a:r>
              <a:rPr lang="cs-CZ" sz="3600" i="1" dirty="0" smtClean="0"/>
              <a:t>jemn</a:t>
            </a:r>
            <a:r>
              <a:rPr lang="cs-CZ" sz="3600" b="1" i="1" dirty="0" smtClean="0"/>
              <a:t>ě</a:t>
            </a:r>
            <a:r>
              <a:rPr lang="cs-CZ" sz="3600" dirty="0" smtClean="0"/>
              <a:t>, </a:t>
            </a:r>
            <a:r>
              <a:rPr lang="cs-CZ" sz="3600" i="1" dirty="0" smtClean="0"/>
              <a:t>říd</a:t>
            </a:r>
            <a:r>
              <a:rPr lang="cs-CZ" sz="3600" b="1" i="1" dirty="0" smtClean="0"/>
              <a:t>ký</a:t>
            </a:r>
            <a:r>
              <a:rPr lang="cs-CZ" sz="3600" dirty="0" smtClean="0"/>
              <a:t> → </a:t>
            </a:r>
            <a:r>
              <a:rPr lang="cs-CZ" sz="3600" i="1" dirty="0" smtClean="0"/>
              <a:t>říd</a:t>
            </a:r>
            <a:r>
              <a:rPr lang="cs-CZ" sz="3600" b="1" i="1" dirty="0" smtClean="0"/>
              <a:t>ce</a:t>
            </a:r>
            <a:r>
              <a:rPr lang="cs-CZ" sz="3600" i="1" dirty="0" smtClean="0"/>
              <a:t>, </a:t>
            </a:r>
            <a:r>
              <a:rPr lang="cs-CZ" sz="3600" i="1" smtClean="0"/>
              <a:t>snadn</a:t>
            </a:r>
            <a:r>
              <a:rPr lang="cs-CZ" sz="3600" b="1" i="1" smtClean="0"/>
              <a:t>ý</a:t>
            </a:r>
            <a:r>
              <a:rPr lang="cs-CZ" sz="3600" i="1" smtClean="0"/>
              <a:t> – snadn</a:t>
            </a:r>
            <a:r>
              <a:rPr lang="cs-CZ" sz="3600" b="1" i="1" smtClean="0"/>
              <a:t>o,ě</a:t>
            </a:r>
            <a:endParaRPr lang="cs-CZ" sz="3600" b="1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Druhý stupeň - komparativ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914400" indent="-914400"/>
            <a:r>
              <a:rPr lang="cs-CZ" sz="4800" dirty="0" smtClean="0"/>
              <a:t>tvoří se z prvního stupně, </a:t>
            </a:r>
            <a:br>
              <a:rPr lang="cs-CZ" sz="4800" dirty="0" smtClean="0"/>
            </a:br>
            <a:r>
              <a:rPr lang="cs-CZ" sz="4800" dirty="0" smtClean="0"/>
              <a:t>ke kterému se přidávají </a:t>
            </a:r>
            <a:br>
              <a:rPr lang="cs-CZ" sz="4800" dirty="0" smtClean="0"/>
            </a:br>
            <a:r>
              <a:rPr lang="cs-CZ" sz="4800" dirty="0" smtClean="0"/>
              <a:t>přípony: </a:t>
            </a:r>
            <a:r>
              <a:rPr lang="cs-CZ" sz="4800" i="1" dirty="0" smtClean="0">
                <a:solidFill>
                  <a:srgbClr val="FF0000"/>
                </a:solidFill>
              </a:rPr>
              <a:t>-</a:t>
            </a:r>
            <a:r>
              <a:rPr lang="cs-CZ" sz="4800" i="1" dirty="0" err="1" smtClean="0">
                <a:solidFill>
                  <a:srgbClr val="FF0000"/>
                </a:solidFill>
              </a:rPr>
              <a:t>ěji</a:t>
            </a:r>
            <a:r>
              <a:rPr lang="cs-CZ" sz="4800" dirty="0" smtClean="0">
                <a:solidFill>
                  <a:srgbClr val="FF0000"/>
                </a:solidFill>
              </a:rPr>
              <a:t>, </a:t>
            </a:r>
            <a:r>
              <a:rPr lang="cs-CZ" sz="4800" i="1" dirty="0" smtClean="0">
                <a:solidFill>
                  <a:srgbClr val="FF0000"/>
                </a:solidFill>
              </a:rPr>
              <a:t>-</a:t>
            </a:r>
            <a:r>
              <a:rPr lang="cs-CZ" sz="4800" i="1" dirty="0" err="1" smtClean="0">
                <a:solidFill>
                  <a:srgbClr val="FF0000"/>
                </a:solidFill>
              </a:rPr>
              <a:t>eji</a:t>
            </a:r>
            <a:r>
              <a:rPr lang="cs-CZ" sz="4800" i="1" dirty="0" smtClean="0">
                <a:solidFill>
                  <a:srgbClr val="FF0000"/>
                </a:solidFill>
              </a:rPr>
              <a:t>, -e</a:t>
            </a:r>
            <a:r>
              <a:rPr lang="cs-CZ" sz="4800" dirty="0" smtClean="0">
                <a:solidFill>
                  <a:srgbClr val="FF0000"/>
                </a:solidFill>
              </a:rPr>
              <a:t> </a:t>
            </a:r>
            <a:r>
              <a:rPr lang="cs-CZ" sz="4800" dirty="0"/>
              <a:t/>
            </a:r>
            <a:br>
              <a:rPr lang="cs-CZ" sz="4800" dirty="0"/>
            </a:br>
            <a:r>
              <a:rPr lang="cs-CZ" sz="4800" dirty="0" smtClean="0"/>
              <a:t>např.: </a:t>
            </a:r>
            <a:br>
              <a:rPr lang="cs-CZ" sz="4800" dirty="0" smtClean="0"/>
            </a:br>
            <a:r>
              <a:rPr lang="cs-CZ" sz="4800" i="1" dirty="0" smtClean="0"/>
              <a:t>jemn</a:t>
            </a:r>
            <a:r>
              <a:rPr lang="cs-CZ" sz="4800" b="1" i="1" dirty="0" smtClean="0"/>
              <a:t>ě</a:t>
            </a:r>
            <a:r>
              <a:rPr lang="cs-CZ" sz="4800" dirty="0" smtClean="0"/>
              <a:t> - </a:t>
            </a:r>
            <a:r>
              <a:rPr lang="cs-CZ" sz="4800" i="1" dirty="0" smtClean="0"/>
              <a:t>jemn</a:t>
            </a:r>
            <a:r>
              <a:rPr lang="cs-CZ" sz="4800" b="1" i="1" dirty="0" smtClean="0"/>
              <a:t>ěji</a:t>
            </a:r>
            <a:r>
              <a:rPr lang="cs-CZ" sz="4800" dirty="0" smtClean="0"/>
              <a:t>, </a:t>
            </a:r>
            <a:r>
              <a:rPr lang="cs-CZ" sz="4800" i="1" dirty="0" smtClean="0"/>
              <a:t>říd</a:t>
            </a:r>
            <a:r>
              <a:rPr lang="cs-CZ" sz="4800" b="1" i="1" dirty="0" smtClean="0"/>
              <a:t>ce -</a:t>
            </a:r>
            <a:r>
              <a:rPr lang="cs-CZ" sz="4800" dirty="0" smtClean="0"/>
              <a:t> </a:t>
            </a:r>
            <a:r>
              <a:rPr lang="cs-CZ" sz="4800" dirty="0" err="1" smtClean="0"/>
              <a:t>říd</a:t>
            </a:r>
            <a:r>
              <a:rPr lang="cs-CZ" sz="4800" i="1" dirty="0" err="1" smtClean="0"/>
              <a:t>č</a:t>
            </a:r>
            <a:r>
              <a:rPr lang="cs-CZ" sz="4800" b="1" i="1" dirty="0" err="1" smtClean="0"/>
              <a:t>eji</a:t>
            </a:r>
            <a:r>
              <a:rPr lang="cs-CZ" sz="4800" i="1" dirty="0" smtClean="0"/>
              <a:t>, blíž – blíž</a:t>
            </a:r>
            <a:r>
              <a:rPr lang="cs-CZ" sz="4800" b="1" i="1" dirty="0" smtClean="0"/>
              <a:t>e</a:t>
            </a:r>
            <a:r>
              <a:rPr lang="cs-CZ" sz="4800" i="1" dirty="0" smtClean="0"/>
              <a:t>, výš – výš</a:t>
            </a:r>
            <a:r>
              <a:rPr lang="cs-CZ" sz="4800" b="1" i="1" dirty="0" smtClean="0"/>
              <a:t>e</a:t>
            </a:r>
            <a:r>
              <a:rPr lang="cs-CZ" sz="4800" i="1" dirty="0" smtClean="0"/>
              <a:t>, dál - dál</a:t>
            </a:r>
            <a:r>
              <a:rPr lang="cs-CZ" sz="4800" b="1" i="1" dirty="0" smtClean="0"/>
              <a:t>e</a:t>
            </a:r>
            <a:endParaRPr lang="cs-CZ" sz="4800" b="1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Třetí stupeň - superlativ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lvl="0"/>
            <a:r>
              <a:rPr lang="cs-CZ" sz="4400" dirty="0"/>
              <a:t>v</a:t>
            </a:r>
            <a:r>
              <a:rPr lang="cs-CZ" sz="4400" dirty="0" smtClean="0"/>
              <a:t>ychází z druhého stupně příslovce, </a:t>
            </a:r>
            <a:br>
              <a:rPr lang="cs-CZ" sz="4400" dirty="0" smtClean="0"/>
            </a:br>
            <a:r>
              <a:rPr lang="cs-CZ" sz="4400" dirty="0" smtClean="0"/>
              <a:t>před které se přidá</a:t>
            </a:r>
            <a:br>
              <a:rPr lang="cs-CZ" sz="4400" dirty="0" smtClean="0"/>
            </a:br>
            <a:r>
              <a:rPr lang="cs-CZ" sz="4400" dirty="0" smtClean="0"/>
              <a:t>předpona </a:t>
            </a:r>
            <a:r>
              <a:rPr lang="cs-CZ" sz="4400" i="1" dirty="0" err="1" smtClean="0">
                <a:solidFill>
                  <a:srgbClr val="FF0000"/>
                </a:solidFill>
              </a:rPr>
              <a:t>nej</a:t>
            </a:r>
            <a:r>
              <a:rPr lang="cs-CZ" sz="4400" i="1" dirty="0" smtClean="0">
                <a:solidFill>
                  <a:srgbClr val="FF0000"/>
                </a:solidFill>
              </a:rPr>
              <a:t>-</a:t>
            </a:r>
            <a:r>
              <a:rPr lang="cs-CZ" sz="4400" dirty="0"/>
              <a:t/>
            </a:r>
            <a:br>
              <a:rPr lang="cs-CZ" sz="4400" dirty="0"/>
            </a:br>
            <a:r>
              <a:rPr lang="cs-CZ" sz="4400" dirty="0" smtClean="0"/>
              <a:t>např.: </a:t>
            </a:r>
            <a:r>
              <a:rPr lang="cs-CZ" sz="4400" dirty="0"/>
              <a:t/>
            </a:r>
            <a:br>
              <a:rPr lang="cs-CZ" sz="4400" dirty="0"/>
            </a:br>
            <a:r>
              <a:rPr lang="cs-CZ" sz="4400" i="1" dirty="0" smtClean="0"/>
              <a:t>jemn</a:t>
            </a:r>
            <a:r>
              <a:rPr lang="cs-CZ" sz="4400" b="1" i="1" dirty="0" smtClean="0"/>
              <a:t>ěji</a:t>
            </a:r>
            <a:r>
              <a:rPr lang="cs-CZ" sz="4400" dirty="0" smtClean="0"/>
              <a:t> - </a:t>
            </a:r>
            <a:r>
              <a:rPr lang="cs-CZ" sz="4400" b="1" i="1" dirty="0" smtClean="0"/>
              <a:t>nej</a:t>
            </a:r>
            <a:r>
              <a:rPr lang="cs-CZ" sz="4400" i="1" dirty="0" smtClean="0"/>
              <a:t>jemn</a:t>
            </a:r>
            <a:r>
              <a:rPr lang="cs-CZ" sz="4400" b="1" i="1" dirty="0" smtClean="0"/>
              <a:t>ěji</a:t>
            </a:r>
            <a:r>
              <a:rPr lang="cs-CZ" sz="4400" dirty="0" smtClean="0"/>
              <a:t/>
            </a:r>
            <a:br>
              <a:rPr lang="cs-CZ" sz="4400" dirty="0" smtClean="0"/>
            </a:br>
            <a:r>
              <a:rPr lang="cs-CZ" sz="4400" i="1" dirty="0" smtClean="0"/>
              <a:t>řidč</a:t>
            </a:r>
            <a:r>
              <a:rPr lang="cs-CZ" sz="4400" b="1" i="1" dirty="0" smtClean="0"/>
              <a:t>eji</a:t>
            </a:r>
            <a:r>
              <a:rPr lang="cs-CZ" sz="4400" dirty="0" smtClean="0"/>
              <a:t> – </a:t>
            </a:r>
            <a:r>
              <a:rPr lang="cs-CZ" sz="4400" b="1" i="1" dirty="0" smtClean="0"/>
              <a:t>nej</a:t>
            </a:r>
            <a:r>
              <a:rPr lang="cs-CZ" sz="4400" i="1" dirty="0" smtClean="0"/>
              <a:t>řidč</a:t>
            </a:r>
            <a:r>
              <a:rPr lang="cs-CZ" sz="4400" b="1" i="1" dirty="0" smtClean="0"/>
              <a:t>eji</a:t>
            </a:r>
            <a:br>
              <a:rPr lang="cs-CZ" sz="4400" b="1" i="1" dirty="0" smtClean="0"/>
            </a:br>
            <a:r>
              <a:rPr lang="cs-CZ" sz="4400" i="1" dirty="0" smtClean="0"/>
              <a:t>dál</a:t>
            </a:r>
            <a:r>
              <a:rPr lang="cs-CZ" sz="4400" b="1" i="1" dirty="0" smtClean="0"/>
              <a:t>e </a:t>
            </a:r>
            <a:r>
              <a:rPr lang="cs-CZ" sz="4400" i="1" dirty="0" smtClean="0"/>
              <a:t>- </a:t>
            </a:r>
            <a:r>
              <a:rPr lang="cs-CZ" sz="4400" b="1" i="1" dirty="0" smtClean="0"/>
              <a:t>nej</a:t>
            </a:r>
            <a:r>
              <a:rPr lang="cs-CZ" sz="4400" i="1" dirty="0" smtClean="0"/>
              <a:t>dál</a:t>
            </a:r>
            <a:r>
              <a:rPr lang="cs-CZ" sz="4400" b="1" i="1" dirty="0" smtClean="0"/>
              <a:t>e</a:t>
            </a:r>
            <a:endParaRPr lang="cs-CZ" sz="4400" b="1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Nepravidelná příslovce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3600" dirty="0"/>
              <a:t>e</a:t>
            </a:r>
            <a:r>
              <a:rPr lang="cs-CZ" sz="3600" dirty="0" smtClean="0"/>
              <a:t>xistují i nepravidelná příslovce </a:t>
            </a:r>
            <a:endParaRPr lang="cs-CZ" sz="3600" dirty="0"/>
          </a:p>
          <a:p>
            <a:r>
              <a:rPr lang="cs-CZ" sz="3600" dirty="0" smtClean="0"/>
              <a:t>jejich stupňování se neřídí </a:t>
            </a:r>
            <a:br>
              <a:rPr lang="cs-CZ" sz="3600" dirty="0" smtClean="0"/>
            </a:br>
            <a:r>
              <a:rPr lang="cs-CZ" sz="3600" dirty="0" smtClean="0"/>
              <a:t>žádným pravidlem</a:t>
            </a:r>
          </a:p>
          <a:p>
            <a:pPr lvl="0"/>
            <a:r>
              <a:rPr lang="cs-CZ" sz="3600" dirty="0" smtClean="0"/>
              <a:t>dobře → lépe → nejlépe</a:t>
            </a:r>
            <a:br>
              <a:rPr lang="cs-CZ" sz="3600" dirty="0" smtClean="0"/>
            </a:br>
            <a:r>
              <a:rPr lang="cs-CZ" sz="3600" dirty="0" smtClean="0"/>
              <a:t>špatně → hůře → nejhůře </a:t>
            </a:r>
            <a:br>
              <a:rPr lang="cs-CZ" sz="3600" dirty="0" smtClean="0"/>
            </a:br>
            <a:r>
              <a:rPr lang="cs-CZ" sz="3600" dirty="0" smtClean="0"/>
              <a:t>málo → méně → nejméně </a:t>
            </a:r>
            <a:br>
              <a:rPr lang="cs-CZ" sz="3600" dirty="0" smtClean="0"/>
            </a:br>
            <a:r>
              <a:rPr lang="cs-CZ" sz="3600" dirty="0" smtClean="0"/>
              <a:t>hodně → více → nejvíce </a:t>
            </a:r>
            <a:br>
              <a:rPr lang="cs-CZ" sz="3600" dirty="0" smtClean="0"/>
            </a:br>
            <a:r>
              <a:rPr lang="cs-CZ" sz="3600" dirty="0" smtClean="0"/>
              <a:t>snadno → snáze → nejsnáze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Poznámka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400" dirty="0"/>
              <a:t>e</a:t>
            </a:r>
            <a:r>
              <a:rPr lang="cs-CZ" sz="4400" dirty="0" smtClean="0"/>
              <a:t>xistují i tzv. ustrnulá příslovce – vleže, vstoje</a:t>
            </a:r>
          </a:p>
          <a:p>
            <a:r>
              <a:rPr lang="cs-CZ" sz="4400" dirty="0" smtClean="0"/>
              <a:t>ustálená spojení – milerád, jakživ</a:t>
            </a:r>
          </a:p>
          <a:p>
            <a:r>
              <a:rPr lang="cs-CZ" sz="4400" dirty="0"/>
              <a:t>p</a:t>
            </a:r>
            <a:r>
              <a:rPr lang="cs-CZ" sz="4400" dirty="0" smtClean="0"/>
              <a:t>říslovečné spřežky, které se píší většinou dohromady – dodnes, zčásti, napravo</a:t>
            </a:r>
            <a:endParaRPr lang="cs-CZ" sz="1800" dirty="0" smtClean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SOCHROVÁ, Marie. </a:t>
            </a:r>
            <a:r>
              <a:rPr lang="cs-CZ" i="1" dirty="0" smtClean="0"/>
              <a:t>Český jazyk v kostce</a:t>
            </a:r>
            <a:r>
              <a:rPr lang="cs-CZ" dirty="0" smtClean="0"/>
              <a:t>. ISBN 80-7200-041-1. </a:t>
            </a:r>
          </a:p>
          <a:p>
            <a:r>
              <a:rPr lang="en-US" i="1" dirty="0" smtClean="0"/>
              <a:t>Wikipedia: the free encyclopedia</a:t>
            </a:r>
            <a:r>
              <a:rPr lang="en-US" dirty="0" smtClean="0"/>
              <a:t> [online]. San Francisco (CA): Wikimedia Foundation, 2001- [cit. 2013-09-18]. 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122</TotalTime>
  <Words>363</Words>
  <Application>Microsoft Office PowerPoint</Application>
  <PresentationFormat>Předvádění na obrazovce (4:3)</PresentationFormat>
  <Paragraphs>88</Paragraphs>
  <Slides>22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Motiv sady Office</vt:lpstr>
      <vt:lpstr>Digitální učební materiál</vt:lpstr>
      <vt:lpstr>Příslovce</vt:lpstr>
      <vt:lpstr>Příslovce ve větě</vt:lpstr>
      <vt:lpstr>Příslovce ve větě</vt:lpstr>
      <vt:lpstr>Vznik a psaní příslovce</vt:lpstr>
      <vt:lpstr>Rozdělení příslovcí</vt:lpstr>
      <vt:lpstr>Druhy příslovcí od přídavných jmen</vt:lpstr>
      <vt:lpstr>Příslovce času</vt:lpstr>
      <vt:lpstr>Příslovce místa</vt:lpstr>
      <vt:lpstr>Příslovce způsobu</vt:lpstr>
      <vt:lpstr>Příslovce příčiny (důvodu)</vt:lpstr>
      <vt:lpstr>Příslovce míry</vt:lpstr>
      <vt:lpstr>Zájmenná příslovce</vt:lpstr>
      <vt:lpstr>Druhy zájmenných příslovcí</vt:lpstr>
      <vt:lpstr>Záporná příslovce</vt:lpstr>
      <vt:lpstr>Stupňování příslovcí </vt:lpstr>
      <vt:lpstr>První stupeň - pozitiv</vt:lpstr>
      <vt:lpstr>Druhý stupeň - komparativ</vt:lpstr>
      <vt:lpstr>Třetí stupeň - superlativ</vt:lpstr>
      <vt:lpstr>Nepravidelná příslovce</vt:lpstr>
      <vt:lpstr>Poznámka</vt:lpstr>
      <vt:lpstr>Zdroje</vt:lpstr>
    </vt:vector>
  </TitlesOfParts>
  <Company>SPS/VOS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Digitální učební materiál</dc:title>
  <dc:creator>marikova</dc:creator>
  <cp:lastModifiedBy>siroky</cp:lastModifiedBy>
  <cp:revision>15</cp:revision>
  <dcterms:created xsi:type="dcterms:W3CDTF">2013-09-25T10:19:37Z</dcterms:created>
  <dcterms:modified xsi:type="dcterms:W3CDTF">2013-10-09T17:59:14Z</dcterms:modified>
</cp:coreProperties>
</file>