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1462" autoAdjust="0"/>
  </p:normalViewPr>
  <p:slideViewPr>
    <p:cSldViewPr>
      <p:cViewPr varScale="1">
        <p:scale>
          <a:sx n="79" d="100"/>
          <a:sy n="79" d="100"/>
        </p:scale>
        <p:origin x="-8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66C73F-C842-427A-8D8D-5EE2C32EE13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9044F-E853-4D81-8F88-78C767A83E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9044F-E853-4D81-8F88-78C767A83EE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9ED66-568F-44BD-A5E8-6B5A32DC85D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626F0B-4184-4469-A310-6F95362C3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260648"/>
            <a:ext cx="5772151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700809"/>
            <a:ext cx="7848872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/>
              <a:t>METODICKÝ LIST PRO ZŠ</a:t>
            </a:r>
            <a:endParaRPr lang="cs-CZ" sz="1200" dirty="0"/>
          </a:p>
          <a:p>
            <a:r>
              <a:rPr lang="cs-CZ" sz="1200" b="1" dirty="0"/>
              <a:t> Pro zpracování vzdělávacích materiálů (VM)v rámci projektu EU peníze školám</a:t>
            </a:r>
            <a:endParaRPr lang="cs-CZ" sz="1200" dirty="0"/>
          </a:p>
          <a:p>
            <a:r>
              <a:rPr lang="cs-CZ" sz="1200" b="1" dirty="0"/>
              <a:t>     </a:t>
            </a:r>
            <a:r>
              <a:rPr lang="cs-CZ" sz="1200" b="1" dirty="0" smtClean="0"/>
              <a:t>                 </a:t>
            </a:r>
            <a:r>
              <a:rPr lang="cs-CZ" sz="1200" b="1" dirty="0"/>
              <a:t>Operační program Vzdělávání pro konkurenceschopnost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Projekt: Moderní výuka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Registrační </a:t>
            </a:r>
            <a:r>
              <a:rPr lang="cs-CZ" sz="1200" b="1" dirty="0"/>
              <a:t>číslo: CZ.1.07/1.4.00/21.3192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Číslo </a:t>
            </a:r>
            <a:r>
              <a:rPr lang="cs-CZ" sz="1200" b="1" dirty="0"/>
              <a:t>DUM: </a:t>
            </a:r>
            <a:r>
              <a:rPr lang="cs-CZ" sz="1200" b="1" dirty="0" smtClean="0"/>
              <a:t>VY_32_INOVACE_15.3.01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Jméno </a:t>
            </a:r>
            <a:r>
              <a:rPr lang="cs-CZ" sz="1200" b="1" dirty="0"/>
              <a:t>autora: </a:t>
            </a:r>
            <a:r>
              <a:rPr lang="cs-CZ" sz="1200" b="1" dirty="0" smtClean="0"/>
              <a:t>Mgr. Marie Píšová</a:t>
            </a:r>
          </a:p>
          <a:p>
            <a:r>
              <a:rPr lang="cs-CZ" sz="1200" b="1" dirty="0"/>
              <a:t> </a:t>
            </a:r>
            <a:r>
              <a:rPr lang="cs-CZ" sz="1200" b="1" dirty="0" smtClean="0"/>
              <a:t>Datum</a:t>
            </a:r>
            <a:r>
              <a:rPr lang="cs-CZ" sz="1200" b="1" dirty="0"/>
              <a:t>, </a:t>
            </a:r>
            <a:r>
              <a:rPr lang="cs-CZ" sz="1200" b="1" dirty="0" smtClean="0"/>
              <a:t>období, </a:t>
            </a:r>
            <a:r>
              <a:rPr lang="cs-CZ" sz="1200" b="1" dirty="0"/>
              <a:t>kdy byl vytvořen: </a:t>
            </a:r>
            <a:r>
              <a:rPr lang="cs-CZ" sz="1200" b="1" dirty="0" smtClean="0"/>
              <a:t>konec srpna 2012</a:t>
            </a:r>
          </a:p>
          <a:p>
            <a:r>
              <a:rPr lang="cs-CZ" sz="1200" b="1" dirty="0"/>
              <a:t> </a:t>
            </a:r>
            <a:r>
              <a:rPr lang="cs-CZ" sz="1200" b="1" dirty="0" smtClean="0"/>
              <a:t>Název </a:t>
            </a:r>
            <a:r>
              <a:rPr lang="cs-CZ" sz="1200" b="1" dirty="0"/>
              <a:t>práce</a:t>
            </a:r>
            <a:r>
              <a:rPr lang="cs-CZ" sz="1200" b="1" dirty="0" smtClean="0"/>
              <a:t>: Znaky dělitelnosti přirozených čísel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Předmět</a:t>
            </a:r>
            <a:r>
              <a:rPr lang="cs-CZ" sz="1200" b="1" dirty="0"/>
              <a:t>, pro který je VM určen: </a:t>
            </a:r>
            <a:r>
              <a:rPr lang="cs-CZ" sz="1200" b="1" dirty="0" smtClean="0"/>
              <a:t> </a:t>
            </a:r>
            <a:r>
              <a:rPr lang="cs-CZ" sz="1200" b="1" dirty="0" smtClean="0"/>
              <a:t>Cvičení z matematiky</a:t>
            </a:r>
            <a:endParaRPr lang="cs-CZ" sz="1200" b="1" dirty="0" smtClean="0"/>
          </a:p>
          <a:p>
            <a:r>
              <a:rPr lang="cs-CZ" sz="1200" b="1" dirty="0"/>
              <a:t> </a:t>
            </a:r>
            <a:r>
              <a:rPr lang="cs-CZ" sz="1200" b="1" dirty="0" smtClean="0"/>
              <a:t>Ročník</a:t>
            </a:r>
            <a:r>
              <a:rPr lang="cs-CZ" sz="1200" b="1" dirty="0"/>
              <a:t>, pro který je VM </a:t>
            </a:r>
            <a:r>
              <a:rPr lang="cs-CZ" sz="1200" b="1" dirty="0" smtClean="0"/>
              <a:t>určen: sedmý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Časová </a:t>
            </a:r>
            <a:r>
              <a:rPr lang="cs-CZ" sz="1200" b="1" dirty="0"/>
              <a:t>dotace</a:t>
            </a:r>
            <a:r>
              <a:rPr lang="cs-CZ" sz="1200" dirty="0"/>
              <a:t>: </a:t>
            </a:r>
            <a:r>
              <a:rPr lang="cs-CZ" sz="1200" b="1" dirty="0" smtClean="0"/>
              <a:t>45 minut + domácí práce 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Vzdělávací oblast, tematický okruh, téma</a:t>
            </a:r>
            <a:r>
              <a:rPr lang="cs-CZ" sz="1200" b="1" dirty="0" smtClean="0"/>
              <a:t>: Opakování  učiva 6. ročníku – Dělitelnost čísel</a:t>
            </a:r>
            <a:endParaRPr lang="cs-CZ" sz="1200" dirty="0"/>
          </a:p>
          <a:p>
            <a:endParaRPr lang="cs-CZ" sz="1200" b="1" dirty="0" smtClean="0"/>
          </a:p>
          <a:p>
            <a:r>
              <a:rPr lang="cs-CZ" sz="1200" b="1" dirty="0" smtClean="0"/>
              <a:t>Metodický </a:t>
            </a:r>
            <a:r>
              <a:rPr lang="cs-CZ" sz="1200" b="1" dirty="0"/>
              <a:t>list, anotace- výstižný popis způsobu použití VM ve výuce:</a:t>
            </a:r>
            <a:r>
              <a:rPr lang="cs-CZ" sz="1200" dirty="0"/>
              <a:t> </a:t>
            </a:r>
          </a:p>
          <a:p>
            <a:r>
              <a:rPr lang="cs-CZ" sz="1200" dirty="0" smtClean="0"/>
              <a:t>Prezentace </a:t>
            </a:r>
            <a:r>
              <a:rPr lang="cs-CZ" sz="1200" dirty="0"/>
              <a:t>je </a:t>
            </a:r>
            <a:r>
              <a:rPr lang="cs-CZ" sz="1200" dirty="0" smtClean="0"/>
              <a:t>pracovním materiálem k zopakování si a procvičení učiva o dělitelnosti přirozených čísel. Žáci si zopakují znaky dělitelnosti a následně si je procvičí zábavnou formou při vybarvování obrázku.</a:t>
            </a:r>
          </a:p>
          <a:p>
            <a:r>
              <a:rPr lang="cs-CZ" sz="1200" b="1" dirty="0"/>
              <a:t> </a:t>
            </a:r>
            <a:endParaRPr lang="cs-CZ" sz="1200" dirty="0"/>
          </a:p>
          <a:p>
            <a:r>
              <a:rPr lang="cs-CZ" sz="1200" b="1" dirty="0"/>
              <a:t>Pomůcky</a:t>
            </a:r>
            <a:r>
              <a:rPr lang="cs-CZ" sz="1200" dirty="0" smtClean="0"/>
              <a:t>: sešit a tužka, pastelky</a:t>
            </a:r>
            <a:endParaRPr lang="cs-CZ" sz="1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effectLst>
                  <a:reflection blurRad="6350" stA="55000" endA="300" endPos="45500" dir="5400000" sy="-100000" algn="bl" rotWithShape="0"/>
                </a:effectLst>
              </a:rPr>
              <a:t>Znaky dělitelnosti přirozených čísel</a:t>
            </a:r>
            <a:endParaRPr lang="cs-CZ" sz="9600" b="1" dirty="0">
              <a:solidFill>
                <a:srgbClr val="FF0000"/>
              </a:solidFill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0070C0"/>
                </a:solidFill>
              </a:rPr>
              <a:t>Znak </a:t>
            </a:r>
            <a:r>
              <a:rPr lang="cs-CZ" sz="4800" b="1" u="sng" dirty="0" smtClean="0">
                <a:solidFill>
                  <a:schemeClr val="accent1"/>
                </a:solidFill>
              </a:rPr>
              <a:t>dělitelnosti</a:t>
            </a:r>
            <a:r>
              <a:rPr lang="cs-CZ" sz="4800" b="1" u="sng" dirty="0" smtClean="0">
                <a:solidFill>
                  <a:srgbClr val="0070C0"/>
                </a:solidFill>
              </a:rPr>
              <a:t> číslem 10</a:t>
            </a:r>
            <a:endParaRPr lang="cs-CZ" sz="4800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Číslo je dělitelné </a:t>
            </a:r>
            <a:r>
              <a:rPr lang="cs-CZ" sz="4000" b="1" dirty="0" smtClean="0">
                <a:solidFill>
                  <a:srgbClr val="FF0000"/>
                </a:solidFill>
              </a:rPr>
              <a:t>deseti</a:t>
            </a:r>
            <a:r>
              <a:rPr lang="cs-CZ" sz="4000" dirty="0" smtClean="0"/>
              <a:t>, jestliže má na řádu jednotek </a:t>
            </a:r>
            <a:r>
              <a:rPr lang="cs-CZ" sz="4000" dirty="0" smtClean="0">
                <a:solidFill>
                  <a:srgbClr val="FF0000"/>
                </a:solidFill>
              </a:rPr>
              <a:t>(</a:t>
            </a:r>
            <a:r>
              <a:rPr lang="cs-CZ" sz="4000" b="1" dirty="0" smtClean="0">
                <a:solidFill>
                  <a:srgbClr val="FF0000"/>
                </a:solidFill>
              </a:rPr>
              <a:t>na konci) nulu</a:t>
            </a:r>
          </a:p>
          <a:p>
            <a:r>
              <a:rPr lang="cs-CZ" sz="4000" dirty="0" smtClean="0"/>
              <a:t>Napiš tři čísla dělitelná deseti</a:t>
            </a:r>
          </a:p>
          <a:p>
            <a:r>
              <a:rPr lang="cs-CZ" sz="4000" dirty="0" smtClean="0"/>
              <a:t>Vyber čísla dělitelná deseti: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234, 650, 378, 569, 780, 565, 124</a:t>
            </a:r>
          </a:p>
          <a:p>
            <a:r>
              <a:rPr lang="cs-CZ" sz="4000" b="1" u="sng" dirty="0" smtClean="0">
                <a:solidFill>
                  <a:srgbClr val="00B050"/>
                </a:solidFill>
              </a:rPr>
              <a:t>Řešení:</a:t>
            </a:r>
            <a:r>
              <a:rPr lang="cs-CZ" sz="4000" dirty="0" smtClean="0"/>
              <a:t> 650, 780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1143000"/>
          </a:xfr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sz="5400" b="1" u="sng" dirty="0" smtClean="0">
                <a:solidFill>
                  <a:schemeClr val="accent1"/>
                </a:solidFill>
              </a:rPr>
              <a:t>Znak dělitelnosti číslem 5</a:t>
            </a:r>
            <a:endParaRPr lang="cs-CZ" sz="5400" b="1" u="sng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Číslo je dělitelné </a:t>
            </a:r>
            <a:r>
              <a:rPr lang="cs-CZ" sz="4000" b="1" dirty="0" smtClean="0">
                <a:solidFill>
                  <a:srgbClr val="FF0000"/>
                </a:solidFill>
              </a:rPr>
              <a:t>pěti</a:t>
            </a:r>
            <a:r>
              <a:rPr lang="cs-CZ" sz="4000" dirty="0" smtClean="0"/>
              <a:t>, jestliže má na řádu jednotek </a:t>
            </a:r>
            <a:r>
              <a:rPr lang="cs-CZ" sz="4000" dirty="0" smtClean="0">
                <a:solidFill>
                  <a:srgbClr val="FF0000"/>
                </a:solidFill>
              </a:rPr>
              <a:t>(</a:t>
            </a:r>
            <a:r>
              <a:rPr lang="cs-CZ" sz="4000" b="1" dirty="0" smtClean="0">
                <a:solidFill>
                  <a:srgbClr val="FF0000"/>
                </a:solidFill>
              </a:rPr>
              <a:t>na konci) nulu nebo pětku</a:t>
            </a:r>
          </a:p>
          <a:p>
            <a:r>
              <a:rPr lang="cs-CZ" sz="4000" dirty="0" smtClean="0"/>
              <a:t>Napiš tři čísla dělitelná pěti</a:t>
            </a:r>
          </a:p>
          <a:p>
            <a:r>
              <a:rPr lang="cs-CZ" sz="4000" dirty="0" smtClean="0"/>
              <a:t>Vyber čísla dělitelná pěti:</a:t>
            </a:r>
          </a:p>
          <a:p>
            <a:pPr>
              <a:buNone/>
            </a:pPr>
            <a:r>
              <a:rPr lang="cs-CZ" sz="4000" dirty="0" smtClean="0"/>
              <a:t>	565, 768, 856, 670, 725, 543, 540</a:t>
            </a:r>
          </a:p>
          <a:p>
            <a:r>
              <a:rPr lang="cs-CZ" sz="4000" b="1" u="sng" dirty="0" smtClean="0">
                <a:solidFill>
                  <a:srgbClr val="00B050"/>
                </a:solidFill>
              </a:rPr>
              <a:t>Řešení:</a:t>
            </a:r>
            <a:r>
              <a:rPr lang="cs-CZ" sz="4000" dirty="0" smtClean="0"/>
              <a:t> 565, 670, 725, 540</a:t>
            </a:r>
          </a:p>
          <a:p>
            <a:endParaRPr lang="cs-CZ" sz="36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900" b="1" u="sng" dirty="0" smtClean="0">
                <a:solidFill>
                  <a:schemeClr val="accent1"/>
                </a:solidFill>
              </a:rPr>
              <a:t>Znak dělitelnosti číslem 2</a:t>
            </a:r>
            <a:endParaRPr lang="cs-CZ" sz="4900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Číslo je dělitelné </a:t>
            </a:r>
            <a:r>
              <a:rPr lang="cs-CZ" sz="3600" b="1" dirty="0" smtClean="0">
                <a:solidFill>
                  <a:srgbClr val="FF0000"/>
                </a:solidFill>
              </a:rPr>
              <a:t>dvěma</a:t>
            </a:r>
            <a:r>
              <a:rPr lang="cs-CZ" sz="3600" dirty="0" smtClean="0"/>
              <a:t>, jestliže je sudé</a:t>
            </a: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b="1" dirty="0" smtClean="0">
                <a:solidFill>
                  <a:srgbClr val="FF0000"/>
                </a:solidFill>
              </a:rPr>
              <a:t>(má na řádu jednotek 0, 2, 4, 6 nebo 8)</a:t>
            </a:r>
          </a:p>
          <a:p>
            <a:r>
              <a:rPr lang="cs-CZ" sz="3600" dirty="0" smtClean="0"/>
              <a:t>Napiš tři čísla dělitelná dvěma</a:t>
            </a:r>
          </a:p>
          <a:p>
            <a:r>
              <a:rPr lang="cs-CZ" sz="3600" dirty="0" smtClean="0"/>
              <a:t>Vyber čísla dělitelná dvěma:</a:t>
            </a:r>
          </a:p>
          <a:p>
            <a:pPr>
              <a:buNone/>
            </a:pPr>
            <a:r>
              <a:rPr lang="cs-CZ" sz="3600" dirty="0" smtClean="0"/>
              <a:t>	234, 650, 378, 569, 780, 565, 124</a:t>
            </a:r>
          </a:p>
          <a:p>
            <a:r>
              <a:rPr lang="cs-CZ" sz="3600" b="1" u="sng" dirty="0" smtClean="0">
                <a:solidFill>
                  <a:srgbClr val="00B050"/>
                </a:solidFill>
              </a:rPr>
              <a:t>Řešení:</a:t>
            </a:r>
            <a:r>
              <a:rPr lang="cs-CZ" sz="3600" dirty="0" smtClean="0"/>
              <a:t> 234, 650, 378, 780, 124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accent1"/>
                </a:solidFill>
              </a:rPr>
              <a:t>Znak dělitelnosti číslem 3</a:t>
            </a:r>
            <a:endParaRPr lang="cs-CZ" sz="4800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Číslo je dělitelné </a:t>
            </a:r>
            <a:r>
              <a:rPr lang="cs-CZ" sz="3600" b="1" dirty="0" smtClean="0">
                <a:solidFill>
                  <a:srgbClr val="FF0000"/>
                </a:solidFill>
              </a:rPr>
              <a:t>třemi</a:t>
            </a:r>
            <a:r>
              <a:rPr lang="cs-CZ" sz="3600" dirty="0" smtClean="0"/>
              <a:t>, jestliže </a:t>
            </a:r>
            <a:r>
              <a:rPr lang="cs-CZ" sz="3600" b="1" dirty="0" smtClean="0">
                <a:solidFill>
                  <a:srgbClr val="FF0000"/>
                </a:solidFill>
              </a:rPr>
              <a:t>jeho ciferný součet je dělitelný třemi</a:t>
            </a:r>
          </a:p>
          <a:p>
            <a:r>
              <a:rPr lang="cs-CZ" sz="3600" dirty="0" smtClean="0"/>
              <a:t>366   3+6+6=15   je dělitelné třemi</a:t>
            </a:r>
          </a:p>
          <a:p>
            <a:r>
              <a:rPr lang="cs-CZ" sz="3600" dirty="0" smtClean="0"/>
              <a:t>872   8+7+2=17   není dělitelné třemi</a:t>
            </a:r>
          </a:p>
          <a:p>
            <a:r>
              <a:rPr lang="cs-CZ" sz="3600" dirty="0" smtClean="0"/>
              <a:t>Napiš tři čísla dělitelná třemi</a:t>
            </a:r>
          </a:p>
          <a:p>
            <a:r>
              <a:rPr lang="cs-CZ" sz="3600" dirty="0" smtClean="0"/>
              <a:t>Vyber čísla dělitelná třemi:</a:t>
            </a:r>
          </a:p>
          <a:p>
            <a:pPr>
              <a:buNone/>
            </a:pPr>
            <a:r>
              <a:rPr lang="cs-CZ" sz="3600" dirty="0" smtClean="0"/>
              <a:t>	234, 650, 378, 569, 780, 565, 124</a:t>
            </a:r>
          </a:p>
          <a:p>
            <a:r>
              <a:rPr lang="cs-CZ" sz="3600" b="1" u="sng" dirty="0" smtClean="0">
                <a:solidFill>
                  <a:srgbClr val="00B050"/>
                </a:solidFill>
              </a:rPr>
              <a:t>Řešení:</a:t>
            </a:r>
            <a:r>
              <a:rPr lang="cs-CZ" sz="3600" dirty="0" smtClean="0"/>
              <a:t> 234, 378, 780,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4800" b="1" u="sng" dirty="0" smtClean="0">
                <a:solidFill>
                  <a:schemeClr val="accent1"/>
                </a:solidFill>
              </a:rPr>
              <a:t>Znak dělitelnosti číslem 9</a:t>
            </a:r>
            <a:endParaRPr lang="cs-CZ" sz="4800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Číslo je dělitelné </a:t>
            </a:r>
            <a:r>
              <a:rPr lang="cs-CZ" sz="3600" b="1" dirty="0" smtClean="0">
                <a:solidFill>
                  <a:srgbClr val="FF0000"/>
                </a:solidFill>
              </a:rPr>
              <a:t>devíti</a:t>
            </a:r>
            <a:r>
              <a:rPr lang="cs-CZ" sz="3600" dirty="0" smtClean="0"/>
              <a:t>, jestliže </a:t>
            </a:r>
            <a:r>
              <a:rPr lang="cs-CZ" sz="3600" b="1" dirty="0" smtClean="0">
                <a:solidFill>
                  <a:srgbClr val="FF0000"/>
                </a:solidFill>
              </a:rPr>
              <a:t>jeho ciferný součet je dělitelný devíti</a:t>
            </a:r>
          </a:p>
          <a:p>
            <a:r>
              <a:rPr lang="cs-CZ" sz="3600" dirty="0" smtClean="0"/>
              <a:t>369   3+6+9=18  je dělitelné devíti</a:t>
            </a:r>
          </a:p>
          <a:p>
            <a:r>
              <a:rPr lang="cs-CZ" sz="3600" dirty="0" smtClean="0"/>
              <a:t>862   8+6+2=16   není dělitelné devíti</a:t>
            </a:r>
          </a:p>
          <a:p>
            <a:r>
              <a:rPr lang="cs-CZ" sz="3600" dirty="0" smtClean="0"/>
              <a:t>Napiš tři čísla dělitelná devíti</a:t>
            </a:r>
          </a:p>
          <a:p>
            <a:r>
              <a:rPr lang="cs-CZ" sz="3600" dirty="0" smtClean="0"/>
              <a:t>Vyber čísla dělitelná devíti:</a:t>
            </a:r>
          </a:p>
          <a:p>
            <a:pPr>
              <a:buNone/>
            </a:pPr>
            <a:r>
              <a:rPr lang="cs-CZ" sz="3600" dirty="0" smtClean="0"/>
              <a:t>	436, 639, 542, 837, 158, 369, 635</a:t>
            </a:r>
          </a:p>
          <a:p>
            <a:r>
              <a:rPr lang="cs-CZ" sz="3600" b="1" u="sng" dirty="0" smtClean="0">
                <a:solidFill>
                  <a:srgbClr val="00B050"/>
                </a:solidFill>
              </a:rPr>
              <a:t>Řešení:</a:t>
            </a:r>
            <a:r>
              <a:rPr lang="cs-CZ" sz="3600" dirty="0" smtClean="0"/>
              <a:t> 639, 837, 369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accent1"/>
                </a:solidFill>
              </a:rPr>
              <a:t>Znak dělitelnosti číslem 4</a:t>
            </a:r>
            <a:endParaRPr lang="cs-CZ" sz="4800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Číslo je dělitelné </a:t>
            </a:r>
            <a:r>
              <a:rPr lang="cs-CZ" b="1" dirty="0" smtClean="0">
                <a:solidFill>
                  <a:srgbClr val="FF0000"/>
                </a:solidFill>
              </a:rPr>
              <a:t>čtyřmi</a:t>
            </a:r>
            <a:r>
              <a:rPr lang="cs-CZ" dirty="0" smtClean="0"/>
              <a:t>, jestliže jeho </a:t>
            </a:r>
            <a:r>
              <a:rPr lang="cs-CZ" b="1" dirty="0" smtClean="0">
                <a:solidFill>
                  <a:srgbClr val="FF0000"/>
                </a:solidFill>
              </a:rPr>
              <a:t>poslední dvojčíslí je dělitelné čtyřmi</a:t>
            </a:r>
          </a:p>
          <a:p>
            <a:r>
              <a:rPr lang="cs-CZ" dirty="0" smtClean="0"/>
              <a:t>348     48   je dělitelné čtyřmi</a:t>
            </a:r>
          </a:p>
          <a:p>
            <a:r>
              <a:rPr lang="cs-CZ" dirty="0" smtClean="0"/>
              <a:t>471     71   není dělitelné čtyřmi</a:t>
            </a:r>
          </a:p>
          <a:p>
            <a:r>
              <a:rPr lang="cs-CZ" dirty="0" smtClean="0"/>
              <a:t>Napiš tři čísla dělitelná čtyřmi</a:t>
            </a:r>
          </a:p>
          <a:p>
            <a:r>
              <a:rPr lang="cs-CZ" dirty="0" smtClean="0"/>
              <a:t>Vyber čísla dělitelná čtyřmi:</a:t>
            </a:r>
          </a:p>
          <a:p>
            <a:pPr>
              <a:buNone/>
            </a:pPr>
            <a:r>
              <a:rPr lang="cs-CZ" dirty="0" smtClean="0"/>
              <a:t>	234, 636, 378, 569, 780, 565, 124</a:t>
            </a:r>
          </a:p>
          <a:p>
            <a:r>
              <a:rPr lang="cs-CZ" b="1" u="sng" dirty="0" smtClean="0">
                <a:solidFill>
                  <a:srgbClr val="00B050"/>
                </a:solidFill>
              </a:rPr>
              <a:t>Řešení:</a:t>
            </a:r>
            <a:r>
              <a:rPr lang="cs-CZ" dirty="0" smtClean="0"/>
              <a:t> 636, 780, 124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accent1"/>
                </a:solidFill>
              </a:rPr>
              <a:t>Znak dělitelnosti číslem 6</a:t>
            </a:r>
            <a:endParaRPr lang="cs-CZ" sz="4800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Číslo je dělitelné </a:t>
            </a:r>
            <a:r>
              <a:rPr lang="cs-CZ" sz="3600" b="1" dirty="0" smtClean="0">
                <a:solidFill>
                  <a:srgbClr val="FF0000"/>
                </a:solidFill>
              </a:rPr>
              <a:t>šesti</a:t>
            </a:r>
            <a:r>
              <a:rPr lang="cs-CZ" sz="3600" dirty="0" smtClean="0"/>
              <a:t>, jestliže </a:t>
            </a:r>
            <a:r>
              <a:rPr lang="cs-CZ" sz="3600" b="1" dirty="0" smtClean="0">
                <a:solidFill>
                  <a:srgbClr val="FF0000"/>
                </a:solidFill>
              </a:rPr>
              <a:t>je dělitelné dvěma a třemi zároveň </a:t>
            </a:r>
            <a:r>
              <a:rPr lang="cs-CZ" sz="3600" dirty="0" smtClean="0"/>
              <a:t>(je sudé a jeho ciferný součet je dělitelný třemi)</a:t>
            </a:r>
          </a:p>
          <a:p>
            <a:r>
              <a:rPr lang="cs-CZ" sz="3600" dirty="0" smtClean="0"/>
              <a:t>Napiš tři čísla dělitelná šesti</a:t>
            </a:r>
          </a:p>
          <a:p>
            <a:r>
              <a:rPr lang="cs-CZ" sz="3600" dirty="0" smtClean="0"/>
              <a:t>Vyber čísla dělitelná šesti:</a:t>
            </a:r>
          </a:p>
          <a:p>
            <a:pPr>
              <a:buNone/>
            </a:pPr>
            <a:r>
              <a:rPr lang="cs-CZ" sz="3600" dirty="0" smtClean="0"/>
              <a:t>	234, 650, 378, 569, 780, 565, 124</a:t>
            </a:r>
          </a:p>
          <a:p>
            <a:r>
              <a:rPr lang="cs-CZ" sz="3600" b="1" u="sng" dirty="0" smtClean="0">
                <a:solidFill>
                  <a:srgbClr val="00B050"/>
                </a:solidFill>
              </a:rPr>
              <a:t>Řešení:</a:t>
            </a:r>
            <a:r>
              <a:rPr lang="cs-CZ" sz="3600" dirty="0" smtClean="0"/>
              <a:t> 234, 378, 780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2386607" cy="1080120"/>
          </a:xfrm>
        </p:spPr>
        <p:txBody>
          <a:bodyPr>
            <a:normAutofit fontScale="90000"/>
          </a:bodyPr>
          <a:lstStyle/>
          <a:p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 smtClean="0"/>
              <a:t>Vybarvi obrázek</a:t>
            </a:r>
            <a:br>
              <a:rPr lang="cs-CZ" sz="1800" u="sng" dirty="0" smtClean="0"/>
            </a:br>
            <a:r>
              <a:rPr lang="cs-CZ" sz="1800" b="0" dirty="0" smtClean="0"/>
              <a:t>(co nestihneš, dodělej doma a příště přines)</a:t>
            </a:r>
            <a:br>
              <a:rPr lang="cs-CZ" sz="1800" b="0" dirty="0" smtClean="0"/>
            </a:br>
            <a:endParaRPr lang="cs-CZ" sz="1800" u="sng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1" y="1772816"/>
            <a:ext cx="2458615" cy="4032448"/>
          </a:xfrm>
        </p:spPr>
        <p:txBody>
          <a:bodyPr>
            <a:normAutofit fontScale="25000" lnSpcReduction="20000"/>
          </a:bodyPr>
          <a:lstStyle/>
          <a:p>
            <a:r>
              <a:rPr lang="cs-CZ" sz="8000" b="1" u="sng" dirty="0" smtClean="0"/>
              <a:t>Čísla dělitelná: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7200" dirty="0" smtClean="0"/>
              <a:t>deseti – oranžově</a:t>
            </a:r>
          </a:p>
          <a:p>
            <a:r>
              <a:rPr lang="cs-CZ" sz="7200" dirty="0" smtClean="0"/>
              <a:t>pěti – modře</a:t>
            </a:r>
          </a:p>
          <a:p>
            <a:r>
              <a:rPr lang="cs-CZ" sz="7200" dirty="0" smtClean="0"/>
              <a:t>(deseti mají přednost)</a:t>
            </a:r>
          </a:p>
          <a:p>
            <a:endParaRPr lang="cs-CZ" sz="7200" dirty="0" smtClean="0"/>
          </a:p>
          <a:p>
            <a:r>
              <a:rPr lang="cs-CZ" sz="7200" dirty="0" smtClean="0"/>
              <a:t>čtyřmi – tmavě  zeleně     dvěma – světle zeleně    </a:t>
            </a:r>
          </a:p>
          <a:p>
            <a:r>
              <a:rPr lang="cs-CZ" sz="7200" dirty="0" smtClean="0"/>
              <a:t>(čtyřmi mají přednost)</a:t>
            </a:r>
          </a:p>
          <a:p>
            <a:endParaRPr lang="cs-CZ" sz="7200" dirty="0" smtClean="0"/>
          </a:p>
          <a:p>
            <a:r>
              <a:rPr lang="cs-CZ" sz="7200" dirty="0" smtClean="0"/>
              <a:t>devíti – hnědě</a:t>
            </a:r>
          </a:p>
          <a:p>
            <a:r>
              <a:rPr lang="cs-CZ" sz="7200" dirty="0" smtClean="0"/>
              <a:t>třemi – žlutě</a:t>
            </a:r>
          </a:p>
          <a:p>
            <a:r>
              <a:rPr lang="cs-CZ" sz="7200" dirty="0" smtClean="0"/>
              <a:t>(devíti mají přednost)</a:t>
            </a:r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800" dirty="0" smtClean="0"/>
          </a:p>
          <a:p>
            <a:endParaRPr lang="cs-CZ" sz="900" dirty="0" smtClean="0"/>
          </a:p>
          <a:p>
            <a:r>
              <a:rPr lang="cs-CZ" sz="2800" dirty="0" smtClean="0"/>
              <a:t> </a:t>
            </a:r>
          </a:p>
          <a:p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  <p:pic>
        <p:nvPicPr>
          <p:cNvPr id="1026" name="Picture 2" descr="C:\Users\Maruška\Pictures\žirafa.bmp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lum bright="-30000" contrast="52000"/>
          </a:blip>
          <a:srcRect l="12154" t="8999" r="12747" b="24117"/>
          <a:stretch>
            <a:fillRect/>
          </a:stretch>
        </p:blipFill>
        <p:spPr bwMode="auto">
          <a:xfrm rot="10740000">
            <a:off x="3754058" y="118038"/>
            <a:ext cx="4939877" cy="658735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uiExpand="1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</TotalTime>
  <Words>283</Words>
  <Application>Microsoft Office PowerPoint</Application>
  <PresentationFormat>Předvádění na obrazovce (4:3)</PresentationFormat>
  <Paragraphs>104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Znaky dělitelnosti přirozených čísel</vt:lpstr>
      <vt:lpstr>Znak dělitelnosti číslem 10</vt:lpstr>
      <vt:lpstr>Znak dělitelnosti číslem 5</vt:lpstr>
      <vt:lpstr>Znak dělitelnosti číslem 2</vt:lpstr>
      <vt:lpstr>Znak dělitelnosti číslem 3</vt:lpstr>
      <vt:lpstr>Znak dělitelnosti číslem 9</vt:lpstr>
      <vt:lpstr>Znak dělitelnosti číslem 4</vt:lpstr>
      <vt:lpstr>Znak dělitelnosti číslem 6</vt:lpstr>
      <vt:lpstr>       Vybarvi obrázek (co nestihneš, dodělej doma a příště přines)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Maruška</cp:lastModifiedBy>
  <cp:revision>23</cp:revision>
  <dcterms:created xsi:type="dcterms:W3CDTF">2012-08-26T15:48:03Z</dcterms:created>
  <dcterms:modified xsi:type="dcterms:W3CDTF">2013-07-04T08:19:28Z</dcterms:modified>
</cp:coreProperties>
</file>