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8" r:id="rId3"/>
    <p:sldId id="262" r:id="rId4"/>
    <p:sldId id="259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C5DAD3-6947-412E-9626-31DFB50007DA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5754EF-E976-475C-884B-30AD50817A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754EF-E976-475C-884B-30AD50817A56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2FD5CD-F5ED-4AAD-9917-6567F7F7CED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754EF-E976-475C-884B-30AD50817A5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2FD5CD-F5ED-4AAD-9917-6567F7F7CED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754EF-E976-475C-884B-30AD50817A5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754EF-E976-475C-884B-30AD50817A5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E5754EF-E976-475C-884B-30AD50817A5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8DBD1F-7036-4350-ADCF-484BB27786AC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4287A9-A2D4-4564-99D6-C754F99F6B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5772150" cy="1657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1988840"/>
            <a:ext cx="8136904" cy="40626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 </a:t>
            </a:r>
            <a:r>
              <a:rPr lang="cs-CZ" sz="1200" b="1" dirty="0"/>
              <a:t>METODICKÝ LIST PRO ZŠ</a:t>
            </a:r>
            <a:endParaRPr lang="cs-CZ" sz="1200" dirty="0"/>
          </a:p>
          <a:p>
            <a:r>
              <a:rPr lang="cs-CZ" sz="1200" b="1" dirty="0"/>
              <a:t> Pro zpracování vzdělávacích materiálů (VM)v rámci projektu EU peníze školám</a:t>
            </a:r>
            <a:endParaRPr lang="cs-CZ" sz="1200" dirty="0"/>
          </a:p>
          <a:p>
            <a:r>
              <a:rPr lang="cs-CZ" sz="1200" b="1" dirty="0"/>
              <a:t>     </a:t>
            </a:r>
            <a:r>
              <a:rPr lang="cs-CZ" sz="1200" b="1" dirty="0" smtClean="0"/>
              <a:t>                 </a:t>
            </a:r>
            <a:r>
              <a:rPr lang="cs-CZ" sz="1200" b="1" dirty="0"/>
              <a:t>Operační program Vzdělávání pro konkurenceschopnost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Projekt: Moderní výuka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Registrační </a:t>
            </a:r>
            <a:r>
              <a:rPr lang="cs-CZ" sz="1200" b="1" dirty="0"/>
              <a:t>číslo: CZ.1.07/1.4.00/21.3192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Číslo </a:t>
            </a:r>
            <a:r>
              <a:rPr lang="cs-CZ" sz="1200" b="1" dirty="0"/>
              <a:t>DUM: VY_ </a:t>
            </a:r>
            <a:r>
              <a:rPr lang="cs-CZ" sz="1200" b="1" dirty="0" smtClean="0"/>
              <a:t>32_INOVACE_15.3.04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Jméno </a:t>
            </a:r>
            <a:r>
              <a:rPr lang="cs-CZ" sz="1200" b="1" dirty="0"/>
              <a:t>autora: </a:t>
            </a:r>
            <a:r>
              <a:rPr lang="cs-CZ" sz="1200" b="1" dirty="0" smtClean="0"/>
              <a:t> Mgr. Marie Píšová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Datum</a:t>
            </a:r>
            <a:r>
              <a:rPr lang="cs-CZ" sz="1200" b="1" dirty="0"/>
              <a:t>, </a:t>
            </a:r>
            <a:r>
              <a:rPr lang="cs-CZ" sz="1200" b="1" dirty="0" smtClean="0"/>
              <a:t>období, </a:t>
            </a:r>
            <a:r>
              <a:rPr lang="cs-CZ" sz="1200" b="1" dirty="0"/>
              <a:t>kdy byl vytvořen: </a:t>
            </a:r>
            <a:r>
              <a:rPr lang="cs-CZ" sz="1200" b="1" dirty="0" smtClean="0"/>
              <a:t>polovina listopadu 2012</a:t>
            </a:r>
          </a:p>
          <a:p>
            <a:r>
              <a:rPr lang="cs-CZ" sz="1200" b="1" dirty="0"/>
              <a:t> </a:t>
            </a:r>
            <a:r>
              <a:rPr lang="cs-CZ" sz="1200" b="1" dirty="0" smtClean="0"/>
              <a:t>Název </a:t>
            </a:r>
            <a:r>
              <a:rPr lang="cs-CZ" sz="1200" b="1" dirty="0"/>
              <a:t>práce</a:t>
            </a:r>
            <a:r>
              <a:rPr lang="cs-CZ" sz="1200" b="1" dirty="0" smtClean="0"/>
              <a:t>:  Trojúhelník – těžnice, výšky, kružnice opsaná a vepsaná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Předmět</a:t>
            </a:r>
            <a:r>
              <a:rPr lang="cs-CZ" sz="1200" b="1" dirty="0"/>
              <a:t>, pro který je VM určen</a:t>
            </a:r>
            <a:r>
              <a:rPr lang="cs-CZ" sz="1200" b="1"/>
              <a:t>: </a:t>
            </a:r>
            <a:r>
              <a:rPr lang="cs-CZ" sz="1200" b="1" smtClean="0"/>
              <a:t>Cvičení z matematiky</a:t>
            </a:r>
            <a:endParaRPr lang="cs-CZ" sz="1200" b="1" dirty="0" smtClean="0"/>
          </a:p>
          <a:p>
            <a:r>
              <a:rPr lang="cs-CZ" sz="1200" b="1" dirty="0"/>
              <a:t> </a:t>
            </a:r>
            <a:r>
              <a:rPr lang="cs-CZ" sz="1200" b="1" dirty="0" smtClean="0"/>
              <a:t>Ročník</a:t>
            </a:r>
            <a:r>
              <a:rPr lang="cs-CZ" sz="1200" b="1" dirty="0"/>
              <a:t>, pro který je VM </a:t>
            </a:r>
            <a:r>
              <a:rPr lang="cs-CZ" sz="1200" b="1" dirty="0" smtClean="0"/>
              <a:t>určen: sedmý</a:t>
            </a:r>
            <a:endParaRPr lang="cs-CZ" sz="1200" dirty="0"/>
          </a:p>
          <a:p>
            <a:r>
              <a:rPr lang="cs-CZ" sz="1200" b="1" dirty="0"/>
              <a:t> </a:t>
            </a:r>
            <a:r>
              <a:rPr lang="cs-CZ" sz="1200" b="1" dirty="0" smtClean="0"/>
              <a:t>Časová </a:t>
            </a:r>
            <a:r>
              <a:rPr lang="cs-CZ" sz="1200" b="1" dirty="0"/>
              <a:t>dotace</a:t>
            </a:r>
            <a:r>
              <a:rPr lang="cs-CZ" sz="1200" dirty="0"/>
              <a:t>: </a:t>
            </a:r>
            <a:r>
              <a:rPr lang="cs-CZ" sz="1200" b="1" dirty="0"/>
              <a:t>1 h</a:t>
            </a:r>
            <a:endParaRPr lang="cs-CZ" sz="1200" dirty="0"/>
          </a:p>
          <a:p>
            <a:r>
              <a:rPr lang="cs-CZ" sz="1200" b="1" dirty="0"/>
              <a:t>  </a:t>
            </a:r>
            <a:endParaRPr lang="cs-CZ" sz="1200" dirty="0"/>
          </a:p>
          <a:p>
            <a:r>
              <a:rPr lang="cs-CZ" sz="1200" b="1" dirty="0"/>
              <a:t>Vzdělávací oblast, tematický okruh, téma</a:t>
            </a:r>
            <a:r>
              <a:rPr lang="cs-CZ" sz="1200" b="1" dirty="0" smtClean="0"/>
              <a:t>:  Matematika a její aplikace – Volitelná matematika – Trojúhelník a jeho vlastnosti</a:t>
            </a:r>
            <a:endParaRPr lang="cs-CZ" sz="1200" dirty="0"/>
          </a:p>
          <a:p>
            <a:endParaRPr lang="cs-CZ" sz="1200" b="1" dirty="0" smtClean="0"/>
          </a:p>
          <a:p>
            <a:r>
              <a:rPr lang="cs-CZ" sz="1200" b="1" dirty="0"/>
              <a:t>  </a:t>
            </a:r>
            <a:r>
              <a:rPr lang="cs-CZ" sz="1200" b="1" dirty="0" smtClean="0"/>
              <a:t>Metodický </a:t>
            </a:r>
            <a:r>
              <a:rPr lang="cs-CZ" sz="1200" b="1" dirty="0"/>
              <a:t>list, anotace- výstižný popis způsobu použití VM ve výuce:</a:t>
            </a:r>
            <a:r>
              <a:rPr lang="cs-CZ" sz="1200" dirty="0"/>
              <a:t> </a:t>
            </a:r>
          </a:p>
          <a:p>
            <a:r>
              <a:rPr lang="cs-CZ" sz="1200" dirty="0" smtClean="0"/>
              <a:t>Žáci si nejprve hravou formou pomocí </a:t>
            </a:r>
            <a:r>
              <a:rPr lang="cs-CZ" sz="1200" dirty="0"/>
              <a:t> </a:t>
            </a:r>
            <a:r>
              <a:rPr lang="cs-CZ" sz="1200" dirty="0" smtClean="0"/>
              <a:t>přiřazování kartiček zopakují poznatky o trojúhelníku  - těžnice, výšky, kružnice opsaná a vepsaná a následně si získané poznatky upevní narýsováním daných  věcí do sešitu  - oporou by jim měla být tabule</a:t>
            </a:r>
          </a:p>
          <a:p>
            <a:endParaRPr lang="cs-CZ" sz="1200" dirty="0"/>
          </a:p>
          <a:p>
            <a:r>
              <a:rPr lang="cs-CZ" sz="1200" b="1" dirty="0"/>
              <a:t>Pomůcky</a:t>
            </a:r>
            <a:r>
              <a:rPr lang="cs-CZ" sz="1200" dirty="0" smtClean="0"/>
              <a:t>: kartičky s poznatky o trojúhelníku, sešit, lepidlo, rýsovací potřeby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548681"/>
            <a:ext cx="7772400" cy="1800199"/>
          </a:xfrm>
        </p:spPr>
        <p:txBody>
          <a:bodyPr>
            <a:normAutofit/>
          </a:bodyPr>
          <a:lstStyle/>
          <a:p>
            <a:r>
              <a:rPr lang="cs-CZ" sz="9600" b="1" u="sng" dirty="0" smtClean="0"/>
              <a:t>Trojúhelník</a:t>
            </a:r>
            <a:endParaRPr lang="cs-CZ" sz="9600" b="1" u="sng" dirty="0"/>
          </a:p>
        </p:txBody>
      </p:sp>
      <p:sp>
        <p:nvSpPr>
          <p:cNvPr id="6" name="Rovnoramenný trojúhelník 5"/>
          <p:cNvSpPr/>
          <p:nvPr/>
        </p:nvSpPr>
        <p:spPr>
          <a:xfrm>
            <a:off x="1619672" y="3068960"/>
            <a:ext cx="4968552" cy="2448272"/>
          </a:xfrm>
          <a:prstGeom prst="triangle">
            <a:avLst>
              <a:gd name="adj" fmla="val 7017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3645024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40152" y="364502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27984" y="587727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15616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04248" y="5301208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04048" y="2636912"/>
            <a:ext cx="72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6049094"/>
          </a:xfrm>
          <a:prstGeom prst="triangle">
            <a:avLst>
              <a:gd name="adj" fmla="val 48894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Obdržel(a) jsi sadu kartiček. Zkus je k sobě správně přiřadit.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597352"/>
          </a:xfrm>
        </p:spPr>
        <p:txBody>
          <a:bodyPr>
            <a:normAutofit/>
          </a:bodyPr>
          <a:lstStyle/>
          <a:p>
            <a:pPr algn="l"/>
            <a:r>
              <a:rPr lang="cs-CZ" sz="2400" u="sng" dirty="0" smtClean="0"/>
              <a:t>Nalepit: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Vrcholy </a:t>
            </a:r>
            <a:r>
              <a:rPr lang="cs-CZ" sz="2400" dirty="0">
                <a:solidFill>
                  <a:srgbClr val="FF0000"/>
                </a:solidFill>
              </a:rPr>
              <a:t>trojúhelníku	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cs-CZ" sz="2400" dirty="0">
                <a:solidFill>
                  <a:srgbClr val="FF0000"/>
                </a:solidFill>
              </a:rPr>
              <a:t>, B,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Strany trojúhelníku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│</a:t>
            </a:r>
            <a:r>
              <a:rPr lang="cs-CZ" sz="2400" dirty="0">
                <a:solidFill>
                  <a:srgbClr val="FF0000"/>
                </a:solidFill>
              </a:rPr>
              <a:t>AB│=  c, │BC│ =  a, │CA│ =  b</a:t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>
                <a:solidFill>
                  <a:srgbClr val="FF0000"/>
                </a:solidFill>
              </a:rPr>
              <a:t/>
            </a:r>
            <a:br>
              <a:rPr lang="cs-CZ" sz="2400" dirty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Těžnice trojúhelníku </a:t>
            </a: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spojnice </a:t>
            </a:r>
            <a:r>
              <a:rPr lang="cs-CZ" sz="2400" dirty="0">
                <a:solidFill>
                  <a:srgbClr val="FF0000"/>
                </a:solidFill>
              </a:rPr>
              <a:t>vrcholů a středů protějších </a:t>
            </a:r>
            <a:r>
              <a:rPr lang="cs-CZ" sz="2400" dirty="0" smtClean="0">
                <a:solidFill>
                  <a:srgbClr val="FF0000"/>
                </a:solidFill>
              </a:rPr>
              <a:t>stran</a:t>
            </a:r>
            <a:br>
              <a:rPr lang="cs-CZ" sz="2400" dirty="0" smtClean="0">
                <a:solidFill>
                  <a:srgbClr val="FF0000"/>
                </a:solidFill>
              </a:rPr>
            </a:br>
            <a:r>
              <a:rPr lang="cs-CZ" sz="2400" dirty="0" smtClean="0">
                <a:solidFill>
                  <a:srgbClr val="FF0000"/>
                </a:solidFill>
              </a:rPr>
              <a:t>               		protínají </a:t>
            </a:r>
            <a:r>
              <a:rPr lang="cs-CZ" sz="2400" dirty="0">
                <a:solidFill>
                  <a:srgbClr val="FF0000"/>
                </a:solidFill>
              </a:rPr>
              <a:t>se v jednom bodě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u="sng" dirty="0" smtClean="0"/>
              <a:t>Narýsovat těžnice:</a:t>
            </a:r>
            <a:r>
              <a:rPr lang="cs-CZ" sz="2400" dirty="0" smtClean="0"/>
              <a:t> podle tabule</a:t>
            </a:r>
            <a:r>
              <a:rPr lang="cs-CZ" sz="2400" u="sng" dirty="0" smtClean="0"/>
              <a:t/>
            </a:r>
            <a:br>
              <a:rPr lang="cs-CZ" sz="2400" u="sng" dirty="0" smtClean="0"/>
            </a:br>
            <a:r>
              <a:rPr lang="cs-CZ" sz="2400" u="sng" dirty="0" smtClean="0"/>
              <a:t/>
            </a:r>
            <a:br>
              <a:rPr lang="cs-CZ" sz="2400" u="sng" dirty="0" smtClean="0"/>
            </a:br>
            <a:r>
              <a:rPr lang="cs-CZ" sz="2400" dirty="0" smtClean="0"/>
              <a:t>a) v ostroúhlém </a:t>
            </a:r>
            <a:br>
              <a:rPr lang="cs-CZ" sz="2400" dirty="0" smtClean="0"/>
            </a:br>
            <a:r>
              <a:rPr lang="cs-CZ" sz="2400" dirty="0" smtClean="0"/>
              <a:t>b) v tupoúhlém 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u="sng" dirty="0" smtClean="0"/>
              <a:t>Nalepit:</a:t>
            </a:r>
            <a:r>
              <a:rPr lang="cs-CZ" sz="2400" u="sng" dirty="0"/>
              <a:t/>
            </a:r>
            <a:br>
              <a:rPr lang="cs-CZ" sz="2400" u="sng" dirty="0"/>
            </a:br>
            <a:r>
              <a:rPr lang="cs-CZ" sz="2400" dirty="0" smtClean="0">
                <a:solidFill>
                  <a:srgbClr val="FF0000"/>
                </a:solidFill>
              </a:rPr>
              <a:t>Těžiště </a:t>
            </a:r>
            <a:r>
              <a:rPr lang="cs-CZ" sz="2400" dirty="0">
                <a:solidFill>
                  <a:srgbClr val="FF0000"/>
                </a:solidFill>
              </a:rPr>
              <a:t>trojúhelníku	</a:t>
            </a:r>
            <a:r>
              <a:rPr lang="cs-CZ" sz="2400" dirty="0" smtClean="0">
                <a:solidFill>
                  <a:srgbClr val="FF0000"/>
                </a:solidFill>
              </a:rPr>
              <a:t>průsečík </a:t>
            </a:r>
            <a:r>
              <a:rPr lang="cs-CZ" sz="2400" dirty="0">
                <a:solidFill>
                  <a:srgbClr val="FF0000"/>
                </a:solidFill>
              </a:rPr>
              <a:t>těžnic trojúhelníku</a:t>
            </a:r>
            <a:br>
              <a:rPr lang="cs-CZ" sz="2400" dirty="0">
                <a:solidFill>
                  <a:srgbClr val="FF0000"/>
                </a:solidFill>
              </a:rPr>
            </a:br>
            <a:endParaRPr lang="cs-CZ" sz="2400" u="sng" dirty="0">
              <a:solidFill>
                <a:srgbClr val="FF0000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2555776" y="4437112"/>
            <a:ext cx="432048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627784" y="4005064"/>
            <a:ext cx="432048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u="sng" dirty="0" smtClean="0"/>
              <a:t/>
            </a:r>
            <a:br>
              <a:rPr lang="cs-CZ" sz="2700" u="sng" dirty="0" smtClean="0"/>
            </a:br>
            <a:r>
              <a:rPr lang="cs-CZ" sz="2700" u="sng" dirty="0"/>
              <a:t>N</a:t>
            </a:r>
            <a:r>
              <a:rPr lang="cs-CZ" sz="2700" u="sng" dirty="0" smtClean="0"/>
              <a:t>alepit: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Výšky trojúhelníku		kolmice z vrcholů na protější strany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u="sng" dirty="0" smtClean="0"/>
              <a:t>Narýsovat výšky:</a:t>
            </a:r>
            <a:r>
              <a:rPr lang="cs-CZ" sz="2700" dirty="0" smtClean="0"/>
              <a:t> podle tabule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> a) v ostroúhlém </a:t>
            </a:r>
            <a:br>
              <a:rPr lang="cs-CZ" sz="2700" dirty="0" smtClean="0"/>
            </a:br>
            <a:r>
              <a:rPr lang="cs-CZ" sz="2700" dirty="0" smtClean="0"/>
              <a:t> b) v tupoúhlém 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u="sng" dirty="0" smtClean="0"/>
              <a:t>Nalepit + doplnit věty: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Výšky trojúhelníku (přímky, na kterých výšky leží) se protínají v jednom bodě.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Průsečík výšek leží mimo trojúhelník u …………………trojúhelníku.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Průsečík výšek leží uvnitř trojúhelník u …………………trojúhelníku.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Rovnoramenný trojúhelník 2"/>
          <p:cNvSpPr/>
          <p:nvPr/>
        </p:nvSpPr>
        <p:spPr>
          <a:xfrm>
            <a:off x="2627784" y="2924944"/>
            <a:ext cx="432048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699792" y="2492896"/>
            <a:ext cx="440432" cy="2964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6336704"/>
          </a:xfrm>
        </p:spPr>
        <p:txBody>
          <a:bodyPr>
            <a:normAutofit fontScale="90000"/>
          </a:bodyPr>
          <a:lstStyle/>
          <a:p>
            <a:pPr algn="l"/>
            <a:r>
              <a:rPr lang="cs-CZ" sz="2700" u="sng" dirty="0" smtClean="0"/>
              <a:t>Nalepit:</a:t>
            </a:r>
            <a:br>
              <a:rPr lang="cs-CZ" sz="2700" u="sng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Kružnice </a:t>
            </a:r>
            <a:r>
              <a:rPr lang="cs-CZ" sz="2700" dirty="0">
                <a:solidFill>
                  <a:srgbClr val="FF0000"/>
                </a:solidFill>
              </a:rPr>
              <a:t>opsaná </a:t>
            </a:r>
            <a:r>
              <a:rPr lang="cs-CZ" sz="2700" dirty="0" smtClean="0">
                <a:solidFill>
                  <a:srgbClr val="FF0000"/>
                </a:solidFill>
              </a:rPr>
              <a:t>trojúhelníku	      prochází </a:t>
            </a:r>
            <a:r>
              <a:rPr lang="cs-CZ" sz="2700" dirty="0">
                <a:solidFill>
                  <a:srgbClr val="FF0000"/>
                </a:solidFill>
              </a:rPr>
              <a:t>všemi vrcholy </a:t>
            </a:r>
            <a:r>
              <a:rPr lang="cs-CZ" sz="2700" dirty="0" smtClean="0">
                <a:solidFill>
                  <a:srgbClr val="FF0000"/>
                </a:solidFill>
              </a:rPr>
              <a:t>					      trojúhelníku</a:t>
            </a:r>
            <a:r>
              <a:rPr lang="cs-CZ" sz="2700" dirty="0">
                <a:solidFill>
                  <a:srgbClr val="FF0000"/>
                </a:solidFill>
              </a:rPr>
              <a:t/>
            </a:r>
            <a:br>
              <a:rPr lang="cs-CZ" sz="2700" dirty="0">
                <a:solidFill>
                  <a:srgbClr val="FF0000"/>
                </a:solidFill>
              </a:rPr>
            </a:br>
            <a:r>
              <a:rPr lang="cs-CZ" sz="2700" dirty="0" smtClean="0">
                <a:solidFill>
                  <a:srgbClr val="FF0000"/>
                </a:solidFill>
              </a:rPr>
              <a:t>				      její </a:t>
            </a:r>
            <a:r>
              <a:rPr lang="cs-CZ" sz="2700" dirty="0">
                <a:solidFill>
                  <a:srgbClr val="FF0000"/>
                </a:solidFill>
              </a:rPr>
              <a:t>střed je v průsečíku os </a:t>
            </a:r>
            <a:r>
              <a:rPr lang="cs-CZ" sz="2700" dirty="0" smtClean="0">
                <a:solidFill>
                  <a:srgbClr val="FF0000"/>
                </a:solidFill>
              </a:rPr>
              <a:t>stran</a:t>
            </a: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b="1" u="sng" dirty="0" smtClean="0"/>
              <a:t> </a:t>
            </a:r>
            <a:r>
              <a:rPr lang="cs-CZ" sz="2700" u="sng" dirty="0" smtClean="0"/>
              <a:t>Narýsovat:</a:t>
            </a:r>
            <a:r>
              <a:rPr lang="cs-CZ" sz="2700" dirty="0" smtClean="0"/>
              <a:t> podle tabule</a:t>
            </a:r>
            <a:br>
              <a:rPr lang="cs-CZ" sz="2700" dirty="0" smtClean="0"/>
            </a:br>
            <a:r>
              <a:rPr lang="cs-CZ" sz="2700" dirty="0" smtClean="0"/>
              <a:t> Kružnici opsanou </a:t>
            </a:r>
            <a:br>
              <a:rPr lang="cs-CZ" sz="2700" dirty="0" smtClean="0"/>
            </a:br>
            <a:r>
              <a:rPr lang="cs-CZ" sz="2700" dirty="0" smtClean="0"/>
              <a:t/>
            </a:r>
            <a:br>
              <a:rPr lang="cs-CZ" sz="2700" dirty="0" smtClean="0"/>
            </a:br>
            <a:r>
              <a:rPr lang="cs-CZ" sz="2700" u="sng" dirty="0" smtClean="0"/>
              <a:t> Nalepit: </a:t>
            </a:r>
            <a:br>
              <a:rPr lang="cs-CZ" sz="2700" u="sng" dirty="0" smtClean="0"/>
            </a:br>
            <a:r>
              <a:rPr lang="cs-CZ" sz="2700" dirty="0" smtClean="0">
                <a:solidFill>
                  <a:srgbClr val="FF0000"/>
                </a:solidFill>
              </a:rPr>
              <a:t>Kružnice </a:t>
            </a:r>
            <a:r>
              <a:rPr lang="cs-CZ" sz="2700" dirty="0">
                <a:solidFill>
                  <a:srgbClr val="FF0000"/>
                </a:solidFill>
              </a:rPr>
              <a:t>vepsaná trojúhelníku  </a:t>
            </a:r>
            <a:r>
              <a:rPr lang="cs-CZ" sz="2700" dirty="0" smtClean="0">
                <a:solidFill>
                  <a:srgbClr val="FF0000"/>
                </a:solidFill>
              </a:rPr>
              <a:t>    dotýká </a:t>
            </a:r>
            <a:r>
              <a:rPr lang="cs-CZ" sz="2700" dirty="0">
                <a:solidFill>
                  <a:srgbClr val="FF0000"/>
                </a:solidFill>
              </a:rPr>
              <a:t>se všech tří stran </a:t>
            </a:r>
            <a:r>
              <a:rPr lang="cs-CZ" sz="2700" dirty="0" smtClean="0">
                <a:solidFill>
                  <a:srgbClr val="FF0000"/>
                </a:solidFill>
              </a:rPr>
              <a:t> 					       trojúhelníku </a:t>
            </a:r>
            <a:r>
              <a:rPr lang="cs-CZ" sz="2700" dirty="0">
                <a:solidFill>
                  <a:srgbClr val="FF0000"/>
                </a:solidFill>
              </a:rPr>
              <a:t/>
            </a:r>
            <a:br>
              <a:rPr lang="cs-CZ" sz="2700" dirty="0">
                <a:solidFill>
                  <a:srgbClr val="FF0000"/>
                </a:solidFill>
              </a:rPr>
            </a:br>
            <a:r>
              <a:rPr lang="cs-CZ" sz="2700" dirty="0">
                <a:solidFill>
                  <a:srgbClr val="FF0000"/>
                </a:solidFill>
              </a:rPr>
              <a:t> </a:t>
            </a:r>
            <a:r>
              <a:rPr lang="cs-CZ" sz="2700" dirty="0" smtClean="0">
                <a:solidFill>
                  <a:srgbClr val="FF0000"/>
                </a:solidFill>
              </a:rPr>
              <a:t>				       její </a:t>
            </a:r>
            <a:r>
              <a:rPr lang="cs-CZ" sz="2700" dirty="0">
                <a:solidFill>
                  <a:srgbClr val="FF0000"/>
                </a:solidFill>
              </a:rPr>
              <a:t>střed je v průsečíku os </a:t>
            </a:r>
            <a:r>
              <a:rPr lang="cs-CZ" sz="2700" dirty="0" smtClean="0">
                <a:solidFill>
                  <a:srgbClr val="FF0000"/>
                </a:solidFill>
              </a:rPr>
              <a:t>úhlů</a:t>
            </a:r>
            <a:br>
              <a:rPr lang="cs-CZ" sz="2700" dirty="0" smtClean="0">
                <a:solidFill>
                  <a:srgbClr val="FF0000"/>
                </a:solidFill>
              </a:rPr>
            </a:br>
            <a:r>
              <a:rPr lang="cs-CZ" sz="2700" b="1" u="sng" dirty="0" smtClean="0">
                <a:solidFill>
                  <a:srgbClr val="FF0000"/>
                </a:solidFill>
              </a:rPr>
              <a:t> </a:t>
            </a:r>
            <a:r>
              <a:rPr lang="cs-CZ" sz="2700" b="1" u="sng" dirty="0" smtClean="0"/>
              <a:t/>
            </a:r>
            <a:br>
              <a:rPr lang="cs-CZ" sz="2700" b="1" u="sng" dirty="0" smtClean="0"/>
            </a:br>
            <a:r>
              <a:rPr lang="cs-CZ" sz="2700" u="sng" dirty="0" smtClean="0"/>
              <a:t>Narýsovat:</a:t>
            </a:r>
            <a:r>
              <a:rPr lang="cs-CZ" sz="2700" dirty="0" smtClean="0"/>
              <a:t> podle tabule</a:t>
            </a:r>
            <a:br>
              <a:rPr lang="cs-CZ" sz="2700" dirty="0" smtClean="0"/>
            </a:br>
            <a:r>
              <a:rPr lang="cs-CZ" sz="2700" dirty="0" smtClean="0"/>
              <a:t> Kružnici vepsanou </a:t>
            </a:r>
            <a:br>
              <a:rPr lang="cs-CZ" sz="2700" dirty="0" smtClean="0"/>
            </a:br>
            <a:endParaRPr lang="cs-CZ" u="sng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2843808" y="2492896"/>
            <a:ext cx="440432" cy="2964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987824" y="5445224"/>
            <a:ext cx="440432" cy="296416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91264" cy="6858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l"/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1900" dirty="0" smtClean="0"/>
              <a:t>-------------------------------------------------------------------------------------------------------</a:t>
            </a:r>
            <a:r>
              <a:rPr lang="cs-CZ" sz="1900" dirty="0"/>
              <a:t/>
            </a:r>
            <a:br>
              <a:rPr lang="cs-CZ" sz="1900" dirty="0"/>
            </a:br>
            <a:r>
              <a:rPr lang="cs-CZ" sz="1900" b="1" dirty="0"/>
              <a:t>Vrcholy trojúhelníku		</a:t>
            </a:r>
            <a:r>
              <a:rPr lang="cs-CZ" sz="1900" b="1" dirty="0" smtClean="0"/>
              <a:t>	A</a:t>
            </a:r>
            <a:r>
              <a:rPr lang="cs-CZ" sz="1900" b="1" dirty="0"/>
              <a:t>, B, C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Strany trojúhelníku		</a:t>
            </a:r>
            <a:r>
              <a:rPr lang="cs-CZ" sz="1900" b="1" dirty="0" smtClean="0"/>
              <a:t>	</a:t>
            </a:r>
            <a:r>
              <a:rPr lang="cs-CZ" sz="1900" b="1" dirty="0" smtClean="0">
                <a:latin typeface="Times New Roman"/>
                <a:cs typeface="Times New Roman"/>
              </a:rPr>
              <a:t>│</a:t>
            </a:r>
            <a:r>
              <a:rPr lang="cs-CZ" sz="1900" b="1" dirty="0" smtClean="0"/>
              <a:t>AB</a:t>
            </a:r>
            <a:r>
              <a:rPr lang="cs-CZ" sz="1900" b="1" dirty="0"/>
              <a:t>│=  c, │BC│ =  a, │CA│ =  b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Výšky trojúhelníku		</a:t>
            </a:r>
            <a:r>
              <a:rPr lang="cs-CZ" sz="1900" b="1" dirty="0" smtClean="0"/>
              <a:t>	kolmice </a:t>
            </a:r>
            <a:r>
              <a:rPr lang="cs-CZ" sz="1900" b="1" dirty="0"/>
              <a:t>z vrcholů na protější strany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Těžnice trojúhelníku		</a:t>
            </a:r>
            <a:r>
              <a:rPr lang="cs-CZ" sz="1900" b="1" dirty="0" smtClean="0"/>
              <a:t>	spojnice </a:t>
            </a:r>
            <a:r>
              <a:rPr lang="cs-CZ" sz="1900" b="1" dirty="0"/>
              <a:t>vrcholů a středů protějších stran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			</a:t>
            </a:r>
            <a:r>
              <a:rPr lang="cs-CZ" sz="1900" b="1" dirty="0" smtClean="0"/>
              <a:t>	protínají </a:t>
            </a:r>
            <a:r>
              <a:rPr lang="cs-CZ" sz="1900" b="1" dirty="0"/>
              <a:t>se v jednom bodě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Kružnice opsaná trojúhelníku	</a:t>
            </a:r>
            <a:r>
              <a:rPr lang="cs-CZ" sz="1900" b="1" dirty="0" smtClean="0"/>
              <a:t>	její </a:t>
            </a:r>
            <a:r>
              <a:rPr lang="cs-CZ" sz="1900" b="1" dirty="0"/>
              <a:t>střed je v průsečíku os stran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			</a:t>
            </a:r>
            <a:r>
              <a:rPr lang="cs-CZ" sz="1900" b="1" dirty="0" smtClean="0"/>
              <a:t>	prochází </a:t>
            </a:r>
            <a:r>
              <a:rPr lang="cs-CZ" sz="1900" b="1" dirty="0"/>
              <a:t>všemi vrcholy trojúhelníku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Kružnice vepsaná trojúhelníku	</a:t>
            </a:r>
            <a:r>
              <a:rPr lang="cs-CZ" sz="1900" b="1" dirty="0" smtClean="0"/>
              <a:t>	její </a:t>
            </a:r>
            <a:r>
              <a:rPr lang="cs-CZ" sz="1900" b="1" dirty="0"/>
              <a:t>střed je v průsečíku os úhlů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 smtClean="0"/>
              <a:t>	</a:t>
            </a:r>
            <a:r>
              <a:rPr lang="cs-CZ" sz="1900" b="1" dirty="0"/>
              <a:t>		</a:t>
            </a:r>
            <a:r>
              <a:rPr lang="cs-CZ" sz="1900" b="1" dirty="0" smtClean="0"/>
              <a:t>	dotýká </a:t>
            </a:r>
            <a:r>
              <a:rPr lang="cs-CZ" sz="1900" b="1" dirty="0"/>
              <a:t>se všech tří stran trojúhelníku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Těžiště trojúhelníku		</a:t>
            </a:r>
            <a:r>
              <a:rPr lang="cs-CZ" sz="1900" b="1" dirty="0" smtClean="0"/>
              <a:t>	průsečík </a:t>
            </a:r>
            <a:r>
              <a:rPr lang="cs-CZ" sz="1900" b="1" dirty="0"/>
              <a:t>těžnic trojúhelníku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Výšky trojúhelníku (přímky, na kterých výšky leží) se protínají v jednom bodě.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br>
              <a:rPr lang="cs-CZ" sz="1900" b="1" dirty="0" smtClean="0"/>
            </a:br>
            <a:r>
              <a:rPr lang="cs-CZ" sz="1900" b="1" dirty="0" smtClean="0"/>
              <a:t>Průsečík </a:t>
            </a:r>
            <a:r>
              <a:rPr lang="cs-CZ" sz="1900" b="1" dirty="0"/>
              <a:t>výšek leží mimo trojúhelník u …………………trojúhelníku.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1900" b="1" dirty="0"/>
              <a:t/>
            </a:r>
            <a:br>
              <a:rPr lang="cs-CZ" sz="1900" b="1" dirty="0"/>
            </a:br>
            <a:r>
              <a:rPr lang="cs-CZ" sz="1900" b="1" dirty="0"/>
              <a:t>Průsečík výšek leží uvnitř trojúhelník u …………………trojúhelníku.</a:t>
            </a:r>
            <a:br>
              <a:rPr lang="cs-CZ" sz="1900" b="1" dirty="0"/>
            </a:br>
            <a:r>
              <a:rPr lang="cs-CZ" sz="1900" b="1" dirty="0" smtClean="0"/>
              <a:t>-------------------------------------------------------------------------------------------------------</a:t>
            </a: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77</TotalTime>
  <Words>30</Words>
  <Application>Microsoft Office PowerPoint</Application>
  <PresentationFormat>Předvádění na obrazovce (4:3)</PresentationFormat>
  <Paragraphs>39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Trojúhelník</vt:lpstr>
      <vt:lpstr>  Obdržel(a) jsi sadu kartiček. Zkus je k sobě správně přiřadit.    </vt:lpstr>
      <vt:lpstr>Nalepit: Vrcholy trojúhelníku A, B, C  Strany trojúhelníku │AB│=  c, │BC│ =  a, │CA│ =  b  Těžnice trojúhelníku  spojnice vrcholů a středů protějších stran                  protínají se v jednom bodě  Narýsovat těžnice: podle tabule  a) v ostroúhlém  b) v tupoúhlém   Nalepit: Těžiště trojúhelníku průsečík těžnic trojúhelníku </vt:lpstr>
      <vt:lpstr> Nalepit: Výšky trojúhelníku  kolmice z vrcholů na protější strany  Narýsovat výšky: podle tabule   a) v ostroúhlém   b) v tupoúhlém    Nalepit + doplnit věty: Výšky trojúhelníku (přímky, na kterých výšky leží) se protínají v jednom bodě. Průsečík výšek leží mimo trojúhelník u …………………trojúhelníku. Průsečík výšek leží uvnitř trojúhelník u …………………trojúhelníku. </vt:lpstr>
      <vt:lpstr>Nalepit: Kružnice opsaná trojúhelníku       prochází všemi vrcholy            trojúhelníku           její střed je v průsečíku os stran   Narýsovat: podle tabule  Kružnici opsanou    Nalepit:  Kružnice vepsaná trojúhelníku      dotýká se všech tří stran              trojúhelníku              její střed je v průsečíku os úhlů   Narýsovat: podle tabule  Kružnici vepsanou  </vt:lpstr>
      <vt:lpstr> ------------------------------------------------------------------------------------------------------- Vrcholy trojúhelníku   A, B, C ------------------------------------------------------------------------------------------------------- Strany trojúhelníku   │AB│=  c, │BC│ =  a, │CA│ =  b ------------------------------------------------------------------------------------------------------- Výšky trojúhelníku   kolmice z vrcholů na protější strany ------------------------------------------------------------------------------------------------------- Těžnice trojúhelníku   spojnice vrcholů a středů protějších stran -------------------------------------------------------------------------------------------------------     protínají se v jednom bodě ------------------------------------------------------------------------------------------------------- Kružnice opsaná trojúhelníku  její střed je v průsečíku os stran -------------------------------------------------------------------------------------------------------     prochází všemi vrcholy trojúhelníku ------------------------------------------------------------------------------------------------------- Kružnice vepsaná trojúhelníku  její střed je v průsečíku os úhlů -------------------------------------------------------------------------------------------------------     dotýká se všech tří stran trojúhelníku ------------------------------------------------------------------------------------------------------- Těžiště trojúhelníku   průsečík těžnic trojúhelníku ------------------------------------------------------------------------------------------------------- Výšky trojúhelníku (přímky, na kterých výšky leží) se protínají v jednom bodě. ------------------------------------------------------------------------------------------------------- Průsečík výšek leží mimo trojúhelník u …………………trojúhelníku. ------------------------------------------------------------------------------------------------------- Průsečík výšek leží uvnitř trojúhelník u …………………trojúhelníku. -------------------------------------------------------------------------------------------------------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Maruška</dc:creator>
  <cp:lastModifiedBy>Maruška</cp:lastModifiedBy>
  <cp:revision>11</cp:revision>
  <dcterms:created xsi:type="dcterms:W3CDTF">2012-11-18T18:59:30Z</dcterms:created>
  <dcterms:modified xsi:type="dcterms:W3CDTF">2013-07-04T08:20:22Z</dcterms:modified>
</cp:coreProperties>
</file>