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667" autoAdjust="0"/>
  </p:normalViewPr>
  <p:slideViewPr>
    <p:cSldViewPr>
      <p:cViewPr varScale="1">
        <p:scale>
          <a:sx n="73" d="100"/>
          <a:sy n="73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6EB2BF-2139-4055-9354-9CB1F86C90A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FAE1F-74D3-4A53-B412-85B2EE8FF3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380BE2-2F9A-49D8-A592-83F309AB309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3FAE1F-74D3-4A53-B412-85B2EE8FF3EB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1027B8-C870-4204-94DA-5610E4711FD1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F29389-E3EB-4540-8DBD-899CF931740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77686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1916832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VY_32_INOVACE_15.3.05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Mgr. Marie Píšová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začátek prosince 2012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Rozdělení trojúhelníků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</a:t>
            </a:r>
            <a:r>
              <a:rPr lang="cs-CZ" sz="14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b="1" smtClean="0"/>
              <a:t>Cvičení z matematiky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35 – 40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Volitelná  matematika –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	           	            - Rozdělení trojúhelníků a jejich vlastnosti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Metodický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Žáci si mají za pomocí prezentace zopakovat rozdělení trojúhelníků podle stran a podle úhlů a 	připomenout si základní vlastnosti jednotlivých trojúhelníků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sešit, psací potřeby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597352"/>
          </a:xfrm>
        </p:spPr>
        <p:txBody>
          <a:bodyPr>
            <a:normAutofit/>
          </a:bodyPr>
          <a:lstStyle/>
          <a:p>
            <a:pPr algn="ctr"/>
            <a:r>
              <a:rPr lang="cs-CZ" sz="9600" u="sng" dirty="0" smtClean="0"/>
              <a:t>Rozdělení trojúhelníků </a:t>
            </a:r>
            <a:br>
              <a:rPr lang="cs-CZ" sz="9600" u="sng" dirty="0" smtClean="0"/>
            </a:br>
            <a:r>
              <a:rPr lang="cs-CZ" sz="9600" u="sng" dirty="0" smtClean="0"/>
              <a:t>a jejich základní vlastnosti</a:t>
            </a:r>
            <a:endParaRPr lang="cs-CZ" sz="96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/>
              <a:t>Rozdělení podle stran</a:t>
            </a:r>
            <a:endParaRPr lang="cs-CZ" sz="72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Rovnostranný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Rovnoramenný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Obecný</a:t>
            </a:r>
          </a:p>
          <a:p>
            <a:pPr marL="514350" indent="-514350">
              <a:buFont typeface="Wingdings" pitchFamily="2" charset="2"/>
              <a:buChar char="Ø"/>
            </a:pPr>
            <a:endParaRPr lang="cs-CZ" dirty="0" smtClean="0"/>
          </a:p>
          <a:p>
            <a:pPr marL="514350" indent="-514350">
              <a:buFont typeface="Wingdings" pitchFamily="2" charset="2"/>
              <a:buChar char="Ø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Rovnostranný trojúhelník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844824"/>
            <a:ext cx="4248472" cy="43891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3508648" y="3157736"/>
            <a:ext cx="271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221088"/>
            <a:ext cx="33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4240" y="2933328"/>
            <a:ext cx="33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36640" y="3085728"/>
            <a:ext cx="33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56520" y="4525888"/>
            <a:ext cx="33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Rovnoramenný trojúhelník 20"/>
          <p:cNvSpPr/>
          <p:nvPr/>
        </p:nvSpPr>
        <p:spPr>
          <a:xfrm>
            <a:off x="2411760" y="2492896"/>
            <a:ext cx="3672408" cy="25202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198884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21412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486916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56176" y="48691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48064" y="32129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43808" y="33569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348880"/>
            <a:ext cx="172819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Obrázek: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u="sng" dirty="0" smtClean="0"/>
              <a:t>Vlastnosti rovnostranného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3732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Všechny strany mají stejnou délku :  a = b = 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Všechny vnitřní úhly mají stejnou velikost. Jakou?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Velikost vnitřních úhlů je 60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(180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3 = 60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osově souměrný 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Ano, je. Kolik má os souměrnosti 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Má tři osy souměrnosti - nakresli do sešitu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Osy souměrnosti jsou shodné s výškami (těžnicemi)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středově souměrný?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Ne, není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Obvod:  o = 3 . 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7380312" y="692696"/>
            <a:ext cx="720080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smtClean="0"/>
              <a:t>Rovnoramenný </a:t>
            </a:r>
            <a:r>
              <a:rPr lang="cs-CZ" u="sng" dirty="0" smtClean="0"/>
              <a:t>trojúhelník</a:t>
            </a:r>
            <a:endParaRPr lang="cs-CZ" u="sng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843808" y="2564904"/>
            <a:ext cx="2736304" cy="32403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2132856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59492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58772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37890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37526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58772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38912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>
                <a:latin typeface="+mj-lt"/>
              </a:rPr>
              <a:t>Obrázek:</a:t>
            </a:r>
            <a:endParaRPr lang="cs-CZ" dirty="0"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37890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37890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623731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u="sng" dirty="0" smtClean="0"/>
              <a:t>Vlastnosti rovnoramenného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1000" dirty="0" smtClean="0">
              <a:latin typeface="+mj-lt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dvě shodná ramena svírající hlavní vrchol :  a = b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Strana proti hlavnímu vrcholu se nazývá základna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Úhly při základně jsou shodné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osově souměrný?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Ano, je. Kolik má os souměrnosti?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Má jednu osu souměrnosti – nakresli do sešitu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Osa souměrnosti je shodná s výškou (těžnicí) na základnu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středově souměrný?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Ne, není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Obvod:  o =  a + 2 . b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7884368" y="476672"/>
            <a:ext cx="504056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u="sng" dirty="0" smtClean="0"/>
              <a:t>Obecný trojúhelník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None/>
            </a:pPr>
            <a:r>
              <a:rPr lang="cs-CZ" dirty="0" smtClean="0">
                <a:latin typeface="+mj-lt"/>
              </a:rPr>
              <a:t>Obrázek:</a:t>
            </a:r>
            <a:endParaRPr lang="cs-CZ" dirty="0">
              <a:latin typeface="+mj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187624" y="2204864"/>
            <a:ext cx="4896544" cy="3528392"/>
          </a:xfrm>
          <a:prstGeom prst="triangle">
            <a:avLst>
              <a:gd name="adj" fmla="val 962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6023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558924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5796136" y="18448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3563888" y="335699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3429000"/>
            <a:ext cx="43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8052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Vlastnosti obecného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900" dirty="0" smtClean="0">
              <a:latin typeface="+mj-lt"/>
            </a:endParaRP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Všechny strany mají různou délku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Všechny úhly mají různou velikost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 osově souměrný?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Ne, není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 středově souměrný?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Ne, není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Obvod:  o = a + b + c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940152" y="1124744"/>
            <a:ext cx="648072" cy="504056"/>
          </a:xfrm>
          <a:prstGeom prst="triangle">
            <a:avLst>
              <a:gd name="adj" fmla="val 857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u="sng" dirty="0" smtClean="0"/>
              <a:t>Rozdělení podle úhlů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19736"/>
          </a:xfrm>
        </p:spPr>
        <p:txBody>
          <a:bodyPr/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Ostroúhlý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Tupoúhlý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7200" dirty="0" smtClean="0"/>
              <a:t>Pravoúhlý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Trojúhelníky podle úhlů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518457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dirty="0" smtClean="0"/>
              <a:t>	</a:t>
            </a:r>
            <a:r>
              <a:rPr lang="cs-CZ" sz="3200" b="1" u="sng" dirty="0" smtClean="0"/>
              <a:t> </a:t>
            </a:r>
          </a:p>
          <a:p>
            <a:pPr>
              <a:buNone/>
            </a:pPr>
            <a:r>
              <a:rPr lang="cs-CZ" sz="3200" b="1" dirty="0" smtClean="0"/>
              <a:t>	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Ostroúhlý 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Má všechny úhlu ostré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Kolik stupňů může mít ostrý úhel?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Víc než nula a míň než devadesát (0</a:t>
            </a:r>
            <a:r>
              <a:rPr lang="cs-CZ" sz="3000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˂ </a:t>
            </a:r>
            <a:r>
              <a:rPr lang="el-GR" sz="3000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˂ 90</a:t>
            </a:r>
            <a:r>
              <a:rPr lang="cs-CZ" sz="3000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Načrtni si ho do sešitu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Náčrtek: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>
            <a:off x="2339752" y="6453336"/>
            <a:ext cx="223224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2339752" y="5157192"/>
            <a:ext cx="1656184" cy="1296144"/>
          </a:xfrm>
          <a:prstGeom prst="lin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995936" y="5157192"/>
            <a:ext cx="576064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Trojúhelníky podle úhlů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0405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	</a:t>
            </a:r>
          </a:p>
          <a:p>
            <a:pPr>
              <a:buNone/>
            </a:pPr>
            <a:r>
              <a:rPr lang="cs-CZ" sz="2800" b="1" dirty="0" smtClean="0"/>
              <a:t>	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Tupoúhlý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Má jeden úhel tupý a ostatní dva úhly ostré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Kolik stupňů může mít tupý úhel?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Víc než devadesát a míň než sto osmdesát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(90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˂ </a:t>
            </a:r>
            <a:r>
              <a:rPr lang="el-GR" sz="2800" dirty="0" smtClean="0"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˂ 180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Načrtni si ho do sešitu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Náčrtek:</a:t>
            </a:r>
          </a:p>
          <a:p>
            <a:pPr>
              <a:buNone/>
            </a:pPr>
            <a:endParaRPr lang="cs-CZ" sz="2800" dirty="0" smtClean="0">
              <a:latin typeface="Times New Roman"/>
              <a:cs typeface="Times New Roman"/>
            </a:endParaRP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flipV="1">
            <a:off x="4211960" y="4941168"/>
            <a:ext cx="1296144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1475656" y="6021288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1475656" y="4941168"/>
            <a:ext cx="4032448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Trojúhelníky podle úhlů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Pravoúhlý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Má jeden úhel pravý (90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 a ostatní dva úhly ostré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Strana proti pravému úhlu se nazývá přepona – je vždy nejdelší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Strany svírající pravý úhel se nazývají odvěsny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Načrtni si ho do sešitu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Náčrtek     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411760" y="4725144"/>
            <a:ext cx="0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411760" y="6021288"/>
            <a:ext cx="302433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411760" y="4725144"/>
            <a:ext cx="3024336" cy="12961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63888" y="479715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přepona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51571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odvěsna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161</TotalTime>
  <Words>187</Words>
  <Application>Microsoft Office PowerPoint</Application>
  <PresentationFormat>Předvádění na obrazovce (4:3)</PresentationFormat>
  <Paragraphs>138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Rozdělení trojúhelníků  a jejich základní vlastnosti</vt:lpstr>
      <vt:lpstr>Rozdělení podle stran</vt:lpstr>
      <vt:lpstr>Rovnostranný trojúhelník</vt:lpstr>
      <vt:lpstr>Vlastnosti rovnostranného </vt:lpstr>
      <vt:lpstr>Rovnoramenný trojúhelník</vt:lpstr>
      <vt:lpstr>Vlastnosti rovnoramenného </vt:lpstr>
      <vt:lpstr>Obecný trojúhelník</vt:lpstr>
      <vt:lpstr>Vlastnosti obecného </vt:lpstr>
      <vt:lpstr>Rozdělení podle úhlů</vt:lpstr>
      <vt:lpstr>Trojúhelníky podle úhlů</vt:lpstr>
      <vt:lpstr>Trojúhelníky podle úhlů</vt:lpstr>
      <vt:lpstr>Trojúhelníky podle úhlů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22</cp:revision>
  <dcterms:created xsi:type="dcterms:W3CDTF">2012-12-03T16:09:43Z</dcterms:created>
  <dcterms:modified xsi:type="dcterms:W3CDTF">2013-07-04T08:20:33Z</dcterms:modified>
</cp:coreProperties>
</file>