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84DC38-A606-4973-AFAF-928A692C6B4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17B2D-9905-4F71-AF2C-183D85D75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17B2D-9905-4F71-AF2C-183D85D75EB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8D02F-FAD6-4557-A490-20D18E560DB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871E5-D612-41D8-924A-98BAA7E49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51403" y="446182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1988840"/>
            <a:ext cx="8136903" cy="46782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 </a:t>
            </a:r>
            <a:r>
              <a:rPr lang="cs-CZ" sz="1400" b="1" dirty="0"/>
              <a:t>METODICKÝ LIST PRO ZŠ</a:t>
            </a:r>
            <a:endParaRPr lang="cs-CZ" sz="1400" dirty="0"/>
          </a:p>
          <a:p>
            <a:r>
              <a:rPr lang="cs-CZ" sz="1400" b="1" dirty="0"/>
              <a:t> Pro zpracování vzdělávacích materiálů (VM)v rámci projektu EU peníze školám</a:t>
            </a:r>
            <a:endParaRPr lang="cs-CZ" sz="1400" dirty="0"/>
          </a:p>
          <a:p>
            <a:r>
              <a:rPr lang="cs-CZ" sz="1400" b="1" dirty="0"/>
              <a:t>     </a:t>
            </a:r>
            <a:r>
              <a:rPr lang="cs-CZ" sz="1400" b="1" dirty="0" smtClean="0"/>
              <a:t>                 </a:t>
            </a:r>
            <a:r>
              <a:rPr lang="cs-CZ" sz="1400" b="1" dirty="0"/>
              <a:t>Operační program Vzdělávání pro konkurenceschopnost</a:t>
            </a:r>
            <a:endParaRPr lang="cs-CZ" sz="1400" dirty="0"/>
          </a:p>
          <a:p>
            <a:r>
              <a:rPr lang="cs-CZ" sz="1400" b="1" dirty="0"/>
              <a:t>  </a:t>
            </a:r>
            <a:endParaRPr lang="cs-CZ" sz="1400" dirty="0"/>
          </a:p>
          <a:p>
            <a:r>
              <a:rPr lang="cs-CZ" sz="1400" b="1" dirty="0"/>
              <a:t>Projekt: Moderní výuka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Registrační </a:t>
            </a:r>
            <a:r>
              <a:rPr lang="cs-CZ" sz="1400" b="1" dirty="0"/>
              <a:t>číslo: CZ.1.07/1.4.00/21.3192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Číslo </a:t>
            </a:r>
            <a:r>
              <a:rPr lang="cs-CZ" sz="1400" b="1" dirty="0"/>
              <a:t>DUM: VY_ </a:t>
            </a:r>
            <a:r>
              <a:rPr lang="cs-CZ" sz="1400" b="1" dirty="0" smtClean="0"/>
              <a:t>32_INOVACE_15.3.12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Jméno </a:t>
            </a:r>
            <a:r>
              <a:rPr lang="cs-CZ" sz="1400" b="1" dirty="0"/>
              <a:t>autora: </a:t>
            </a:r>
            <a:r>
              <a:rPr lang="cs-CZ" sz="1400" b="1" dirty="0" smtClean="0"/>
              <a:t>Mgr. Marie Píšová</a:t>
            </a:r>
          </a:p>
          <a:p>
            <a:r>
              <a:rPr lang="cs-CZ" sz="1400" b="1" dirty="0"/>
              <a:t> </a:t>
            </a:r>
            <a:r>
              <a:rPr lang="cs-CZ" sz="1400" b="1" dirty="0" smtClean="0"/>
              <a:t>Datum</a:t>
            </a:r>
            <a:r>
              <a:rPr lang="cs-CZ" sz="1400" b="1" dirty="0"/>
              <a:t>, </a:t>
            </a:r>
            <a:r>
              <a:rPr lang="cs-CZ" sz="1400" b="1" dirty="0" smtClean="0"/>
              <a:t>období, </a:t>
            </a:r>
            <a:r>
              <a:rPr lang="cs-CZ" sz="1400" b="1" dirty="0"/>
              <a:t>kdy byl vytvořen: </a:t>
            </a:r>
            <a:r>
              <a:rPr lang="cs-CZ" sz="1400" b="1" dirty="0" smtClean="0"/>
              <a:t>březen 2013</a:t>
            </a:r>
          </a:p>
          <a:p>
            <a:r>
              <a:rPr lang="cs-CZ" sz="1400" b="1" dirty="0"/>
              <a:t> </a:t>
            </a:r>
            <a:r>
              <a:rPr lang="cs-CZ" sz="1400" b="1" dirty="0" smtClean="0"/>
              <a:t>Název </a:t>
            </a:r>
            <a:r>
              <a:rPr lang="cs-CZ" sz="1400" b="1" dirty="0"/>
              <a:t>práce</a:t>
            </a:r>
            <a:r>
              <a:rPr lang="cs-CZ" sz="1400" b="1" dirty="0" smtClean="0"/>
              <a:t>: Rovnoběžníky a jejich vlastnosti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Předmět</a:t>
            </a:r>
            <a:r>
              <a:rPr lang="cs-CZ" sz="1400" b="1" dirty="0"/>
              <a:t>, pro který je VM </a:t>
            </a:r>
            <a:r>
              <a:rPr lang="cs-CZ" sz="1400" b="1" dirty="0" smtClean="0"/>
              <a:t>určen</a:t>
            </a:r>
            <a:r>
              <a:rPr lang="cs-CZ" sz="1400" b="1" smtClean="0"/>
              <a:t>:  Cvičení z matematiky</a:t>
            </a:r>
            <a:endParaRPr lang="cs-CZ" sz="1400" b="1" dirty="0" smtClean="0"/>
          </a:p>
          <a:p>
            <a:r>
              <a:rPr lang="cs-CZ" sz="1400" b="1" dirty="0"/>
              <a:t> </a:t>
            </a:r>
            <a:r>
              <a:rPr lang="cs-CZ" sz="1400" b="1" dirty="0" smtClean="0"/>
              <a:t>Ročník</a:t>
            </a:r>
            <a:r>
              <a:rPr lang="cs-CZ" sz="1400" b="1" dirty="0"/>
              <a:t>, pro který je VM </a:t>
            </a:r>
            <a:r>
              <a:rPr lang="cs-CZ" sz="1400" b="1" dirty="0" smtClean="0"/>
              <a:t>určen: sedmý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Časová </a:t>
            </a:r>
            <a:r>
              <a:rPr lang="cs-CZ" sz="1400" b="1" dirty="0"/>
              <a:t>dotace</a:t>
            </a:r>
            <a:r>
              <a:rPr lang="cs-CZ" sz="1400" dirty="0"/>
              <a:t>: </a:t>
            </a:r>
            <a:r>
              <a:rPr lang="cs-CZ" sz="1400" b="1" dirty="0"/>
              <a:t>1 h</a:t>
            </a:r>
            <a:endParaRPr lang="cs-CZ" sz="1400" dirty="0"/>
          </a:p>
          <a:p>
            <a:r>
              <a:rPr lang="cs-CZ" sz="1400" b="1" dirty="0"/>
              <a:t>  </a:t>
            </a:r>
            <a:endParaRPr lang="cs-CZ" sz="1400" dirty="0"/>
          </a:p>
          <a:p>
            <a:r>
              <a:rPr lang="cs-CZ" sz="1400" b="1" dirty="0"/>
              <a:t>Vzdělávací oblast, tematický okruh, téma</a:t>
            </a:r>
            <a:r>
              <a:rPr lang="cs-CZ" sz="1400" b="1" dirty="0" smtClean="0"/>
              <a:t>: Čtyřúhelníky - Rovnoběžníky</a:t>
            </a:r>
            <a:endParaRPr lang="cs-CZ" sz="1400" dirty="0"/>
          </a:p>
          <a:p>
            <a:r>
              <a:rPr lang="cs-CZ" sz="1400" b="1" dirty="0" smtClean="0"/>
              <a:t>	</a:t>
            </a:r>
            <a:r>
              <a:rPr lang="cs-CZ" sz="1400" b="1" dirty="0"/>
              <a:t> </a:t>
            </a:r>
            <a:endParaRPr lang="cs-CZ" sz="1400" dirty="0"/>
          </a:p>
          <a:p>
            <a:r>
              <a:rPr lang="cs-CZ" sz="1400" b="1" dirty="0"/>
              <a:t>Metodický list, anotace- výstižný popis způsobu použití VM ve výuce:</a:t>
            </a:r>
            <a:r>
              <a:rPr lang="cs-CZ" sz="1400" dirty="0"/>
              <a:t> </a:t>
            </a:r>
          </a:p>
          <a:p>
            <a:r>
              <a:rPr lang="cs-CZ" sz="1400" dirty="0" smtClean="0"/>
              <a:t>	Za pomocí prezentace spojené s pracovním návodem si žáci upevní své znalosti  o vlastnostech</a:t>
            </a:r>
          </a:p>
          <a:p>
            <a:r>
              <a:rPr lang="cs-CZ" sz="1400" dirty="0" smtClean="0"/>
              <a:t>	rovnoběžníků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Pomůcky</a:t>
            </a:r>
            <a:r>
              <a:rPr lang="cs-CZ" sz="1400" dirty="0" smtClean="0"/>
              <a:t>: </a:t>
            </a:r>
            <a:r>
              <a:rPr lang="cs-CZ" sz="1400" dirty="0" err="1" smtClean="0"/>
              <a:t>dataprojektor</a:t>
            </a:r>
            <a:r>
              <a:rPr lang="cs-CZ" sz="1400" dirty="0" smtClean="0"/>
              <a:t>, sešit, rýsovací  a psací potřeby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ROVNOBĚŽNÍKY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Rovnoběžník je čtyřúhelník, jehož každé dvě protější strany jsou rovnoběžné a shodné (stejně dlouhé)</a:t>
            </a:r>
          </a:p>
          <a:p>
            <a:r>
              <a:rPr lang="cs-CZ" dirty="0" smtClean="0"/>
              <a:t>Patří sem: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čtverec	obdélník	kosočtverec    kosodélník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4509120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4509120"/>
            <a:ext cx="165618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4427984" y="4437112"/>
            <a:ext cx="1440160" cy="108012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444208" y="4437112"/>
            <a:ext cx="1872208" cy="108012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ČTVEREC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Rovnoběžník, jehož sousední strany mají stejné délky a jsou k sobě kolmé</a:t>
            </a:r>
          </a:p>
          <a:p>
            <a:pPr algn="ctr">
              <a:buNone/>
            </a:pPr>
            <a:endParaRPr lang="cs-CZ" sz="1200" dirty="0" smtClean="0"/>
          </a:p>
          <a:p>
            <a:r>
              <a:rPr lang="cs-CZ" sz="2400" dirty="0" smtClean="0"/>
              <a:t>Narýsuj libovolný čtverec ABCD, jeho úhlopříčky a jejich průsečík označ S. Změř:</a:t>
            </a:r>
          </a:p>
          <a:p>
            <a:endParaRPr lang="cs-CZ" sz="12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1) 	</a:t>
            </a:r>
            <a:r>
              <a:rPr lang="cs-CZ" sz="2400" dirty="0" smtClean="0">
                <a:latin typeface="Times New Roman"/>
                <a:cs typeface="Times New Roman"/>
              </a:rPr>
              <a:t>|AC| =			3) Úhly, které svírají úhlopříčky</a:t>
            </a:r>
          </a:p>
          <a:p>
            <a:pPr>
              <a:buNone/>
            </a:pPr>
            <a:r>
              <a:rPr lang="cs-CZ" sz="2400" dirty="0">
                <a:latin typeface="Times New Roman"/>
                <a:cs typeface="Times New Roman"/>
              </a:rPr>
              <a:t>	</a:t>
            </a:r>
            <a:r>
              <a:rPr lang="cs-CZ" sz="2400" dirty="0" smtClean="0">
                <a:latin typeface="Times New Roman"/>
                <a:cs typeface="Times New Roman"/>
              </a:rPr>
              <a:t>	|BD| =			                                                        </a:t>
            </a:r>
          </a:p>
          <a:p>
            <a:pPr>
              <a:buNone/>
            </a:pPr>
            <a:r>
              <a:rPr lang="cs-CZ" sz="2400" dirty="0">
                <a:latin typeface="Times New Roman"/>
                <a:cs typeface="Times New Roman"/>
              </a:rPr>
              <a:t>	</a:t>
            </a:r>
            <a:r>
              <a:rPr lang="cs-CZ" sz="2400" dirty="0" smtClean="0">
                <a:latin typeface="Times New Roman"/>
                <a:cs typeface="Times New Roman"/>
              </a:rPr>
              <a:t> 2) 	|AS| = 			4) Je osově souměrný?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		|SC| =			    (kolik má os souměrnosti)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		|BS| =</a:t>
            </a:r>
            <a:endParaRPr lang="cs-CZ" sz="2400" dirty="0" smtClean="0"/>
          </a:p>
          <a:p>
            <a:pPr>
              <a:buNone/>
            </a:pPr>
            <a:r>
              <a:rPr lang="cs-CZ" sz="2400" dirty="0">
                <a:latin typeface="Times New Roman"/>
                <a:cs typeface="Times New Roman"/>
              </a:rPr>
              <a:t>	</a:t>
            </a:r>
            <a:r>
              <a:rPr lang="cs-CZ" sz="2400" dirty="0" smtClean="0">
                <a:latin typeface="Times New Roman"/>
                <a:cs typeface="Times New Roman"/>
              </a:rPr>
              <a:t>	|SD| = 			5) Je středově souměrný?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		</a:t>
            </a:r>
            <a:r>
              <a:rPr lang="cs-CZ" sz="2400" dirty="0"/>
              <a:t>	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11760" y="3861048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2411760" y="4077072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71800" y="38610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flipH="1">
            <a:off x="2339752" y="5373216"/>
            <a:ext cx="43204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 flipV="1">
            <a:off x="2267744" y="4797152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843808" y="51571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40770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OBDÉLNÍK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cs-CZ" sz="3100" dirty="0" smtClean="0"/>
              <a:t>Rovnoběžník, jehož sousední strany mají různé délky a jsou k sobě kolmé</a:t>
            </a:r>
          </a:p>
          <a:p>
            <a:pPr algn="ctr">
              <a:buNone/>
            </a:pPr>
            <a:endParaRPr lang="cs-CZ" sz="3100" dirty="0" smtClean="0"/>
          </a:p>
          <a:p>
            <a:r>
              <a:rPr lang="cs-CZ" sz="3100" dirty="0" smtClean="0"/>
              <a:t>Narýsuj libovolný obdélník ABCD, jeho úhlopříčky a jejich průsečík označ S. Změř:</a:t>
            </a:r>
          </a:p>
          <a:p>
            <a:endParaRPr lang="cs-CZ" sz="1700" dirty="0" smtClean="0"/>
          </a:p>
          <a:p>
            <a:pPr>
              <a:buNone/>
            </a:pPr>
            <a:r>
              <a:rPr lang="cs-CZ" sz="3100" dirty="0" smtClean="0"/>
              <a:t>	1) 	</a:t>
            </a:r>
            <a:r>
              <a:rPr lang="cs-CZ" sz="3100" dirty="0" smtClean="0">
                <a:latin typeface="Times New Roman"/>
                <a:cs typeface="Times New Roman"/>
              </a:rPr>
              <a:t>|AC| =			3) Úhly, které svírají úhlopříčky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	|BD| =			                                                        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 2) 	|AS| = 			4) Je osově souměrný?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	|SC| =			    (kolik má os souměrnosti)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	|BS| =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	|SD| = 			5) Je středově souměrný?</a:t>
            </a:r>
          </a:p>
          <a:p>
            <a:pPr>
              <a:buNone/>
            </a:pPr>
            <a:r>
              <a:rPr lang="cs-CZ" sz="3100" dirty="0" smtClean="0">
                <a:latin typeface="Times New Roman"/>
                <a:cs typeface="Times New Roman"/>
              </a:rPr>
              <a:t>		</a:t>
            </a:r>
            <a:r>
              <a:rPr lang="cs-CZ" sz="3100" dirty="0" smtClean="0"/>
              <a:t>	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36450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46531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cxnSp>
        <p:nvCxnSpPr>
          <p:cNvPr id="12" name="Přímá spojovací čára 11"/>
          <p:cNvCxnSpPr>
            <a:endCxn id="4" idx="1"/>
          </p:cNvCxnSpPr>
          <p:nvPr/>
        </p:nvCxnSpPr>
        <p:spPr>
          <a:xfrm>
            <a:off x="2339752" y="3645024"/>
            <a:ext cx="360040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1"/>
          </p:cNvCxnSpPr>
          <p:nvPr/>
        </p:nvCxnSpPr>
        <p:spPr>
          <a:xfrm flipH="1">
            <a:off x="2339752" y="3829690"/>
            <a:ext cx="360040" cy="1753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2267744" y="4869160"/>
            <a:ext cx="43204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2267744" y="4365104"/>
            <a:ext cx="43204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KOSOČTVEREC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cs-CZ" dirty="0" smtClean="0"/>
              <a:t>Rovnoběžník, jehož sousední strany mají stejné délky a nejsou k sobě kolmé</a:t>
            </a:r>
          </a:p>
          <a:p>
            <a:pPr algn="ctr">
              <a:buNone/>
            </a:pPr>
            <a:endParaRPr lang="cs-CZ" sz="1800" dirty="0" smtClean="0"/>
          </a:p>
          <a:p>
            <a:r>
              <a:rPr lang="cs-CZ" dirty="0" smtClean="0"/>
              <a:t>Narýsuj libovolný kosočtverec ABCD, jeho úhlopříčky a jejich průsečík označ S. Změř:</a:t>
            </a:r>
          </a:p>
          <a:p>
            <a:endParaRPr lang="cs-CZ" sz="1700" dirty="0" smtClean="0"/>
          </a:p>
          <a:p>
            <a:pPr>
              <a:buNone/>
            </a:pPr>
            <a:r>
              <a:rPr lang="cs-CZ" dirty="0" smtClean="0"/>
              <a:t>	1) 	</a:t>
            </a:r>
            <a:r>
              <a:rPr lang="cs-CZ" dirty="0" smtClean="0">
                <a:latin typeface="Times New Roman"/>
                <a:cs typeface="Times New Roman"/>
              </a:rPr>
              <a:t>|AC| =			3) Úhly, které svírají úhlopříčky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|BD| =			                            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 2) 	|AS| = 			4) Je osově souměrný?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|SC| =			    (kolik má os souměrnosti)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|BS|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|SD| = 			5) Je středově souměrný?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411760" y="3501008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2411760" y="3717032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339752" y="4293096"/>
            <a:ext cx="43204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2411760" y="4869160"/>
            <a:ext cx="36004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771800" y="35010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46531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KOSODÉLNÍK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cs-CZ" dirty="0" smtClean="0"/>
              <a:t>Rovnoběžník, jehož sousední strany mají různé délky a nejsou k sobě kolmé</a:t>
            </a:r>
          </a:p>
          <a:p>
            <a:pPr algn="ctr">
              <a:buNone/>
            </a:pPr>
            <a:endParaRPr lang="cs-CZ" sz="1500" dirty="0" smtClean="0"/>
          </a:p>
          <a:p>
            <a:r>
              <a:rPr lang="cs-CZ" dirty="0" smtClean="0"/>
              <a:t>Narýsuj libovolný kosodélník ABCD, jeho úhlopříčky a jejich průsečík označ S. Změř: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dirty="0" smtClean="0"/>
              <a:t>	1) 	</a:t>
            </a:r>
            <a:r>
              <a:rPr lang="cs-CZ" dirty="0" smtClean="0">
                <a:latin typeface="Times New Roman"/>
                <a:cs typeface="Times New Roman"/>
              </a:rPr>
              <a:t>|AC| =			3) Úhly, které svírají úhlopříčky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|BD| =			                            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 2) 	|AS| = 			4) Je osově souměrný?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|SC| =		</a:t>
            </a:r>
            <a:r>
              <a:rPr lang="cs-CZ" b="1" dirty="0" smtClean="0">
                <a:latin typeface="Times New Roman"/>
                <a:cs typeface="Times New Roman"/>
              </a:rPr>
              <a:t>	</a:t>
            </a:r>
            <a:r>
              <a:rPr lang="cs-CZ" dirty="0" smtClean="0">
                <a:latin typeface="Times New Roman"/>
                <a:cs typeface="Times New Roman"/>
              </a:rPr>
              <a:t>    (kolik má os souměrnosti)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|BS|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|SD| = 			5) Je středově souměrný?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11760" y="3501008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2411760" y="3717032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411760" y="4293096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2411760" y="4869160"/>
            <a:ext cx="50405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771800" y="357301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Shrnutí – doplň A = ano nebo N = ne: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764704"/>
          <a:ext cx="8229600" cy="577946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610744"/>
                <a:gridCol w="936104"/>
                <a:gridCol w="1080120"/>
                <a:gridCol w="1368152"/>
                <a:gridCol w="1234480"/>
              </a:tblGrid>
              <a:tr h="3794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Vlastnost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čtverec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obdélník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kosočtverec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kosodélník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Protější strany jsou </a:t>
                      </a:r>
                      <a:r>
                        <a:rPr lang="cs-CZ" dirty="0" err="1" smtClean="0"/>
                        <a:t>rovnob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a shodné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Sousední strany jsou shodné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Sousední</a:t>
                      </a:r>
                      <a:r>
                        <a:rPr lang="cs-CZ" baseline="0" dirty="0" smtClean="0"/>
                        <a:t> strany jsou k sobě kolmé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Úhlopříčky jsou shodné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Úhlopříčky jsou k sobě kolmé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Úhlopříčky se navzájem půlí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Protější úhly jsou shodné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Všechny úhly jsou pravé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 osově souměrný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 středově souměrný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239</Words>
  <Application>Microsoft Office PowerPoint</Application>
  <PresentationFormat>Předvádění na obrazovce (4:3)</PresentationFormat>
  <Paragraphs>108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ROVNOBĚŽNÍKY</vt:lpstr>
      <vt:lpstr>ČTVEREC</vt:lpstr>
      <vt:lpstr>OBDÉLNÍK</vt:lpstr>
      <vt:lpstr>KOSOČTVEREC</vt:lpstr>
      <vt:lpstr>KOSODÉLNÍK</vt:lpstr>
      <vt:lpstr>Shrnutí – doplň A = ano nebo N = ne: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10</cp:revision>
  <dcterms:created xsi:type="dcterms:W3CDTF">2013-03-19T17:03:22Z</dcterms:created>
  <dcterms:modified xsi:type="dcterms:W3CDTF">2013-07-04T08:22:19Z</dcterms:modified>
</cp:coreProperties>
</file>