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DB396F-A06D-4066-B1E6-1C1D1117918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5AFD37-7FBD-4C7F-9DD7-1A0A55447E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577215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83568" y="1988841"/>
            <a:ext cx="7416824" cy="4869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DUM: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VY_32_INOVACE_15.3.16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Mgr. Marie Píšová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duben 2013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Převody jednotek délky, obsahu a objemu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Cvičení z matematiky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určen: sedmý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1 h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Matematika a její aplikace – Cvičení z matematiky – 			Hranoly – výpočet povrchu a objemu – Převody jednotek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Prezentace má být pomůckou pro pochopení převodů jednotek délky, obsahu a objemu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za využití sestavených tabulek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331640" y="548680"/>
            <a:ext cx="6470104" cy="792088"/>
          </a:xfrm>
        </p:spPr>
        <p:txBody>
          <a:bodyPr/>
          <a:lstStyle/>
          <a:p>
            <a:pPr algn="ctr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Převody jednotek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611560" y="1772816"/>
            <a:ext cx="7920880" cy="460851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jednotky dané veličiny seřadíme od největší po nejmenší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mezi jednotlivé jednotky (řády) napíšeme převodní vztah</a:t>
            </a:r>
          </a:p>
          <a:p>
            <a:pPr>
              <a:buNone/>
            </a:pPr>
            <a:r>
              <a:rPr lang="cs-CZ" dirty="0" smtClean="0"/>
              <a:t>	   (10, 100, 1000 – podle toho, jaké jednotky převádíme)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pohybujeme – li se v tabulce doprava (převádíme na menší</a:t>
            </a:r>
          </a:p>
          <a:p>
            <a:pPr>
              <a:buNone/>
            </a:pPr>
            <a:r>
              <a:rPr lang="cs-CZ" dirty="0" smtClean="0"/>
              <a:t>     jednotky), násobíme 10, 100, 1000, … – posunujeme  </a:t>
            </a:r>
          </a:p>
          <a:p>
            <a:pPr>
              <a:buNone/>
            </a:pPr>
            <a:r>
              <a:rPr lang="cs-CZ" dirty="0" smtClean="0"/>
              <a:t>     desetinnou čárku o tolik míst doprava, kolik je mezi </a:t>
            </a:r>
          </a:p>
          <a:p>
            <a:pPr>
              <a:buNone/>
            </a:pPr>
            <a:r>
              <a:rPr lang="cs-CZ" dirty="0" smtClean="0"/>
              <a:t>     jednotlivými jednotkami nul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pohybujeme – li se v tabulce doleva (převádíme na větší</a:t>
            </a:r>
          </a:p>
          <a:p>
            <a:pPr>
              <a:buNone/>
            </a:pPr>
            <a:r>
              <a:rPr lang="cs-CZ" dirty="0" smtClean="0"/>
              <a:t>     jednotky), dělíme 10, 100, 1000, … – posunujeme desetinnou </a:t>
            </a:r>
          </a:p>
          <a:p>
            <a:pPr>
              <a:buNone/>
            </a:pPr>
            <a:r>
              <a:rPr lang="cs-CZ" dirty="0" smtClean="0"/>
              <a:t>     čárku a tolik míst doleva, kolik je mezi jednotlivými </a:t>
            </a:r>
          </a:p>
          <a:p>
            <a:pPr>
              <a:buNone/>
            </a:pPr>
            <a:r>
              <a:rPr lang="cs-CZ" dirty="0" smtClean="0"/>
              <a:t>     jednotkami nul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704856" cy="792088"/>
          </a:xfrm>
        </p:spPr>
        <p:txBody>
          <a:bodyPr anchor="t"/>
          <a:lstStyle/>
          <a:p>
            <a:pPr algn="ctr">
              <a:buNone/>
            </a:pPr>
            <a:r>
              <a:rPr lang="cs-CZ" sz="4800" u="sng" dirty="0" smtClean="0">
                <a:solidFill>
                  <a:srgbClr val="FF0000"/>
                </a:solidFill>
              </a:rPr>
              <a:t>Převody jednotek délky</a:t>
            </a:r>
            <a:br>
              <a:rPr lang="cs-CZ" sz="4800" u="sng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700808"/>
            <a:ext cx="8280920" cy="4824536"/>
          </a:xfrm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txBody>
          <a:bodyPr anchor="t">
            <a:normAutofit/>
          </a:bodyPr>
          <a:lstStyle/>
          <a:p>
            <a:pPr algn="l"/>
            <a:r>
              <a:rPr lang="cs-CZ" sz="3200" dirty="0" smtClean="0">
                <a:solidFill>
                  <a:schemeClr val="tx1"/>
                </a:solidFill>
              </a:rPr>
              <a:t>      </a:t>
            </a:r>
            <a:r>
              <a:rPr lang="cs-CZ" sz="2800" dirty="0" smtClean="0">
                <a:solidFill>
                  <a:schemeClr val="tx1"/>
                </a:solidFill>
              </a:rPr>
              <a:t>1000	       10           </a:t>
            </a:r>
            <a:r>
              <a:rPr lang="cs-CZ" sz="2800" dirty="0" err="1" smtClean="0">
                <a:solidFill>
                  <a:schemeClr val="tx1"/>
                </a:solidFill>
              </a:rPr>
              <a:t>10</a:t>
            </a:r>
            <a:r>
              <a:rPr lang="cs-CZ" sz="2800" dirty="0" smtClean="0">
                <a:solidFill>
                  <a:schemeClr val="tx1"/>
                </a:solidFill>
              </a:rPr>
              <a:t>           </a:t>
            </a:r>
            <a:r>
              <a:rPr lang="cs-CZ" sz="2800" dirty="0" err="1" smtClean="0">
                <a:solidFill>
                  <a:schemeClr val="tx1"/>
                </a:solidFill>
              </a:rPr>
              <a:t>10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/>
            <a:r>
              <a:rPr lang="cs-CZ" sz="4400" b="1" dirty="0" smtClean="0">
                <a:solidFill>
                  <a:schemeClr val="tx1"/>
                </a:solidFill>
              </a:rPr>
              <a:t>km		m	   dm	 cm	mm</a:t>
            </a: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3200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3568" y="3683000"/>
          <a:ext cx="7416825" cy="2219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72275"/>
                <a:gridCol w="2472275"/>
                <a:gridCol w="2472275"/>
              </a:tblGrid>
              <a:tr h="0">
                <a:tc row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Převod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Posun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Směr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míst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 km na cm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doprava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 dm na km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doleva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 mm na dm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doleva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 m na mm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doprava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0"/>
            <a:ext cx="7550224" cy="1143000"/>
          </a:xfrm>
        </p:spPr>
        <p:txBody>
          <a:bodyPr/>
          <a:lstStyle/>
          <a:p>
            <a:pPr algn="ctr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Převody jednotek délky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3"/>
          </p:nvPr>
        </p:nvSpPr>
        <p:spPr>
          <a:xfrm>
            <a:off x="611560" y="1124744"/>
            <a:ext cx="3168352" cy="5040560"/>
          </a:xfrm>
        </p:spPr>
        <p:txBody>
          <a:bodyPr>
            <a:normAutofit lnSpcReduction="10000"/>
          </a:bodyPr>
          <a:lstStyle/>
          <a:p>
            <a:pPr marL="502920" indent="-457200">
              <a:buFont typeface="+mj-lt"/>
              <a:buAutoNum type="alphaLcParenR"/>
            </a:pPr>
            <a:r>
              <a:rPr lang="cs-CZ" dirty="0" smtClean="0"/>
              <a:t>25 cm =	  m</a:t>
            </a:r>
          </a:p>
          <a:p>
            <a:pPr marL="502920" indent="-457200">
              <a:buNone/>
            </a:pPr>
            <a:r>
              <a:rPr lang="cs-CZ" dirty="0" smtClean="0"/>
              <a:t>	(o 2 místa doleva)</a:t>
            </a:r>
          </a:p>
          <a:p>
            <a:pPr marL="502920" indent="-457200">
              <a:buFont typeface="+mj-lt"/>
              <a:buAutoNum type="alphaLcParenR" startAt="2"/>
            </a:pPr>
            <a:r>
              <a:rPr lang="cs-CZ" dirty="0" smtClean="0"/>
              <a:t>0,48 km =	     m</a:t>
            </a:r>
          </a:p>
          <a:p>
            <a:pPr marL="502920" indent="-457200">
              <a:buNone/>
            </a:pPr>
            <a:r>
              <a:rPr lang="cs-CZ" dirty="0" smtClean="0"/>
              <a:t>	(o 3 místa doprava)</a:t>
            </a:r>
          </a:p>
          <a:p>
            <a:pPr marL="502920" indent="-457200">
              <a:buFont typeface="+mj-lt"/>
              <a:buAutoNum type="alphaLcParenR" startAt="3"/>
            </a:pPr>
            <a:r>
              <a:rPr lang="cs-CZ" dirty="0" smtClean="0"/>
              <a:t>68 dm = 	    km</a:t>
            </a:r>
          </a:p>
          <a:p>
            <a:pPr marL="502920" indent="-457200">
              <a:buNone/>
            </a:pPr>
            <a:r>
              <a:rPr lang="cs-CZ" dirty="0" smtClean="0"/>
              <a:t>	(o 4 místa doleva)</a:t>
            </a:r>
          </a:p>
          <a:p>
            <a:pPr marL="502920" indent="-457200">
              <a:buFont typeface="+mj-lt"/>
              <a:buAutoNum type="alphaLcParenR" startAt="4"/>
            </a:pPr>
            <a:r>
              <a:rPr lang="cs-CZ" dirty="0" smtClean="0"/>
              <a:t>6,5 cm = 	   mm</a:t>
            </a:r>
          </a:p>
          <a:p>
            <a:pPr marL="502920" indent="-457200">
              <a:buNone/>
            </a:pPr>
            <a:r>
              <a:rPr lang="cs-CZ" dirty="0" smtClean="0"/>
              <a:t>	(o 1 místo doprava)</a:t>
            </a:r>
          </a:p>
          <a:p>
            <a:pPr marL="502920" indent="-457200">
              <a:buFont typeface="+mj-lt"/>
              <a:buAutoNum type="alphaLcParenR" startAt="5"/>
            </a:pPr>
            <a:r>
              <a:rPr lang="cs-CZ" dirty="0" smtClean="0"/>
              <a:t>2,5 m =	   mm</a:t>
            </a:r>
          </a:p>
          <a:p>
            <a:pPr marL="502920" indent="-457200">
              <a:buNone/>
            </a:pPr>
            <a:r>
              <a:rPr lang="cs-CZ" dirty="0" smtClean="0"/>
              <a:t>	(o 3 místa doprava)</a:t>
            </a:r>
          </a:p>
          <a:p>
            <a:pPr marL="502920" indent="-457200">
              <a:buFont typeface="+mj-lt"/>
              <a:buAutoNum type="alphaLcParenR" startAt="6"/>
            </a:pPr>
            <a:r>
              <a:rPr lang="cs-CZ" dirty="0" smtClean="0"/>
              <a:t>4 mm = 	  dm</a:t>
            </a:r>
          </a:p>
          <a:p>
            <a:pPr marL="502920" indent="-457200">
              <a:buNone/>
            </a:pPr>
            <a:r>
              <a:rPr lang="cs-CZ" dirty="0" smtClean="0"/>
              <a:t>	(o 2 místa doleva)</a:t>
            </a:r>
          </a:p>
          <a:p>
            <a:pPr marL="502920" indent="-457200">
              <a:buNone/>
            </a:pPr>
            <a:endParaRPr lang="cs-CZ" dirty="0" smtClean="0"/>
          </a:p>
          <a:p>
            <a:pPr marL="502920" indent="-457200">
              <a:buAutoNum type="alphaLcParenR"/>
            </a:pPr>
            <a:endParaRPr lang="cs-CZ" dirty="0" smtClean="0"/>
          </a:p>
          <a:p>
            <a:pPr marL="502920" indent="-457200">
              <a:buAutoNum type="alphaLcParenR"/>
            </a:pPr>
            <a:endParaRPr lang="cs-CZ" dirty="0" smtClean="0"/>
          </a:p>
          <a:p>
            <a:pPr marL="502920" indent="-457200">
              <a:buFont typeface="+mj-lt"/>
              <a:buAutoNum type="alphaLcParenR"/>
            </a:pP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4"/>
          </p:nvPr>
        </p:nvSpPr>
        <p:spPr>
          <a:xfrm>
            <a:off x="5076056" y="1124744"/>
            <a:ext cx="2986664" cy="4752528"/>
          </a:xfrm>
        </p:spPr>
        <p:txBody>
          <a:bodyPr>
            <a:normAutofit lnSpcReduction="10000"/>
          </a:bodyPr>
          <a:lstStyle/>
          <a:p>
            <a:pPr marL="502920" indent="-457200">
              <a:buAutoNum type="alphaLcParenR"/>
            </a:pPr>
            <a:r>
              <a:rPr lang="cs-CZ" dirty="0" smtClean="0"/>
              <a:t>0,25 m</a:t>
            </a:r>
          </a:p>
          <a:p>
            <a:pPr marL="502920" indent="-457200">
              <a:buAutoNum type="alphaLcParenR"/>
            </a:pPr>
            <a:endParaRPr lang="cs-CZ" dirty="0" smtClean="0"/>
          </a:p>
          <a:p>
            <a:pPr marL="502920" indent="-457200">
              <a:buAutoNum type="alphaLcParenR"/>
            </a:pPr>
            <a:r>
              <a:rPr lang="cs-CZ" dirty="0" smtClean="0"/>
              <a:t>480 m</a:t>
            </a:r>
          </a:p>
          <a:p>
            <a:pPr marL="502920" indent="-457200">
              <a:buAutoNum type="alphaLcParenR"/>
            </a:pPr>
            <a:endParaRPr lang="cs-CZ" dirty="0" smtClean="0"/>
          </a:p>
          <a:p>
            <a:pPr marL="502920" indent="-457200">
              <a:buAutoNum type="alphaLcParenR"/>
            </a:pPr>
            <a:r>
              <a:rPr lang="cs-CZ" dirty="0" smtClean="0"/>
              <a:t>0,0068 km</a:t>
            </a:r>
          </a:p>
          <a:p>
            <a:pPr marL="502920" indent="-457200">
              <a:buAutoNum type="alphaLcParenR"/>
            </a:pPr>
            <a:endParaRPr lang="cs-CZ" dirty="0" smtClean="0"/>
          </a:p>
          <a:p>
            <a:pPr marL="502920" indent="-457200">
              <a:buAutoNum type="alphaLcParenR"/>
            </a:pPr>
            <a:r>
              <a:rPr lang="cs-CZ" dirty="0" smtClean="0"/>
              <a:t>65 mm</a:t>
            </a:r>
          </a:p>
          <a:p>
            <a:pPr marL="502920" indent="-457200">
              <a:buAutoNum type="alphaLcParenR"/>
            </a:pPr>
            <a:endParaRPr lang="cs-CZ" dirty="0" smtClean="0"/>
          </a:p>
          <a:p>
            <a:pPr marL="502920" indent="-457200">
              <a:buAutoNum type="alphaLcParenR"/>
            </a:pPr>
            <a:r>
              <a:rPr lang="cs-CZ" dirty="0" smtClean="0"/>
              <a:t>2500 mm</a:t>
            </a:r>
          </a:p>
          <a:p>
            <a:pPr marL="502920" indent="-457200">
              <a:buAutoNum type="alphaLcParenR"/>
            </a:pPr>
            <a:endParaRPr lang="cs-CZ" dirty="0" smtClean="0"/>
          </a:p>
          <a:p>
            <a:pPr marL="502920" indent="-457200">
              <a:buAutoNum type="alphaLcParenR"/>
            </a:pPr>
            <a:r>
              <a:rPr lang="cs-CZ" dirty="0" smtClean="0"/>
              <a:t>0,04 dm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/>
      <p:bldP spid="1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704856" cy="864096"/>
          </a:xfrm>
        </p:spPr>
        <p:txBody>
          <a:bodyPr/>
          <a:lstStyle/>
          <a:p>
            <a:pPr algn="ctr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Převody jednotek obsahu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556792"/>
            <a:ext cx="7776864" cy="4824536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    100      </a:t>
            </a:r>
            <a:r>
              <a:rPr lang="cs-CZ" dirty="0" err="1" smtClean="0"/>
              <a:t>100</a:t>
            </a:r>
            <a:r>
              <a:rPr lang="cs-CZ" dirty="0" smtClean="0"/>
              <a:t>     </a:t>
            </a:r>
            <a:r>
              <a:rPr lang="cs-CZ" dirty="0" err="1" smtClean="0"/>
              <a:t>100</a:t>
            </a:r>
            <a:r>
              <a:rPr lang="cs-CZ" dirty="0" smtClean="0"/>
              <a:t>       </a:t>
            </a:r>
            <a:r>
              <a:rPr lang="cs-CZ" dirty="0" err="1" smtClean="0"/>
              <a:t>100</a:t>
            </a:r>
            <a:r>
              <a:rPr lang="cs-CZ" dirty="0" smtClean="0"/>
              <a:t>	</a:t>
            </a:r>
            <a:r>
              <a:rPr lang="cs-CZ" dirty="0" err="1" smtClean="0"/>
              <a:t>100</a:t>
            </a:r>
            <a:r>
              <a:rPr lang="cs-CZ" dirty="0" smtClean="0"/>
              <a:t>	    </a:t>
            </a:r>
            <a:r>
              <a:rPr lang="cs-CZ" dirty="0" err="1" smtClean="0"/>
              <a:t>100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sz="2600" b="1" dirty="0" smtClean="0"/>
              <a:t>k	m</a:t>
            </a:r>
            <a:r>
              <a:rPr lang="cs-CZ" sz="2600" b="1" baseline="30000" dirty="0" smtClean="0"/>
              <a:t>2 	    </a:t>
            </a:r>
            <a:r>
              <a:rPr lang="cs-CZ" sz="2600" b="1" dirty="0" smtClean="0"/>
              <a:t>ha	   a</a:t>
            </a:r>
            <a:r>
              <a:rPr lang="cs-CZ" sz="2600" b="1" baseline="30000" dirty="0" smtClean="0"/>
              <a:t>	    </a:t>
            </a:r>
            <a:r>
              <a:rPr lang="cs-CZ" sz="2600" b="1" dirty="0" smtClean="0"/>
              <a:t>m</a:t>
            </a:r>
            <a:r>
              <a:rPr lang="cs-CZ" sz="2600" b="1" baseline="30000" dirty="0" smtClean="0"/>
              <a:t>2   	      </a:t>
            </a:r>
            <a:r>
              <a:rPr lang="cs-CZ" sz="2600" b="1" dirty="0" smtClean="0"/>
              <a:t>dm</a:t>
            </a:r>
            <a:r>
              <a:rPr lang="cs-CZ" sz="2600" b="1" baseline="30000" dirty="0" smtClean="0"/>
              <a:t>2           </a:t>
            </a:r>
            <a:r>
              <a:rPr lang="cs-CZ" sz="2600" b="1" dirty="0" smtClean="0"/>
              <a:t>cm</a:t>
            </a:r>
            <a:r>
              <a:rPr lang="cs-CZ" sz="2600" b="1" baseline="30000" dirty="0" smtClean="0"/>
              <a:t>2	</a:t>
            </a:r>
            <a:r>
              <a:rPr lang="cs-CZ" sz="2600" b="1" dirty="0" smtClean="0"/>
              <a:t>mm</a:t>
            </a:r>
            <a:r>
              <a:rPr lang="cs-CZ" sz="2600" b="1" baseline="30000" dirty="0" smtClean="0"/>
              <a:t>2</a:t>
            </a:r>
          </a:p>
          <a:p>
            <a:pPr>
              <a:buNone/>
            </a:pPr>
            <a:endParaRPr lang="cs-CZ" sz="2600" baseline="30000" dirty="0" smtClean="0"/>
          </a:p>
          <a:p>
            <a:pPr>
              <a:buNone/>
            </a:pPr>
            <a:endParaRPr lang="cs-CZ" sz="2600" baseline="30000" dirty="0" smtClean="0"/>
          </a:p>
          <a:p>
            <a:pPr>
              <a:buNone/>
            </a:pPr>
            <a:endParaRPr lang="cs-CZ" sz="2600" baseline="30000" dirty="0" smtClean="0"/>
          </a:p>
          <a:p>
            <a:pPr>
              <a:buNone/>
            </a:pPr>
            <a:endParaRPr lang="cs-CZ" sz="2600" baseline="30000" dirty="0" smtClean="0"/>
          </a:p>
          <a:p>
            <a:pPr>
              <a:buNone/>
            </a:pPr>
            <a:endParaRPr lang="cs-CZ" sz="3200" baseline="300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3" y="3789040"/>
          <a:ext cx="7272810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24270"/>
                <a:gridCol w="2424270"/>
                <a:gridCol w="2424270"/>
              </a:tblGrid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Převod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Posun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Směr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míst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 ha na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doprava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 dm</a:t>
                      </a:r>
                      <a:r>
                        <a:rPr lang="cs-CZ" baseline="30000" dirty="0" smtClean="0"/>
                        <a:t>2</a:t>
                      </a:r>
                      <a:r>
                        <a:rPr lang="cs-CZ" dirty="0" smtClean="0"/>
                        <a:t> na a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doleva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 mm</a:t>
                      </a:r>
                      <a:r>
                        <a:rPr lang="cs-CZ" baseline="30000" dirty="0" smtClean="0"/>
                        <a:t>2</a:t>
                      </a:r>
                      <a:r>
                        <a:rPr lang="cs-CZ" dirty="0" smtClean="0"/>
                        <a:t> na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doleva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 cm</a:t>
                      </a:r>
                      <a:r>
                        <a:rPr lang="cs-CZ" baseline="30000" dirty="0" smtClean="0"/>
                        <a:t>2</a:t>
                      </a:r>
                      <a:r>
                        <a:rPr lang="cs-CZ" dirty="0" smtClean="0"/>
                        <a:t> na mm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doprava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7478216" cy="936104"/>
          </a:xfrm>
        </p:spPr>
        <p:txBody>
          <a:bodyPr/>
          <a:lstStyle/>
          <a:p>
            <a:pPr algn="ctr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Převody jednotek obsahu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755576" y="1412776"/>
            <a:ext cx="3528391" cy="5040560"/>
          </a:xfrm>
        </p:spPr>
        <p:txBody>
          <a:bodyPr>
            <a:normAutofit lnSpcReduction="10000"/>
          </a:bodyPr>
          <a:lstStyle/>
          <a:p>
            <a:pPr marL="502920" indent="-457200">
              <a:buFont typeface="+mj-lt"/>
              <a:buAutoNum type="alphaLcParenR"/>
            </a:pPr>
            <a:r>
              <a:rPr lang="cs-CZ" dirty="0" smtClean="0"/>
              <a:t>25 cm</a:t>
            </a:r>
            <a:r>
              <a:rPr lang="cs-CZ" baseline="30000" dirty="0" smtClean="0"/>
              <a:t>2</a:t>
            </a:r>
            <a:r>
              <a:rPr lang="cs-CZ" dirty="0" smtClean="0"/>
              <a:t> =	  dm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502920" indent="-457200">
              <a:buNone/>
            </a:pPr>
            <a:r>
              <a:rPr lang="cs-CZ" dirty="0" smtClean="0"/>
              <a:t>	(o 2 místa doleva)</a:t>
            </a:r>
          </a:p>
          <a:p>
            <a:pPr marL="502920" indent="-457200">
              <a:buFont typeface="+mj-lt"/>
              <a:buAutoNum type="alphaLcParenR" startAt="2"/>
            </a:pPr>
            <a:r>
              <a:rPr lang="cs-CZ" dirty="0" smtClean="0"/>
              <a:t>0,48 km</a:t>
            </a:r>
            <a:r>
              <a:rPr lang="cs-CZ" baseline="30000" dirty="0" smtClean="0"/>
              <a:t>2</a:t>
            </a:r>
            <a:r>
              <a:rPr lang="cs-CZ" dirty="0" smtClean="0"/>
              <a:t> =        a</a:t>
            </a:r>
          </a:p>
          <a:p>
            <a:pPr marL="502920" indent="-457200">
              <a:buNone/>
            </a:pPr>
            <a:r>
              <a:rPr lang="cs-CZ" dirty="0" smtClean="0"/>
              <a:t>	(o 4 místa doprava)</a:t>
            </a:r>
          </a:p>
          <a:p>
            <a:pPr marL="502920" indent="-457200">
              <a:buFont typeface="+mj-lt"/>
              <a:buAutoNum type="alphaLcParenR" startAt="3"/>
            </a:pPr>
            <a:r>
              <a:rPr lang="cs-CZ" dirty="0" smtClean="0"/>
              <a:t>68 dm</a:t>
            </a:r>
            <a:r>
              <a:rPr lang="cs-CZ" baseline="30000" dirty="0" smtClean="0"/>
              <a:t>2</a:t>
            </a:r>
            <a:r>
              <a:rPr lang="cs-CZ" dirty="0" smtClean="0"/>
              <a:t> = 	    ha</a:t>
            </a:r>
          </a:p>
          <a:p>
            <a:pPr marL="502920" indent="-457200">
              <a:buNone/>
            </a:pPr>
            <a:r>
              <a:rPr lang="cs-CZ" dirty="0" smtClean="0"/>
              <a:t>	(o 6 místa doleva)</a:t>
            </a:r>
          </a:p>
          <a:p>
            <a:pPr marL="502920" indent="-457200">
              <a:buFont typeface="+mj-lt"/>
              <a:buAutoNum type="alphaLcParenR" startAt="4"/>
            </a:pPr>
            <a:r>
              <a:rPr lang="cs-CZ" dirty="0" smtClean="0"/>
              <a:t>6,5 cm</a:t>
            </a:r>
            <a:r>
              <a:rPr lang="cs-CZ" baseline="30000" dirty="0" smtClean="0"/>
              <a:t>2</a:t>
            </a:r>
            <a:r>
              <a:rPr lang="cs-CZ" dirty="0" smtClean="0"/>
              <a:t> = 	   mm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502920" indent="-457200">
              <a:buNone/>
            </a:pPr>
            <a:r>
              <a:rPr lang="cs-CZ" dirty="0" smtClean="0"/>
              <a:t>	(o 2 místa doprava)</a:t>
            </a:r>
          </a:p>
          <a:p>
            <a:pPr marL="502920" indent="-457200">
              <a:buFont typeface="+mj-lt"/>
              <a:buAutoNum type="alphaLcParenR" startAt="5"/>
            </a:pPr>
            <a:r>
              <a:rPr lang="cs-CZ" dirty="0" smtClean="0"/>
              <a:t>2,5 m</a:t>
            </a:r>
            <a:r>
              <a:rPr lang="cs-CZ" baseline="30000" dirty="0" smtClean="0"/>
              <a:t>2</a:t>
            </a:r>
            <a:r>
              <a:rPr lang="cs-CZ" dirty="0" smtClean="0"/>
              <a:t> =	   mm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502920" indent="-457200">
              <a:buNone/>
            </a:pPr>
            <a:r>
              <a:rPr lang="cs-CZ" dirty="0" smtClean="0"/>
              <a:t>	(o 6 místa doprava)</a:t>
            </a:r>
          </a:p>
          <a:p>
            <a:pPr marL="502920" indent="-457200">
              <a:buFont typeface="+mj-lt"/>
              <a:buAutoNum type="alphaLcParenR" startAt="6"/>
            </a:pPr>
            <a:r>
              <a:rPr lang="cs-CZ" dirty="0" smtClean="0"/>
              <a:t>4 cm</a:t>
            </a:r>
            <a:r>
              <a:rPr lang="cs-CZ" baseline="30000" dirty="0" smtClean="0"/>
              <a:t>2</a:t>
            </a:r>
            <a:r>
              <a:rPr lang="cs-CZ" dirty="0" smtClean="0"/>
              <a:t> = 	  m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502920" indent="-457200">
              <a:buNone/>
            </a:pPr>
            <a:r>
              <a:rPr lang="cs-CZ" dirty="0" smtClean="0"/>
              <a:t>	(o 4 místa doleva)</a:t>
            </a:r>
          </a:p>
          <a:p>
            <a:pPr marL="502920" indent="-457200">
              <a:buNone/>
            </a:pPr>
            <a:endParaRPr lang="cs-CZ" dirty="0" smtClean="0"/>
          </a:p>
          <a:p>
            <a:pPr marL="502920" indent="-457200">
              <a:buAutoNum type="alphaLcParenR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932040" y="1412776"/>
            <a:ext cx="3528392" cy="4968552"/>
          </a:xfrm>
        </p:spPr>
        <p:txBody>
          <a:bodyPr/>
          <a:lstStyle/>
          <a:p>
            <a:pPr marL="502920" indent="-457200">
              <a:buAutoNum type="alphaLcParenR"/>
            </a:pPr>
            <a:r>
              <a:rPr lang="cs-CZ" dirty="0" smtClean="0"/>
              <a:t>0,25 dm</a:t>
            </a:r>
            <a:r>
              <a:rPr lang="cs-CZ" baseline="30000" dirty="0" smtClean="0"/>
              <a:t>2</a:t>
            </a:r>
          </a:p>
          <a:p>
            <a:pPr marL="502920" indent="-457200">
              <a:buAutoNum type="alphaLcParenR"/>
            </a:pPr>
            <a:endParaRPr lang="cs-CZ" baseline="30000" dirty="0" smtClean="0"/>
          </a:p>
          <a:p>
            <a:pPr marL="502920" indent="-457200">
              <a:buAutoNum type="alphaLcParenR"/>
            </a:pPr>
            <a:r>
              <a:rPr lang="cs-CZ" dirty="0" smtClean="0"/>
              <a:t>4 800 a</a:t>
            </a:r>
          </a:p>
          <a:p>
            <a:pPr marL="502920" indent="-457200">
              <a:buAutoNum type="alphaLcParenR"/>
            </a:pPr>
            <a:endParaRPr lang="cs-CZ" dirty="0" smtClean="0"/>
          </a:p>
          <a:p>
            <a:pPr marL="502920" indent="-457200">
              <a:buAutoNum type="alphaLcParenR"/>
            </a:pPr>
            <a:r>
              <a:rPr lang="cs-CZ" dirty="0" smtClean="0"/>
              <a:t>0, 000 068 ha</a:t>
            </a:r>
          </a:p>
          <a:p>
            <a:pPr marL="502920" indent="-457200">
              <a:buAutoNum type="alphaLcParenR"/>
            </a:pPr>
            <a:endParaRPr lang="cs-CZ" dirty="0" smtClean="0"/>
          </a:p>
          <a:p>
            <a:pPr marL="502920" indent="-457200">
              <a:buAutoNum type="alphaLcParenR"/>
            </a:pPr>
            <a:r>
              <a:rPr lang="cs-CZ" dirty="0" smtClean="0"/>
              <a:t>650 mm</a:t>
            </a:r>
            <a:r>
              <a:rPr lang="cs-CZ" baseline="30000" dirty="0" smtClean="0"/>
              <a:t>2</a:t>
            </a:r>
          </a:p>
          <a:p>
            <a:pPr marL="502920" indent="-457200">
              <a:buAutoNum type="alphaLcParenR"/>
            </a:pPr>
            <a:endParaRPr lang="cs-CZ" baseline="30000" dirty="0" smtClean="0"/>
          </a:p>
          <a:p>
            <a:pPr marL="502920" indent="-457200">
              <a:buAutoNum type="alphaLcParenR"/>
            </a:pPr>
            <a:r>
              <a:rPr lang="cs-CZ" dirty="0" smtClean="0"/>
              <a:t>2 500 000 mm</a:t>
            </a:r>
            <a:r>
              <a:rPr lang="cs-CZ" baseline="30000" dirty="0" smtClean="0"/>
              <a:t>2</a:t>
            </a:r>
          </a:p>
          <a:p>
            <a:pPr marL="502920" indent="-457200">
              <a:buAutoNum type="alphaLcParenR"/>
            </a:pPr>
            <a:endParaRPr lang="cs-CZ" baseline="30000" dirty="0" smtClean="0"/>
          </a:p>
          <a:p>
            <a:pPr marL="502920" indent="-457200">
              <a:buAutoNum type="alphaLcParenR"/>
            </a:pPr>
            <a:r>
              <a:rPr lang="cs-CZ" dirty="0" smtClean="0"/>
              <a:t>0, 000 4 m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502920" indent="-457200">
              <a:buNone/>
            </a:pPr>
            <a:endParaRPr lang="cs-CZ" dirty="0" smtClean="0"/>
          </a:p>
          <a:p>
            <a:pPr marL="502920" indent="-45720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560840" cy="936104"/>
          </a:xfrm>
        </p:spPr>
        <p:txBody>
          <a:bodyPr/>
          <a:lstStyle/>
          <a:p>
            <a:pPr algn="ctr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Převody jednotek objemu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412776"/>
            <a:ext cx="8208912" cy="518457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        1000		</a:t>
            </a:r>
            <a:r>
              <a:rPr lang="cs-CZ" dirty="0" err="1" smtClean="0"/>
              <a:t>1000</a:t>
            </a:r>
            <a:r>
              <a:rPr lang="cs-CZ" dirty="0" smtClean="0"/>
              <a:t>		</a:t>
            </a:r>
            <a:r>
              <a:rPr lang="cs-CZ" dirty="0" err="1" smtClean="0"/>
              <a:t>1000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3200" b="1" dirty="0" smtClean="0"/>
              <a:t>m</a:t>
            </a:r>
            <a:r>
              <a:rPr lang="cs-CZ" sz="3200" b="1" baseline="30000" dirty="0" smtClean="0"/>
              <a:t>3</a:t>
            </a:r>
            <a:r>
              <a:rPr lang="cs-CZ" sz="3200" b="1" dirty="0" smtClean="0"/>
              <a:t>		dm</a:t>
            </a:r>
            <a:r>
              <a:rPr lang="cs-CZ" sz="3200" b="1" baseline="30000" dirty="0" smtClean="0"/>
              <a:t>3</a:t>
            </a:r>
            <a:r>
              <a:rPr lang="cs-CZ" sz="3200" b="1" dirty="0" smtClean="0"/>
              <a:t>		cm</a:t>
            </a:r>
            <a:r>
              <a:rPr lang="cs-CZ" sz="3200" b="1" baseline="30000" dirty="0" smtClean="0"/>
              <a:t>3</a:t>
            </a:r>
            <a:r>
              <a:rPr lang="cs-CZ" sz="3200" b="1" dirty="0" smtClean="0"/>
              <a:t>		mm</a:t>
            </a:r>
            <a:r>
              <a:rPr lang="cs-CZ" sz="3200" b="1" baseline="30000" dirty="0" smtClean="0"/>
              <a:t>3</a:t>
            </a:r>
          </a:p>
          <a:p>
            <a:pPr>
              <a:buNone/>
            </a:pPr>
            <a:r>
              <a:rPr lang="cs-CZ" sz="3200" baseline="30000" dirty="0" smtClean="0"/>
              <a:t>			    </a:t>
            </a:r>
            <a:r>
              <a:rPr lang="cs-CZ" sz="3600" baseline="30000" dirty="0" smtClean="0"/>
              <a:t>=			              =</a:t>
            </a:r>
          </a:p>
          <a:p>
            <a:pPr>
              <a:buNone/>
            </a:pPr>
            <a:r>
              <a:rPr lang="cs-CZ" sz="3200" baseline="30000" dirty="0" smtClean="0"/>
              <a:t>	</a:t>
            </a:r>
            <a:r>
              <a:rPr lang="cs-CZ" sz="4800" b="1" baseline="30000" dirty="0" err="1" smtClean="0"/>
              <a:t>hl</a:t>
            </a:r>
            <a:r>
              <a:rPr lang="cs-CZ" sz="4800" b="1" baseline="30000" dirty="0" smtClean="0"/>
              <a:t>	    l		dl		cl		ml</a:t>
            </a:r>
            <a:endParaRPr lang="cs-CZ" sz="4800" b="1" dirty="0" smtClean="0"/>
          </a:p>
          <a:p>
            <a:pPr>
              <a:buNone/>
            </a:pPr>
            <a:r>
              <a:rPr lang="cs-CZ" dirty="0" smtClean="0"/>
              <a:t>	    100	10		</a:t>
            </a:r>
            <a:r>
              <a:rPr lang="cs-CZ" dirty="0" err="1" smtClean="0"/>
              <a:t>10</a:t>
            </a:r>
            <a:r>
              <a:rPr lang="cs-CZ" dirty="0" smtClean="0"/>
              <a:t>		</a:t>
            </a:r>
            <a:r>
              <a:rPr lang="cs-CZ" dirty="0" err="1" smtClean="0"/>
              <a:t>10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 rot="8989139" flipV="1">
            <a:off x="1797259" y="2756167"/>
            <a:ext cx="1477577" cy="11600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2312066">
            <a:off x="5481611" y="2677256"/>
            <a:ext cx="1338366" cy="1516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971600" y="4323576"/>
          <a:ext cx="7272807" cy="2194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24269"/>
                <a:gridCol w="2424269"/>
                <a:gridCol w="2424269"/>
              </a:tblGrid>
              <a:tr h="358839">
                <a:tc row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Převod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Posun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8839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Směr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míst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883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 l na cm</a:t>
                      </a:r>
                      <a:r>
                        <a:rPr lang="cs-CZ" baseline="30000" dirty="0" smtClean="0"/>
                        <a:t>3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doprava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883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 cm</a:t>
                      </a:r>
                      <a:r>
                        <a:rPr lang="cs-CZ" baseline="30000" dirty="0" smtClean="0"/>
                        <a:t>3</a:t>
                      </a:r>
                      <a:r>
                        <a:rPr lang="cs-CZ" dirty="0" smtClean="0"/>
                        <a:t> na </a:t>
                      </a:r>
                      <a:r>
                        <a:rPr lang="cs-CZ" dirty="0" err="1" smtClean="0"/>
                        <a:t>hl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doleva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5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883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 mm</a:t>
                      </a:r>
                      <a:r>
                        <a:rPr lang="cs-CZ" baseline="30000" dirty="0" smtClean="0"/>
                        <a:t>3</a:t>
                      </a:r>
                      <a:r>
                        <a:rPr lang="cs-CZ" dirty="0" smtClean="0"/>
                        <a:t> na dm</a:t>
                      </a:r>
                      <a:r>
                        <a:rPr lang="cs-CZ" baseline="30000" dirty="0" smtClean="0"/>
                        <a:t>3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doleva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883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 m</a:t>
                      </a:r>
                      <a:r>
                        <a:rPr lang="cs-CZ" baseline="30000" dirty="0" smtClean="0"/>
                        <a:t>3</a:t>
                      </a:r>
                      <a:r>
                        <a:rPr lang="cs-CZ" dirty="0" smtClean="0"/>
                        <a:t> </a:t>
                      </a:r>
                      <a:r>
                        <a:rPr lang="cs-CZ" smtClean="0"/>
                        <a:t>na mm</a:t>
                      </a:r>
                      <a:r>
                        <a:rPr lang="cs-CZ" baseline="30000" smtClean="0"/>
                        <a:t>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doprava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332656"/>
            <a:ext cx="7550224" cy="1143000"/>
          </a:xfrm>
        </p:spPr>
        <p:txBody>
          <a:bodyPr/>
          <a:lstStyle/>
          <a:p>
            <a:pPr algn="ctr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Převody jednotek objemu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755576" y="1340767"/>
            <a:ext cx="3744415" cy="4968553"/>
          </a:xfrm>
        </p:spPr>
        <p:txBody>
          <a:bodyPr>
            <a:normAutofit lnSpcReduction="10000"/>
          </a:bodyPr>
          <a:lstStyle/>
          <a:p>
            <a:pPr marL="502920" indent="-457200">
              <a:buFont typeface="+mj-lt"/>
              <a:buAutoNum type="alphaLcParenR"/>
            </a:pPr>
            <a:r>
              <a:rPr lang="cs-CZ" dirty="0" smtClean="0"/>
              <a:t>25 cm</a:t>
            </a:r>
            <a:r>
              <a:rPr lang="cs-CZ" baseline="30000" dirty="0" smtClean="0"/>
              <a:t>3</a:t>
            </a:r>
            <a:r>
              <a:rPr lang="cs-CZ" dirty="0" smtClean="0"/>
              <a:t> =	  dm</a:t>
            </a:r>
            <a:r>
              <a:rPr lang="cs-CZ" baseline="30000" dirty="0" smtClean="0"/>
              <a:t>3</a:t>
            </a:r>
            <a:endParaRPr lang="cs-CZ" dirty="0" smtClean="0"/>
          </a:p>
          <a:p>
            <a:pPr marL="502920" indent="-457200">
              <a:buNone/>
            </a:pPr>
            <a:r>
              <a:rPr lang="cs-CZ" dirty="0" smtClean="0"/>
              <a:t>	(o 3 místa doleva)</a:t>
            </a:r>
          </a:p>
          <a:p>
            <a:pPr marL="502920" indent="-457200">
              <a:buFont typeface="+mj-lt"/>
              <a:buAutoNum type="alphaLcParenR" startAt="2"/>
            </a:pPr>
            <a:r>
              <a:rPr lang="cs-CZ" dirty="0" smtClean="0"/>
              <a:t>0,48 m</a:t>
            </a:r>
            <a:r>
              <a:rPr lang="cs-CZ" baseline="30000" dirty="0" smtClean="0"/>
              <a:t>3</a:t>
            </a:r>
            <a:r>
              <a:rPr lang="cs-CZ" dirty="0" smtClean="0"/>
              <a:t> =        ml</a:t>
            </a:r>
          </a:p>
          <a:p>
            <a:pPr marL="502920" indent="-457200">
              <a:buNone/>
            </a:pPr>
            <a:r>
              <a:rPr lang="cs-CZ" dirty="0" smtClean="0"/>
              <a:t>	(o 6 místa doprava)</a:t>
            </a:r>
          </a:p>
          <a:p>
            <a:pPr marL="502920" indent="-457200">
              <a:buFont typeface="+mj-lt"/>
              <a:buAutoNum type="alphaLcParenR" startAt="3"/>
            </a:pPr>
            <a:r>
              <a:rPr lang="cs-CZ" dirty="0" smtClean="0"/>
              <a:t>68 dm</a:t>
            </a:r>
            <a:r>
              <a:rPr lang="cs-CZ" baseline="30000" dirty="0" smtClean="0"/>
              <a:t>3</a:t>
            </a:r>
            <a:r>
              <a:rPr lang="cs-CZ" dirty="0" smtClean="0"/>
              <a:t> = 	    </a:t>
            </a:r>
            <a:r>
              <a:rPr lang="cs-CZ" dirty="0" err="1" smtClean="0"/>
              <a:t>hl</a:t>
            </a:r>
            <a:endParaRPr lang="cs-CZ" dirty="0" smtClean="0"/>
          </a:p>
          <a:p>
            <a:pPr marL="502920" indent="-457200">
              <a:buNone/>
            </a:pPr>
            <a:r>
              <a:rPr lang="cs-CZ" dirty="0" smtClean="0"/>
              <a:t>	(o 2 místa doleva)</a:t>
            </a:r>
          </a:p>
          <a:p>
            <a:pPr marL="502920" indent="-457200">
              <a:buFont typeface="+mj-lt"/>
              <a:buAutoNum type="alphaLcParenR" startAt="4"/>
            </a:pPr>
            <a:r>
              <a:rPr lang="cs-CZ" dirty="0" smtClean="0"/>
              <a:t>6,5 cm</a:t>
            </a:r>
            <a:r>
              <a:rPr lang="cs-CZ" baseline="30000" dirty="0" smtClean="0"/>
              <a:t>3</a:t>
            </a:r>
            <a:r>
              <a:rPr lang="cs-CZ" dirty="0" smtClean="0"/>
              <a:t> = 	   mm</a:t>
            </a:r>
            <a:r>
              <a:rPr lang="cs-CZ" baseline="30000" dirty="0" smtClean="0"/>
              <a:t>3</a:t>
            </a:r>
            <a:endParaRPr lang="cs-CZ" dirty="0" smtClean="0"/>
          </a:p>
          <a:p>
            <a:pPr marL="502920" indent="-457200">
              <a:buNone/>
            </a:pPr>
            <a:r>
              <a:rPr lang="cs-CZ" dirty="0" smtClean="0"/>
              <a:t>	(o 3 místa doprava)</a:t>
            </a:r>
          </a:p>
          <a:p>
            <a:pPr marL="502920" indent="-457200">
              <a:buFont typeface="+mj-lt"/>
              <a:buAutoNum type="alphaLcParenR" startAt="5"/>
            </a:pPr>
            <a:r>
              <a:rPr lang="cs-CZ" dirty="0" smtClean="0"/>
              <a:t>2,5 l =	   ml</a:t>
            </a:r>
          </a:p>
          <a:p>
            <a:pPr marL="502920" indent="-457200">
              <a:buNone/>
            </a:pPr>
            <a:r>
              <a:rPr lang="cs-CZ" dirty="0" smtClean="0"/>
              <a:t>	(o 3 místa doprava)</a:t>
            </a:r>
          </a:p>
          <a:p>
            <a:pPr marL="502920" indent="-457200">
              <a:buFont typeface="+mj-lt"/>
              <a:buAutoNum type="alphaLcParenR" startAt="6"/>
            </a:pPr>
            <a:r>
              <a:rPr lang="cs-CZ" dirty="0" smtClean="0"/>
              <a:t>4 cm</a:t>
            </a:r>
            <a:r>
              <a:rPr lang="cs-CZ" baseline="30000" dirty="0" smtClean="0"/>
              <a:t>3</a:t>
            </a:r>
            <a:r>
              <a:rPr lang="cs-CZ" dirty="0" smtClean="0"/>
              <a:t> = 	  dl</a:t>
            </a:r>
          </a:p>
          <a:p>
            <a:pPr marL="502920" indent="-457200">
              <a:buNone/>
            </a:pPr>
            <a:r>
              <a:rPr lang="cs-CZ" dirty="0" smtClean="0"/>
              <a:t>	(o 2 místa doleva)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5220072" y="1340768"/>
            <a:ext cx="3456384" cy="4968552"/>
          </a:xfrm>
        </p:spPr>
        <p:txBody>
          <a:bodyPr/>
          <a:lstStyle/>
          <a:p>
            <a:pPr marL="502920" indent="-457200">
              <a:buFont typeface="+mj-lt"/>
              <a:buAutoNum type="alphaLcParenR"/>
            </a:pPr>
            <a:r>
              <a:rPr lang="cs-CZ" dirty="0" smtClean="0"/>
              <a:t>0,025 dm</a:t>
            </a:r>
            <a:r>
              <a:rPr lang="cs-CZ" baseline="30000" dirty="0" smtClean="0"/>
              <a:t>3</a:t>
            </a:r>
          </a:p>
          <a:p>
            <a:pPr marL="502920" indent="-457200">
              <a:buFont typeface="+mj-lt"/>
              <a:buAutoNum type="alphaLcParenR"/>
            </a:pPr>
            <a:endParaRPr lang="cs-CZ" baseline="30000" dirty="0" smtClean="0"/>
          </a:p>
          <a:p>
            <a:pPr marL="502920" indent="-457200">
              <a:buFont typeface="+mj-lt"/>
              <a:buAutoNum type="alphaLcParenR"/>
            </a:pPr>
            <a:r>
              <a:rPr lang="cs-CZ" dirty="0" smtClean="0"/>
              <a:t>480 000 l</a:t>
            </a:r>
          </a:p>
          <a:p>
            <a:pPr marL="502920" indent="-457200">
              <a:buFont typeface="+mj-lt"/>
              <a:buAutoNum type="alphaLcParenR"/>
            </a:pPr>
            <a:endParaRPr lang="cs-CZ" dirty="0" smtClean="0"/>
          </a:p>
          <a:p>
            <a:pPr marL="502920" indent="-457200">
              <a:buFont typeface="+mj-lt"/>
              <a:buAutoNum type="alphaLcParenR"/>
            </a:pPr>
            <a:r>
              <a:rPr lang="cs-CZ" dirty="0" smtClean="0"/>
              <a:t>0,68 </a:t>
            </a:r>
            <a:r>
              <a:rPr lang="cs-CZ" dirty="0" err="1" smtClean="0"/>
              <a:t>hl</a:t>
            </a:r>
            <a:endParaRPr lang="cs-CZ" dirty="0" smtClean="0"/>
          </a:p>
          <a:p>
            <a:pPr marL="502920" indent="-457200">
              <a:buFont typeface="+mj-lt"/>
              <a:buAutoNum type="alphaLcParenR"/>
            </a:pPr>
            <a:endParaRPr lang="cs-CZ" dirty="0" smtClean="0"/>
          </a:p>
          <a:p>
            <a:pPr marL="502920" indent="-457200">
              <a:buFont typeface="+mj-lt"/>
              <a:buAutoNum type="alphaLcParenR"/>
            </a:pPr>
            <a:r>
              <a:rPr lang="cs-CZ" dirty="0" smtClean="0"/>
              <a:t>6 500 mm</a:t>
            </a:r>
            <a:r>
              <a:rPr lang="cs-CZ" baseline="30000" dirty="0" smtClean="0"/>
              <a:t>3</a:t>
            </a:r>
            <a:endParaRPr lang="cs-CZ" dirty="0" smtClean="0"/>
          </a:p>
          <a:p>
            <a:pPr marL="502920" indent="-457200">
              <a:buFont typeface="+mj-lt"/>
              <a:buAutoNum type="alphaLcParenR"/>
            </a:pPr>
            <a:endParaRPr lang="cs-CZ" dirty="0" smtClean="0"/>
          </a:p>
          <a:p>
            <a:pPr marL="502920" indent="-457200">
              <a:buFont typeface="+mj-lt"/>
              <a:buAutoNum type="alphaLcParenR"/>
            </a:pPr>
            <a:r>
              <a:rPr lang="cs-CZ" dirty="0" smtClean="0"/>
              <a:t>2 500 ml</a:t>
            </a:r>
          </a:p>
          <a:p>
            <a:pPr marL="502920" indent="-457200">
              <a:buFont typeface="+mj-lt"/>
              <a:buAutoNum type="alphaLcParenR"/>
            </a:pPr>
            <a:endParaRPr lang="cs-CZ" dirty="0" smtClean="0"/>
          </a:p>
          <a:p>
            <a:pPr marL="502920" indent="-457200">
              <a:buFont typeface="+mj-lt"/>
              <a:buAutoNum type="alphaLcParenR"/>
            </a:pPr>
            <a:r>
              <a:rPr lang="cs-CZ" dirty="0" smtClean="0"/>
              <a:t>0,04 dl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7" grpId="0" uiExpand="1" build="p"/>
    </p:bld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197</TotalTime>
  <Words>205</Words>
  <Application>Microsoft Office PowerPoint</Application>
  <PresentationFormat>Předvádění na obrazovce (4:3)</PresentationFormat>
  <Paragraphs>185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Snímek 1</vt:lpstr>
      <vt:lpstr>Převody jednotek</vt:lpstr>
      <vt:lpstr>Převody jednotek délky </vt:lpstr>
      <vt:lpstr>Převody jednotek délky</vt:lpstr>
      <vt:lpstr>Převody jednotek obsahu</vt:lpstr>
      <vt:lpstr>Převody jednotek obsahu</vt:lpstr>
      <vt:lpstr>Převody jednotek objemu</vt:lpstr>
      <vt:lpstr>Převody jednotek objemu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Maruška</cp:lastModifiedBy>
  <cp:revision>25</cp:revision>
  <dcterms:created xsi:type="dcterms:W3CDTF">2011-10-25T02:22:41Z</dcterms:created>
  <dcterms:modified xsi:type="dcterms:W3CDTF">2013-10-05T06:51:29Z</dcterms:modified>
</cp:coreProperties>
</file>