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8" r:id="rId3"/>
    <p:sldId id="259" r:id="rId4"/>
    <p:sldId id="261" r:id="rId5"/>
    <p:sldId id="260" r:id="rId6"/>
    <p:sldId id="262" r:id="rId7"/>
    <p:sldId id="264" r:id="rId8"/>
    <p:sldId id="263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27ACBD-B62F-4B00-BBDE-F280C2A8200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44FC0F3-5BFD-4CC0-863E-37E76C5C23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3"/>
            <a:ext cx="7484368" cy="13421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4"/>
          <p:cNvSpPr txBox="1">
            <a:spLocks/>
          </p:cNvSpPr>
          <p:nvPr/>
        </p:nvSpPr>
        <p:spPr>
          <a:xfrm>
            <a:off x="827584" y="1818804"/>
            <a:ext cx="7488832" cy="46369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 kumimoji="0" sz="2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21208" indent="-228600" algn="l" rtl="0" eaLnBrk="1" latinLnBrk="0" hangingPunct="1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23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58952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60000"/>
              <a:buFont typeface="Wingdings"/>
              <a:buChar char="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228600" algn="l" rtl="0" eaLnBrk="1" latinLnBrk="0" hangingPunct="1">
              <a:spcBef>
                <a:spcPts val="400"/>
              </a:spcBef>
              <a:buClr>
                <a:schemeClr val="accent4"/>
              </a:buClr>
              <a:buSzPct val="70000"/>
              <a:buFont typeface="Wingdings"/>
              <a:buChar char="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472184" indent="-182880" algn="l" rtl="0" eaLnBrk="1" latinLnBrk="0" hangingPunct="1">
              <a:spcBef>
                <a:spcPts val="400"/>
              </a:spcBef>
              <a:buClr>
                <a:schemeClr val="accent4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6733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80000"/>
              <a:buFont typeface="Wingdings 2"/>
              <a:buChar char="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47088" indent="-182880" algn="l" rtl="0" eaLnBrk="1" latinLnBrk="0" hangingPunct="1">
              <a:spcBef>
                <a:spcPts val="300"/>
              </a:spcBef>
              <a:buClr>
                <a:schemeClr val="accent4"/>
              </a:buClr>
              <a:buSzPct val="100000"/>
              <a:buChar char="•"/>
              <a:defRPr kumimoji="0" sz="1600" kern="1200" baseline="0">
                <a:solidFill>
                  <a:schemeClr val="tx1">
                    <a:tint val="8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057400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100000"/>
              <a:buFont typeface="Wingdings"/>
              <a:buChar char="§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Trebuchet MS"/>
                <a:ea typeface="+mn-ea"/>
                <a:cs typeface="+mn-cs"/>
              </a:rPr>
              <a:t>  </a:t>
            </a:r>
            <a:r>
              <a:rPr kumimoji="0" lang="cs-CZ" sz="13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CC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ZÁKLADNÍ ŠKOLA SLOVAN, KROMĚŘÍŽ, PŘÍSPĚVKOVÁ ORGANIZACE</a:t>
            </a:r>
            <a:endParaRPr kumimoji="0" lang="cs-CZ" sz="1300" b="0" i="0" u="none" strike="noStrike" kern="1200" cap="none" spc="0" normalizeH="0" baseline="0" noProof="0" dirty="0" smtClean="0">
              <a:ln>
                <a:noFill/>
              </a:ln>
              <a:solidFill>
                <a:srgbClr val="00CC00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3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CC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ZEYEROVA 3354, 767 01 KROMĚŘÍŽ</a:t>
            </a:r>
            <a:endParaRPr kumimoji="0" lang="cs-CZ" sz="1300" b="0" i="0" u="none" strike="noStrike" kern="1200" cap="none" spc="0" normalizeH="0" baseline="0" noProof="0" dirty="0" smtClean="0">
              <a:ln>
                <a:noFill/>
              </a:ln>
              <a:solidFill>
                <a:srgbClr val="00CC00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3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 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projekt v rámci vzdělávacího programu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VZDĚLÁNÍ PRO KONKURENCESCHOPNOST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 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ŠABLONA ČÍSLO: III/2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NÁZEV:  INOVACE A ZKVALITNĚNÍ VÝUKY PROSTŘEDNICTVÍM ICT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14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  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15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Předmět:  </a:t>
            </a: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Anglický jazyk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15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Ročník:</a:t>
            </a: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8.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15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Téma:</a:t>
            </a: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My country – Czech </a:t>
            </a:r>
            <a:r>
              <a:rPr lang="cs-CZ" sz="1500" noProof="0" dirty="0" smtClean="0">
                <a:solidFill>
                  <a:sysClr val="windowText" lastClr="000000"/>
                </a:solidFill>
                <a:latin typeface="Comic Sans MS" pitchFamily="66" charset="0"/>
              </a:rPr>
              <a:t>R</a:t>
            </a: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epublic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15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Autor</a:t>
            </a:r>
            <a:r>
              <a:rPr kumimoji="0" lang="cs-CZ" sz="15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:  Mgr. Lenka Havránková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cs-CZ" sz="15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Datum vytvoření: </a:t>
            </a:r>
            <a:r>
              <a:rPr kumimoji="0" lang="cs-CZ" sz="150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6.4. 2013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 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 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CC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VY_32_INOVACE_54</a:t>
            </a:r>
            <a:r>
              <a:rPr kumimoji="0" lang="cs-CZ" sz="2200" b="1" i="0" u="none" strike="noStrike" kern="1200" cap="none" spc="0" normalizeH="0" noProof="0" dirty="0" smtClean="0">
                <a:ln>
                  <a:noFill/>
                </a:ln>
                <a:solidFill>
                  <a:srgbClr val="00CC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CC0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_LH</a:t>
            </a: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rgbClr val="00CC00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B13F9A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Trebuchet MS"/>
              <a:ea typeface="+mn-ea"/>
              <a:cs typeface="+mn-cs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7488832" cy="13421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5962785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208912" cy="59765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200" b="1" dirty="0" smtClean="0">
                <a:effectLst/>
                <a:highlight>
                  <a:srgbClr val="00FFFF"/>
                </a:highlight>
                <a:latin typeface="Comic Sans MS"/>
                <a:ea typeface="Calibri"/>
                <a:cs typeface="Times New Roman"/>
              </a:rPr>
              <a:t>ANOTACE</a:t>
            </a:r>
            <a:endParaRPr lang="cs-CZ" sz="1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Cílová skupina: </a:t>
            </a: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Práce je určena pro žáky 8. ročníku</a:t>
            </a:r>
            <a:endParaRPr lang="cs-CZ" sz="12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Téma: </a:t>
            </a: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Tento materiál byl vytvořen jako doplněk učiva k reáliím České republiky</a:t>
            </a:r>
            <a:endParaRPr lang="cs-CZ" sz="12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1000"/>
              </a:spcAft>
              <a:tabLst>
                <a:tab pos="3543300" algn="l"/>
              </a:tabLs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Cíl:</a:t>
            </a: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 Uplatnění vlastních vědomostí žáka, připomenutí základních údajů o České republice, </a:t>
            </a:r>
            <a:r>
              <a:rPr lang="cs-CZ" sz="1200" smtClean="0">
                <a:effectLst/>
                <a:latin typeface="Comic Sans MS"/>
                <a:ea typeface="Calibri"/>
                <a:cs typeface="Times New Roman"/>
              </a:rPr>
              <a:t>rozšíření znalostí</a:t>
            </a:r>
            <a:endParaRPr lang="cs-CZ" sz="1200" dirty="0" smtClean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            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Pomůcky: </a:t>
            </a: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interaktivní tabule</a:t>
            </a:r>
            <a:endParaRPr lang="cs-CZ" sz="12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200" b="1" dirty="0" smtClean="0">
                <a:effectLst/>
                <a:highlight>
                  <a:srgbClr val="FF00FF"/>
                </a:highlight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200" b="1" dirty="0" smtClean="0">
                <a:effectLst/>
                <a:highlight>
                  <a:srgbClr val="FF00FF"/>
                </a:highlight>
                <a:latin typeface="Comic Sans MS"/>
                <a:ea typeface="Calibri"/>
                <a:cs typeface="Times New Roman"/>
              </a:rPr>
              <a:t>PILOTÁŽ</a:t>
            </a: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 </a:t>
            </a:r>
            <a:endParaRPr lang="cs-CZ" sz="1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200" b="1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Materiál slouží k využití na interaktivní tabuli.</a:t>
            </a:r>
            <a:endParaRPr lang="cs-CZ" sz="1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Materiál byl pilotován v 8. ročníku. </a:t>
            </a:r>
            <a:endParaRPr lang="cs-CZ" sz="12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dirty="0">
                <a:latin typeface="Comic Sans MS"/>
                <a:ea typeface="Calibri"/>
                <a:cs typeface="Times New Roman"/>
              </a:rPr>
              <a:t>Ž</a:t>
            </a: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áci si ověřili a rozšířili svoje znalosti o České republice.</a:t>
            </a:r>
            <a:endParaRPr lang="cs-CZ" sz="1200" dirty="0" smtClean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 smtClean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Prezentace vede žáky k samostatnému zpracovávání informací a záznamu učiva.</a:t>
            </a:r>
            <a:endParaRPr lang="cs-CZ" sz="1200" dirty="0" smtClean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dirty="0" smtClean="0">
                <a:latin typeface="Comic Sans MS"/>
                <a:ea typeface="Calibri"/>
                <a:cs typeface="Times New Roman"/>
              </a:rPr>
              <a:t>Prezentace inspiruje žáky k vytvoření vlastní prezentace.</a:t>
            </a:r>
            <a:endParaRPr lang="cs-CZ" sz="1200" dirty="0">
              <a:ea typeface="Calibri"/>
              <a:cs typeface="Times New Roman"/>
            </a:endParaRPr>
          </a:p>
          <a:p>
            <a:pPr marL="457200">
              <a:lnSpc>
                <a:spcPct val="115000"/>
              </a:lnSpc>
              <a:spcAft>
                <a:spcPts val="0"/>
              </a:spcAft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200" dirty="0">
              <a:ea typeface="Calibri"/>
              <a:cs typeface="Times New Roman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SzPts val="1600"/>
              <a:buFont typeface="Wingdings"/>
              <a:buChar char=""/>
            </a:pPr>
            <a:r>
              <a:rPr lang="cs-CZ" sz="1200" dirty="0" smtClean="0">
                <a:effectLst/>
                <a:latin typeface="Comic Sans MS"/>
                <a:ea typeface="Calibri"/>
                <a:cs typeface="Times New Roman"/>
              </a:rPr>
              <a:t>Žáci ocenili přehlednost zápisu.</a:t>
            </a:r>
            <a:endParaRPr lang="cs-CZ" sz="1200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Comic Sans MS"/>
                <a:ea typeface="Calibri"/>
                <a:cs typeface="Times New Roman"/>
              </a:rPr>
              <a:t> </a:t>
            </a:r>
            <a:endParaRPr lang="cs-CZ" sz="14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88019414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59632" y="4869160"/>
            <a:ext cx="6768752" cy="100811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6000" dirty="0" smtClean="0">
                <a:solidFill>
                  <a:srgbClr val="0070C0"/>
                </a:solidFill>
                <a:latin typeface="Showcard Gothic" pitchFamily="82" charset="0"/>
              </a:rPr>
              <a:t>Czech Republic</a:t>
            </a:r>
            <a:endParaRPr lang="cs-CZ" sz="6000" dirty="0">
              <a:solidFill>
                <a:srgbClr val="0070C0"/>
              </a:solidFill>
              <a:latin typeface="Showcard Gothic" pitchFamily="82" charset="0"/>
            </a:endParaRPr>
          </a:p>
        </p:txBody>
      </p:sp>
      <p:pic>
        <p:nvPicPr>
          <p:cNvPr id="2050" name="Picture 2" descr="C:\Users\lhavrankova\AppData\Local\Microsoft\Windows\Temporary Internet Files\Content.IE5\54R4PUKN\MC9000159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980728"/>
            <a:ext cx="5112568" cy="345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50789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lhavrankova\AppData\Local\Microsoft\Windows\Temporary Internet Files\Content.IE5\WN2HSL7K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2195736" y="2132856"/>
            <a:ext cx="5184576" cy="273630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  </a:t>
            </a:r>
            <a:r>
              <a:rPr lang="cs-CZ" sz="2000" dirty="0" smtClean="0">
                <a:latin typeface="Kristen ITC" pitchFamily="66" charset="0"/>
              </a:rPr>
              <a:t>area : 78 866 km 2 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population</a:t>
            </a:r>
            <a:r>
              <a:rPr lang="cs-CZ" sz="2000" dirty="0" smtClean="0">
                <a:latin typeface="Kristen ITC" pitchFamily="66" charset="0"/>
              </a:rPr>
              <a:t>: </a:t>
            </a:r>
            <a:r>
              <a:rPr lang="cs-CZ" sz="2000" dirty="0" err="1" smtClean="0">
                <a:latin typeface="Kristen ITC" pitchFamily="66" charset="0"/>
              </a:rPr>
              <a:t>about</a:t>
            </a:r>
            <a:r>
              <a:rPr lang="cs-CZ" sz="2000" dirty="0" smtClean="0">
                <a:latin typeface="Kristen ITC" pitchFamily="66" charset="0"/>
              </a:rPr>
              <a:t> 10 </a:t>
            </a:r>
            <a:r>
              <a:rPr lang="cs-CZ" sz="2000" dirty="0" err="1" smtClean="0">
                <a:latin typeface="Kristen ITC" pitchFamily="66" charset="0"/>
              </a:rPr>
              <a:t>million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people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official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language</a:t>
            </a:r>
            <a:r>
              <a:rPr lang="cs-CZ" sz="2000" dirty="0" smtClean="0">
                <a:latin typeface="Kristen ITC" pitchFamily="66" charset="0"/>
              </a:rPr>
              <a:t>: Czech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currency</a:t>
            </a:r>
            <a:r>
              <a:rPr lang="cs-CZ" sz="2000" dirty="0" smtClean="0">
                <a:latin typeface="Kristen ITC" pitchFamily="66" charset="0"/>
              </a:rPr>
              <a:t>: Czech koruna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national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colours</a:t>
            </a:r>
            <a:r>
              <a:rPr lang="cs-CZ" sz="2000" dirty="0" smtClean="0">
                <a:latin typeface="Kristen ITC" pitchFamily="66" charset="0"/>
              </a:rPr>
              <a:t>: blue, </a:t>
            </a:r>
            <a:r>
              <a:rPr lang="cs-CZ" sz="2000" dirty="0" err="1" smtClean="0">
                <a:latin typeface="Kristen ITC" pitchFamily="66" charset="0"/>
              </a:rPr>
              <a:t>red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white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436096" y="548680"/>
            <a:ext cx="3384376" cy="144016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>
                <a:latin typeface="Showcard Gothic" pitchFamily="82" charset="0"/>
              </a:rPr>
              <a:t>Czech </a:t>
            </a:r>
            <a:r>
              <a:rPr lang="cs-CZ" sz="4800" dirty="0" err="1" smtClean="0">
                <a:latin typeface="Showcard Gothic" pitchFamily="82" charset="0"/>
              </a:rPr>
              <a:t>republic</a:t>
            </a:r>
            <a:endParaRPr lang="cs-CZ" sz="4800" dirty="0">
              <a:latin typeface="Showcard Gothi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071059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 descr="C:\Users\lhavrankova\AppData\Local\Microsoft\Windows\Temporary Internet Files\Content.IE5\YSYXDQ8J\MC9004076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76672"/>
            <a:ext cx="4392488" cy="554461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2204864"/>
            <a:ext cx="4680520" cy="33123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called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the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heart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of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Europe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the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capital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is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Prague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a </a:t>
            </a:r>
            <a:r>
              <a:rPr lang="cs-CZ" sz="2000" dirty="0" err="1" smtClean="0">
                <a:latin typeface="Kristen ITC" pitchFamily="66" charset="0"/>
              </a:rPr>
              <a:t>democratic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republic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the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head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of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state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is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the</a:t>
            </a:r>
            <a:r>
              <a:rPr lang="cs-CZ" sz="2000" dirty="0" smtClean="0">
                <a:latin typeface="Kristen ITC" pitchFamily="66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Kristen ITC" pitchFamily="66" charset="0"/>
              </a:rPr>
              <a:t>      president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member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of</a:t>
            </a:r>
            <a:r>
              <a:rPr lang="cs-CZ" sz="2000" dirty="0" smtClean="0">
                <a:latin typeface="Kristen ITC" pitchFamily="66" charset="0"/>
              </a:rPr>
              <a:t> EU and NATO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Clr>
                <a:srgbClr val="0070C0"/>
              </a:buCl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63495" y="711287"/>
            <a:ext cx="3844732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>
                <a:latin typeface="Showcard Gothic" pitchFamily="82" charset="0"/>
              </a:rPr>
              <a:t>Basic </a:t>
            </a:r>
            <a:r>
              <a:rPr lang="cs-CZ" sz="4000" dirty="0" err="1" smtClean="0">
                <a:latin typeface="Showcard Gothic" pitchFamily="82" charset="0"/>
              </a:rPr>
              <a:t>information</a:t>
            </a:r>
            <a:endParaRPr lang="cs-CZ" sz="4000" dirty="0">
              <a:latin typeface="Showcard Gothic" pitchFamily="82" charset="0"/>
            </a:endParaRPr>
          </a:p>
        </p:txBody>
      </p:sp>
      <p:sp>
        <p:nvSpPr>
          <p:cNvPr id="6" name="Šipka doprava se zářezem 5"/>
          <p:cNvSpPr/>
          <p:nvPr/>
        </p:nvSpPr>
        <p:spPr>
          <a:xfrm>
            <a:off x="5652120" y="3645024"/>
            <a:ext cx="829128" cy="504056"/>
          </a:xfrm>
          <a:prstGeom prst="notchedRigh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41018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683568" y="4149080"/>
            <a:ext cx="6552728" cy="25202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900" dirty="0" smtClean="0">
                <a:latin typeface="Kristen ITC" pitchFamily="66" charset="0"/>
              </a:rPr>
              <a:t>  </a:t>
            </a:r>
            <a:r>
              <a:rPr lang="cs-CZ" sz="2900" dirty="0" err="1" smtClean="0">
                <a:latin typeface="Kristen ITC" pitchFamily="66" charset="0"/>
              </a:rPr>
              <a:t>administrative</a:t>
            </a:r>
            <a:r>
              <a:rPr lang="cs-CZ" sz="2900" dirty="0" smtClean="0">
                <a:latin typeface="Kristen ITC" pitchFamily="66" charset="0"/>
              </a:rPr>
              <a:t> </a:t>
            </a:r>
            <a:r>
              <a:rPr lang="cs-CZ" sz="2900" dirty="0" err="1" smtClean="0">
                <a:latin typeface="Kristen ITC" pitchFamily="66" charset="0"/>
              </a:rPr>
              <a:t>divisions</a:t>
            </a:r>
            <a:r>
              <a:rPr lang="cs-CZ" sz="2900" dirty="0" smtClean="0">
                <a:latin typeface="Kristen ITC" pitchFamily="66" charset="0"/>
              </a:rPr>
              <a:t>: 14 </a:t>
            </a:r>
            <a:r>
              <a:rPr lang="cs-CZ" sz="2900" dirty="0" err="1" smtClean="0">
                <a:latin typeface="Kristen ITC" pitchFamily="66" charset="0"/>
              </a:rPr>
              <a:t>regions</a:t>
            </a:r>
            <a:endParaRPr lang="cs-CZ" sz="2900" dirty="0" smtClean="0">
              <a:latin typeface="Kristen ITC" pitchFamily="66" charset="0"/>
            </a:endParaRPr>
          </a:p>
          <a:p>
            <a:pPr lvl="0">
              <a:buClr>
                <a:srgbClr val="F14124">
                  <a:lumMod val="75000"/>
                </a:srgbClr>
              </a:buClr>
              <a:buFont typeface="Wingdings" pitchFamily="2" charset="2"/>
              <a:buChar char="Ø"/>
            </a:pPr>
            <a:r>
              <a:rPr lang="cs-CZ" sz="2900" dirty="0" smtClean="0"/>
              <a:t> </a:t>
            </a:r>
            <a:r>
              <a:rPr lang="cs-CZ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neighbours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: Slovakia</a:t>
            </a:r>
            <a:r>
              <a:rPr lang="cs-CZ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,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Austria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, </a:t>
            </a:r>
            <a:r>
              <a:rPr lang="cs-CZ" sz="29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Germany</a:t>
            </a:r>
            <a:r>
              <a:rPr lang="cs-CZ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,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Poland</a:t>
            </a:r>
            <a:endParaRPr lang="cs-CZ" sz="2900" dirty="0" smtClean="0">
              <a:solidFill>
                <a:prstClr val="black">
                  <a:lumMod val="75000"/>
                  <a:lumOff val="25000"/>
                </a:prstClr>
              </a:solidFill>
              <a:latin typeface="Kristen ITC" pitchFamily="66" charset="0"/>
            </a:endParaRPr>
          </a:p>
          <a:p>
            <a:pPr lvl="0">
              <a:buClr>
                <a:srgbClr val="F14124">
                  <a:lumMod val="75000"/>
                </a:srgbClr>
              </a:buClr>
              <a:buFont typeface="Wingdings" pitchFamily="2" charset="2"/>
              <a:buChar char="Ø"/>
            </a:pPr>
            <a:r>
              <a:rPr lang="cs-CZ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the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highest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mountain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: Sn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</a:rPr>
              <a:t>ě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žka</a:t>
            </a:r>
          </a:p>
          <a:p>
            <a:pPr lvl="0">
              <a:buClr>
                <a:srgbClr val="F14124">
                  <a:lumMod val="75000"/>
                </a:srgbClr>
              </a:buClr>
              <a:buFont typeface="Wingdings" pitchFamily="2" charset="2"/>
              <a:buChar char="Ø"/>
            </a:pPr>
            <a:r>
              <a:rPr lang="cs-CZ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the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longest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river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: Vltava</a:t>
            </a:r>
          </a:p>
          <a:p>
            <a:pPr lvl="0">
              <a:buClr>
                <a:srgbClr val="F14124">
                  <a:lumMod val="75000"/>
                </a:srgbClr>
              </a:buClr>
              <a:buFont typeface="Wingdings" pitchFamily="2" charset="2"/>
              <a:buChar char="Ø"/>
            </a:pP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large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dirty="0" err="1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cities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: Prague, Brno, Ostrava, Plze</a:t>
            </a: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+mj-lt"/>
              </a:rPr>
              <a:t>ň</a:t>
            </a:r>
          </a:p>
          <a:p>
            <a:pPr lvl="0">
              <a:buClr>
                <a:srgbClr val="F14124">
                  <a:lumMod val="75000"/>
                </a:srgbClr>
              </a:buClr>
              <a:buFont typeface="Wingdings" pitchFamily="2" charset="2"/>
              <a:buChar char="Ø"/>
            </a:pPr>
            <a:endParaRPr lang="cs-CZ" sz="2900" dirty="0">
              <a:solidFill>
                <a:prstClr val="black">
                  <a:lumMod val="75000"/>
                  <a:lumOff val="25000"/>
                </a:prstClr>
              </a:solidFill>
              <a:latin typeface="Kristen ITC" pitchFamily="66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339752" y="404664"/>
            <a:ext cx="3816424" cy="926976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Showcard Gothic" pitchFamily="82" charset="0"/>
              </a:rPr>
              <a:t>Geography</a:t>
            </a:r>
            <a:endParaRPr lang="cs-CZ" dirty="0">
              <a:latin typeface="Showcard Gothic" pitchFamily="82" charset="0"/>
            </a:endParaRPr>
          </a:p>
        </p:txBody>
      </p:sp>
      <p:pic>
        <p:nvPicPr>
          <p:cNvPr id="10" name="Zástupný symbol pro obrázek 9" descr="Sněžka (48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60" r="660"/>
          <a:stretch>
            <a:fillRect/>
          </a:stretch>
        </p:blipFill>
        <p:spPr>
          <a:xfrm>
            <a:off x="251520" y="1556792"/>
            <a:ext cx="8338455" cy="24979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" name="Popisek se šipkou dolů 10"/>
          <p:cNvSpPr/>
          <p:nvPr/>
        </p:nvSpPr>
        <p:spPr>
          <a:xfrm>
            <a:off x="3563888" y="1484784"/>
            <a:ext cx="1296144" cy="792088"/>
          </a:xfrm>
          <a:prstGeom prst="downArrowCallou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Sněžka 1602 m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7378463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476672"/>
            <a:ext cx="6624736" cy="898453"/>
          </a:xfrm>
          <a:effectLst/>
        </p:spPr>
        <p:txBody>
          <a:bodyPr/>
          <a:lstStyle/>
          <a:p>
            <a:pPr marL="0" indent="0" algn="ctr">
              <a:buNone/>
            </a:pPr>
            <a:r>
              <a:rPr lang="cs-CZ" sz="4400" dirty="0" err="1" smtClean="0">
                <a:latin typeface="Showcard Gothic" pitchFamily="82" charset="0"/>
              </a:rPr>
              <a:t>Famous</a:t>
            </a:r>
            <a:r>
              <a:rPr lang="cs-CZ" sz="4400" dirty="0" smtClean="0">
                <a:latin typeface="Showcard Gothic" pitchFamily="82" charset="0"/>
              </a:rPr>
              <a:t>  </a:t>
            </a:r>
            <a:r>
              <a:rPr lang="cs-CZ" sz="4400" dirty="0" err="1" smtClean="0">
                <a:latin typeface="Showcard Gothic" pitchFamily="82" charset="0"/>
              </a:rPr>
              <a:t>monuments</a:t>
            </a:r>
            <a:endParaRPr lang="cs-CZ" sz="4400" dirty="0">
              <a:latin typeface="Showcard Gothic" pitchFamily="82" charset="0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2060848"/>
            <a:ext cx="4032448" cy="3672408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Prague </a:t>
            </a:r>
            <a:r>
              <a:rPr lang="cs-CZ" sz="2000" dirty="0" err="1" smtClean="0">
                <a:latin typeface="Kristen ITC" pitchFamily="66" charset="0"/>
              </a:rPr>
              <a:t>Castle</a:t>
            </a:r>
            <a:endParaRPr lang="cs-CZ" sz="2000" dirty="0" smtClean="0"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Charles´ </a:t>
            </a:r>
            <a:r>
              <a:rPr lang="cs-CZ" sz="2000" dirty="0" err="1" smtClean="0">
                <a:latin typeface="Kristen ITC" pitchFamily="66" charset="0"/>
              </a:rPr>
              <a:t>Bridge</a:t>
            </a:r>
            <a:endParaRPr lang="cs-CZ" sz="2000" dirty="0" smtClean="0"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St </a:t>
            </a:r>
            <a:r>
              <a:rPr lang="cs-CZ" sz="2000" dirty="0" err="1" smtClean="0">
                <a:latin typeface="Kristen ITC" pitchFamily="66" charset="0"/>
              </a:rPr>
              <a:t>Vitus</a:t>
            </a:r>
            <a:r>
              <a:rPr lang="cs-CZ" sz="2000" dirty="0" smtClean="0">
                <a:latin typeface="Kristen ITC" pitchFamily="66" charset="0"/>
              </a:rPr>
              <a:t>´</a:t>
            </a:r>
            <a:r>
              <a:rPr lang="cs-CZ" sz="2000" dirty="0" err="1" smtClean="0">
                <a:latin typeface="Kristen ITC" pitchFamily="66" charset="0"/>
              </a:rPr>
              <a:t>Cathedral</a:t>
            </a:r>
            <a:endParaRPr lang="cs-CZ" sz="2000" dirty="0" smtClean="0"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Astronomical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clock</a:t>
            </a:r>
            <a:endParaRPr lang="cs-CZ" sz="2000" dirty="0" smtClean="0"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Karlštejn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Hluboká nad Vltavou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i="1" dirty="0" smtClean="0"/>
              <a:t> </a:t>
            </a:r>
            <a:r>
              <a:rPr lang="cs-CZ" sz="2000" dirty="0" smtClean="0">
                <a:latin typeface="Kristen ITC" pitchFamily="66" charset="0"/>
              </a:rPr>
              <a:t>Lednice-Valtice </a:t>
            </a:r>
            <a:r>
              <a:rPr lang="cs-CZ" sz="2000" dirty="0" err="1" smtClean="0">
                <a:latin typeface="Kristen ITC" pitchFamily="66" charset="0"/>
              </a:rPr>
              <a:t>Cultural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Landscape</a:t>
            </a:r>
            <a:endParaRPr lang="cs-CZ" sz="2000" dirty="0" smtClean="0"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Gardens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and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Castle</a:t>
            </a:r>
            <a:r>
              <a:rPr lang="cs-CZ" sz="2000" dirty="0" smtClean="0">
                <a:latin typeface="Kristen ITC" pitchFamily="66" charset="0"/>
              </a:rPr>
              <a:t> in Krom</a:t>
            </a:r>
            <a:r>
              <a:rPr lang="cs-CZ" sz="2000" dirty="0" smtClean="0"/>
              <a:t>ěř</a:t>
            </a:r>
            <a:r>
              <a:rPr lang="cs-CZ" sz="2000" dirty="0" smtClean="0">
                <a:latin typeface="Kristen ITC" pitchFamily="66" charset="0"/>
              </a:rPr>
              <a:t>íž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7" name="Zástupný symbol pro obsah 6" descr="IMG_787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923928" y="1412776"/>
            <a:ext cx="3384376" cy="2376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" name="Obrázek 8" descr="Výlet 9A 0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3933056"/>
            <a:ext cx="3096344" cy="25202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4423523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Havrda\AppData\Local\Microsoft\Windows\Temporary Internet Files\Content.IE5\N3NSTNP5\MP900448376[1].jpg"/>
          <p:cNvPicPr>
            <a:picLocks noChangeAspect="1" noChangeArrowheads="1"/>
          </p:cNvPicPr>
          <p:nvPr/>
        </p:nvPicPr>
        <p:blipFill>
          <a:blip r:embed="rId2" cstate="print">
            <a:lum bright="1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755576" y="1628800"/>
            <a:ext cx="7726562" cy="4290722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Charles IV </a:t>
            </a:r>
            <a:r>
              <a:rPr lang="cs-CZ" dirty="0" smtClean="0">
                <a:latin typeface="Kristen ITC" pitchFamily="66" charset="0"/>
              </a:rPr>
              <a:t>– Czech king in </a:t>
            </a:r>
            <a:r>
              <a:rPr lang="cs-CZ" dirty="0" err="1" smtClean="0">
                <a:latin typeface="Kristen ITC" pitchFamily="66" charset="0"/>
              </a:rPr>
              <a:t>the</a:t>
            </a:r>
            <a:r>
              <a:rPr lang="cs-CZ" dirty="0" smtClean="0">
                <a:latin typeface="Kristen ITC" pitchFamily="66" charset="0"/>
              </a:rPr>
              <a:t> 14th </a:t>
            </a:r>
            <a:r>
              <a:rPr lang="cs-CZ" dirty="0" err="1" smtClean="0">
                <a:latin typeface="Kristen ITC" pitchFamily="66" charset="0"/>
              </a:rPr>
              <a:t>century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Jan A. Komenský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pedagogue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Bedřich Smetana </a:t>
            </a:r>
            <a:r>
              <a:rPr lang="cs-CZ" dirty="0" smtClean="0">
                <a:latin typeface="Kristen ITC" pitchFamily="66" charset="0"/>
              </a:rPr>
              <a:t>– music </a:t>
            </a:r>
            <a:r>
              <a:rPr lang="cs-CZ" dirty="0" err="1" smtClean="0">
                <a:latin typeface="Kristen ITC" pitchFamily="66" charset="0"/>
              </a:rPr>
              <a:t>composer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>
                <a:latin typeface="Kristen ITC" pitchFamily="66" charset="0"/>
              </a:rPr>
              <a:t> 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b="1" dirty="0" smtClean="0">
                <a:latin typeface="Kristen ITC" pitchFamily="66" charset="0"/>
              </a:rPr>
              <a:t>Antonín Dvořák </a:t>
            </a:r>
            <a:r>
              <a:rPr lang="cs-CZ" dirty="0" smtClean="0">
                <a:latin typeface="Kristen ITC" pitchFamily="66" charset="0"/>
              </a:rPr>
              <a:t>– music </a:t>
            </a:r>
            <a:r>
              <a:rPr lang="cs-CZ" dirty="0" err="1" smtClean="0">
                <a:latin typeface="Kristen ITC" pitchFamily="66" charset="0"/>
              </a:rPr>
              <a:t>composer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>
                <a:latin typeface="Kristen ITC" pitchFamily="66" charset="0"/>
              </a:rPr>
              <a:t> 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b="1" dirty="0" smtClean="0">
                <a:latin typeface="Kristen ITC" pitchFamily="66" charset="0"/>
              </a:rPr>
              <a:t>Alfons Mucha </a:t>
            </a:r>
            <a:r>
              <a:rPr lang="cs-CZ" dirty="0" smtClean="0">
                <a:latin typeface="Kristen ITC" pitchFamily="66" charset="0"/>
              </a:rPr>
              <a:t>- </a:t>
            </a:r>
            <a:r>
              <a:rPr lang="cs-CZ" dirty="0" err="1" smtClean="0">
                <a:latin typeface="Kristen ITC" pitchFamily="66" charset="0"/>
              </a:rPr>
              <a:t>painter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Tomáš G. Masaryk </a:t>
            </a:r>
            <a:r>
              <a:rPr lang="cs-CZ" dirty="0" smtClean="0">
                <a:latin typeface="Kristen ITC" pitchFamily="66" charset="0"/>
              </a:rPr>
              <a:t>–</a:t>
            </a:r>
            <a:r>
              <a:rPr lang="cs-CZ" dirty="0" err="1" smtClean="0">
                <a:latin typeface="Kristen ITC" pitchFamily="66" charset="0"/>
              </a:rPr>
              <a:t>the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first</a:t>
            </a:r>
            <a:r>
              <a:rPr lang="cs-CZ" dirty="0" smtClean="0">
                <a:latin typeface="Kristen ITC" pitchFamily="66" charset="0"/>
              </a:rPr>
              <a:t> president </a:t>
            </a:r>
            <a:r>
              <a:rPr lang="cs-CZ" dirty="0" err="1" smtClean="0">
                <a:latin typeface="Kristen ITC" pitchFamily="66" charset="0"/>
              </a:rPr>
              <a:t>of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Czechoslovakia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Václav Havel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the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first</a:t>
            </a:r>
            <a:r>
              <a:rPr lang="cs-CZ" dirty="0" smtClean="0">
                <a:latin typeface="Kristen ITC" pitchFamily="66" charset="0"/>
              </a:rPr>
              <a:t> president </a:t>
            </a:r>
            <a:r>
              <a:rPr lang="cs-CZ" dirty="0" err="1" smtClean="0">
                <a:latin typeface="Kristen ITC" pitchFamily="66" charset="0"/>
              </a:rPr>
              <a:t>of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the</a:t>
            </a:r>
            <a:r>
              <a:rPr lang="cs-CZ" dirty="0" smtClean="0">
                <a:latin typeface="Kristen ITC" pitchFamily="66" charset="0"/>
              </a:rPr>
              <a:t> Czech Republic</a:t>
            </a: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Emil Zátopek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famous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athlete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>
                <a:latin typeface="Kristen ITC" pitchFamily="66" charset="0"/>
              </a:rPr>
              <a:t> 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b="1" dirty="0" smtClean="0">
                <a:latin typeface="Kristen ITC" pitchFamily="66" charset="0"/>
              </a:rPr>
              <a:t>Miloš Forman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director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Otto </a:t>
            </a:r>
            <a:r>
              <a:rPr lang="cs-CZ" b="1" dirty="0" err="1" smtClean="0">
                <a:latin typeface="Kristen ITC" pitchFamily="66" charset="0"/>
              </a:rPr>
              <a:t>Wichterle</a:t>
            </a:r>
            <a:r>
              <a:rPr lang="cs-CZ" b="1" dirty="0" smtClean="0">
                <a:latin typeface="Kristen ITC" pitchFamily="66" charset="0"/>
              </a:rPr>
              <a:t>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inventor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of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contact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lenses</a:t>
            </a:r>
            <a:endParaRPr lang="cs-CZ" dirty="0" smtClean="0">
              <a:latin typeface="Kristen ITC" pitchFamily="66" charset="0"/>
            </a:endParaRP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Ladislav Mareš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inventor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of</a:t>
            </a:r>
            <a:r>
              <a:rPr lang="cs-CZ" dirty="0" smtClean="0">
                <a:latin typeface="Kristen ITC" pitchFamily="66" charset="0"/>
              </a:rPr>
              <a:t> „</a:t>
            </a:r>
            <a:r>
              <a:rPr lang="cs-CZ" dirty="0" err="1" smtClean="0">
                <a:latin typeface="Kristen ITC" pitchFamily="66" charset="0"/>
              </a:rPr>
              <a:t>Nanospider</a:t>
            </a:r>
            <a:r>
              <a:rPr lang="cs-CZ" dirty="0" smtClean="0">
                <a:latin typeface="Kristen ITC" pitchFamily="66" charset="0"/>
              </a:rPr>
              <a:t>“</a:t>
            </a:r>
          </a:p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Kristen ITC" pitchFamily="66" charset="0"/>
              </a:rPr>
              <a:t>  </a:t>
            </a:r>
            <a:r>
              <a:rPr lang="cs-CZ" b="1" dirty="0" smtClean="0">
                <a:latin typeface="Kristen ITC" pitchFamily="66" charset="0"/>
              </a:rPr>
              <a:t>Jára Cimrman </a:t>
            </a:r>
            <a:r>
              <a:rPr lang="cs-CZ" dirty="0" smtClean="0">
                <a:latin typeface="Kristen ITC" pitchFamily="66" charset="0"/>
              </a:rPr>
              <a:t>– </a:t>
            </a:r>
            <a:r>
              <a:rPr lang="cs-CZ" dirty="0" err="1" smtClean="0">
                <a:latin typeface="Kristen ITC" pitchFamily="66" charset="0"/>
              </a:rPr>
              <a:t>inventor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of</a:t>
            </a:r>
            <a:r>
              <a:rPr lang="cs-CZ" dirty="0" smtClean="0">
                <a:latin typeface="Kristen ITC" pitchFamily="66" charset="0"/>
              </a:rPr>
              <a:t> „</a:t>
            </a:r>
            <a:r>
              <a:rPr lang="cs-CZ" dirty="0" err="1" smtClean="0">
                <a:latin typeface="Kristen ITC" pitchFamily="66" charset="0"/>
              </a:rPr>
              <a:t>everything</a:t>
            </a:r>
            <a:r>
              <a:rPr lang="cs-CZ" dirty="0" smtClean="0">
                <a:latin typeface="Kristen ITC" pitchFamily="66" charset="0"/>
              </a:rPr>
              <a:t>“</a:t>
            </a: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267744" y="548680"/>
            <a:ext cx="5112568" cy="936104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Showcard Gothic" pitchFamily="82" charset="0"/>
              </a:rPr>
              <a:t>Famous</a:t>
            </a:r>
            <a:r>
              <a:rPr lang="cs-CZ" dirty="0" smtClean="0">
                <a:latin typeface="Showcard Gothic" pitchFamily="82" charset="0"/>
              </a:rPr>
              <a:t> </a:t>
            </a:r>
            <a:r>
              <a:rPr lang="cs-CZ" dirty="0" err="1" smtClean="0">
                <a:latin typeface="Showcard Gothic" pitchFamily="82" charset="0"/>
              </a:rPr>
              <a:t>people</a:t>
            </a:r>
            <a:endParaRPr lang="cs-CZ" dirty="0">
              <a:latin typeface="Showcard Gothi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4893414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Havrda\AppData\Local\Microsoft\Windows\Temporary Internet Files\Content.IE5\78L2BOJL\MC9003049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1484784"/>
            <a:ext cx="3240360" cy="4536504"/>
          </a:xfrm>
          <a:prstGeom prst="rect">
            <a:avLst/>
          </a:prstGeom>
          <a:noFill/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95536" y="1700808"/>
            <a:ext cx="5184576" cy="39604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Czech </a:t>
            </a:r>
            <a:r>
              <a:rPr lang="cs-CZ" sz="2000" dirty="0" err="1" smtClean="0">
                <a:latin typeface="Kristen ITC" pitchFamily="66" charset="0"/>
              </a:rPr>
              <a:t>beer</a:t>
            </a:r>
            <a:r>
              <a:rPr lang="cs-CZ" sz="2000" dirty="0" smtClean="0">
                <a:latin typeface="Kristen ITC" pitchFamily="66" charset="0"/>
              </a:rPr>
              <a:t>, slivovice, </a:t>
            </a:r>
            <a:r>
              <a:rPr lang="cs-CZ" sz="2000" dirty="0" err="1" smtClean="0">
                <a:latin typeface="Kristen ITC" pitchFamily="66" charset="0"/>
              </a:rPr>
              <a:t>wine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>
                <a:latin typeface="Kristen ITC" pitchFamily="66" charset="0"/>
              </a:rPr>
              <a:t> </a:t>
            </a:r>
            <a:r>
              <a:rPr lang="cs-CZ" sz="2000" dirty="0" smtClean="0">
                <a:latin typeface="Kristen ITC" pitchFamily="66" charset="0"/>
              </a:rPr>
              <a:t> Czech </a:t>
            </a:r>
            <a:r>
              <a:rPr lang="cs-CZ" sz="2000" dirty="0" err="1" smtClean="0">
                <a:latin typeface="Kristen ITC" pitchFamily="66" charset="0"/>
              </a:rPr>
              <a:t>cuisine</a:t>
            </a:r>
            <a:r>
              <a:rPr lang="cs-CZ" sz="2000" dirty="0" smtClean="0">
                <a:latin typeface="Kristen ITC" pitchFamily="66" charset="0"/>
              </a:rPr>
              <a:t> – knedlo, </a:t>
            </a:r>
            <a:r>
              <a:rPr lang="cs-CZ" sz="2000" dirty="0" err="1" smtClean="0">
                <a:latin typeface="Kristen ITC" pitchFamily="66" charset="0"/>
              </a:rPr>
              <a:t>vep</a:t>
            </a:r>
            <a:r>
              <a:rPr lang="cs-CZ" sz="2000" dirty="0" err="1" smtClean="0"/>
              <a:t>ř</a:t>
            </a:r>
            <a:r>
              <a:rPr lang="cs-CZ" sz="2000" dirty="0" err="1" smtClean="0">
                <a:latin typeface="Kristen ITC" pitchFamily="66" charset="0"/>
              </a:rPr>
              <a:t>o</a:t>
            </a:r>
            <a:r>
              <a:rPr lang="cs-CZ" sz="2000" dirty="0" smtClean="0">
                <a:latin typeface="Kristen ITC" pitchFamily="66" charset="0"/>
              </a:rPr>
              <a:t>, zelo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>
                <a:latin typeface="Kristen ITC" pitchFamily="66" charset="0"/>
              </a:rPr>
              <a:t> </a:t>
            </a:r>
            <a:r>
              <a:rPr lang="cs-CZ" sz="2000" dirty="0" smtClean="0">
                <a:latin typeface="Kristen ITC" pitchFamily="66" charset="0"/>
              </a:rPr>
              <a:t> Krte</a:t>
            </a:r>
            <a:r>
              <a:rPr lang="cs-CZ" sz="2000" dirty="0" smtClean="0"/>
              <a:t>č</a:t>
            </a:r>
            <a:r>
              <a:rPr lang="cs-CZ" sz="2000" dirty="0" smtClean="0">
                <a:latin typeface="Kristen ITC" pitchFamily="66" charset="0"/>
              </a:rPr>
              <a:t>ek – </a:t>
            </a:r>
            <a:r>
              <a:rPr lang="cs-CZ" sz="2000" dirty="0" err="1" smtClean="0">
                <a:latin typeface="Kristen ITC" pitchFamily="66" charset="0"/>
              </a:rPr>
              <a:t>the</a:t>
            </a:r>
            <a:r>
              <a:rPr lang="cs-CZ" sz="2000" dirty="0" smtClean="0">
                <a:latin typeface="Kristen ITC" pitchFamily="66" charset="0"/>
              </a:rPr>
              <a:t> Mole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football</a:t>
            </a:r>
            <a:r>
              <a:rPr lang="cs-CZ" sz="2000" dirty="0" smtClean="0">
                <a:latin typeface="Kristen ITC" pitchFamily="66" charset="0"/>
              </a:rPr>
              <a:t> and </a:t>
            </a:r>
            <a:r>
              <a:rPr lang="cs-CZ" sz="2000" dirty="0" err="1" smtClean="0">
                <a:latin typeface="Kristen ITC" pitchFamily="66" charset="0"/>
              </a:rPr>
              <a:t>ice-hockey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nation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golden</a:t>
            </a:r>
            <a:r>
              <a:rPr lang="cs-CZ" sz="2000" dirty="0" smtClean="0">
                <a:latin typeface="Kristen ITC" pitchFamily="66" charset="0"/>
              </a:rPr>
              <a:t> Czech </a:t>
            </a:r>
            <a:r>
              <a:rPr lang="cs-CZ" sz="2000" dirty="0" err="1" smtClean="0">
                <a:latin typeface="Kristen ITC" pitchFamily="66" charset="0"/>
              </a:rPr>
              <a:t>hands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smtClean="0">
                <a:latin typeface="Kristen ITC" pitchFamily="66" charset="0"/>
                <a:sym typeface="Wingdings" pitchFamily="2" charset="2"/>
              </a:rPr>
              <a:t>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beautiful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girls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gardening</a:t>
            </a:r>
            <a:r>
              <a:rPr lang="cs-CZ" sz="2000" dirty="0" smtClean="0">
                <a:latin typeface="Kristen ITC" pitchFamily="66" charset="0"/>
              </a:rPr>
              <a:t> and </a:t>
            </a:r>
            <a:r>
              <a:rPr lang="cs-CZ" sz="2000" dirty="0" err="1" smtClean="0">
                <a:latin typeface="Kristen ITC" pitchFamily="66" charset="0"/>
              </a:rPr>
              <a:t>cottages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dirty="0" err="1" smtClean="0">
                <a:latin typeface="Kristen ITC" pitchFamily="66" charset="0"/>
              </a:rPr>
              <a:t>they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envy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smtClean="0">
                <a:latin typeface="Kristen ITC" pitchFamily="66" charset="0"/>
                <a:sym typeface="Wingdings" pitchFamily="2" charset="2"/>
              </a:rPr>
              <a:t>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>
              <a:latin typeface="Kristen ITC" pitchFamily="66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383538" cy="710952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 err="1" smtClean="0">
                <a:latin typeface="Showcard Gothic" pitchFamily="82" charset="0"/>
              </a:rPr>
              <a:t>Typical</a:t>
            </a:r>
            <a:r>
              <a:rPr lang="cs-CZ" sz="4400" dirty="0" smtClean="0">
                <a:latin typeface="Showcard Gothic" pitchFamily="82" charset="0"/>
              </a:rPr>
              <a:t> </a:t>
            </a:r>
            <a:r>
              <a:rPr lang="cs-CZ" sz="4400" dirty="0" err="1" smtClean="0">
                <a:latin typeface="Showcard Gothic" pitchFamily="82" charset="0"/>
              </a:rPr>
              <a:t>things</a:t>
            </a:r>
            <a:endParaRPr lang="cs-CZ" sz="4400" dirty="0">
              <a:latin typeface="Showcard Gothi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90332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467544" y="1412776"/>
            <a:ext cx="8676456" cy="26642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b="1" dirty="0" err="1" smtClean="0">
                <a:latin typeface="Kristen ITC" pitchFamily="66" charset="0"/>
              </a:rPr>
              <a:t>climate</a:t>
            </a:r>
            <a:r>
              <a:rPr lang="cs-CZ" sz="2000" dirty="0" smtClean="0">
                <a:latin typeface="Kristen ITC" pitchFamily="66" charset="0"/>
              </a:rPr>
              <a:t>: </a:t>
            </a:r>
            <a:r>
              <a:rPr lang="cs-CZ" sz="2000" dirty="0" err="1" smtClean="0">
                <a:latin typeface="Kristen ITC" pitchFamily="66" charset="0"/>
              </a:rPr>
              <a:t>mild</a:t>
            </a:r>
            <a:endParaRPr lang="cs-CZ" sz="2000" dirty="0" smtClean="0">
              <a:latin typeface="Kristen ITC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Kristen ITC" pitchFamily="66" charset="0"/>
            </a:endParaRPr>
          </a:p>
          <a:p>
            <a:pPr lvl="0">
              <a:buClr>
                <a:srgbClr val="F14124">
                  <a:lumMod val="75000"/>
                </a:srgbClr>
              </a:buClr>
              <a:buFont typeface="Wingdings" pitchFamily="2" charset="2"/>
              <a:buChar char="Ø"/>
            </a:pPr>
            <a:r>
              <a:rPr lang="cs-CZ" sz="2000" dirty="0" smtClean="0">
                <a:latin typeface="Kristen ITC" pitchFamily="66" charset="0"/>
              </a:rPr>
              <a:t>  </a:t>
            </a:r>
            <a:r>
              <a:rPr lang="cs-CZ" sz="2000" b="1" dirty="0" err="1" smtClean="0">
                <a:latin typeface="Kristen ITC" pitchFamily="66" charset="0"/>
              </a:rPr>
              <a:t>spring</a:t>
            </a:r>
            <a:r>
              <a:rPr lang="cs-CZ" sz="2000" dirty="0" smtClean="0">
                <a:latin typeface="Kristen ITC" pitchFamily="66" charset="0"/>
              </a:rPr>
              <a:t>: sunny </a:t>
            </a:r>
            <a:r>
              <a:rPr lang="cs-CZ" sz="2000" dirty="0" err="1" smtClean="0">
                <a:latin typeface="Kristen ITC" pitchFamily="66" charset="0"/>
              </a:rPr>
              <a:t>or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cloudy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rainy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cold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mornings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warm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afternoons</a:t>
            </a:r>
            <a:endParaRPr lang="cs-CZ" sz="2000" dirty="0">
              <a:solidFill>
                <a:prstClr val="black">
                  <a:lumMod val="75000"/>
                  <a:lumOff val="25000"/>
                </a:prstClr>
              </a:solidFill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b="1" dirty="0" smtClean="0">
                <a:latin typeface="Kristen ITC" pitchFamily="66" charset="0"/>
              </a:rPr>
              <a:t>  </a:t>
            </a:r>
            <a:r>
              <a:rPr lang="cs-CZ" sz="2000" b="1" dirty="0" err="1" smtClean="0">
                <a:latin typeface="Kristen ITC" pitchFamily="66" charset="0"/>
              </a:rPr>
              <a:t>summer</a:t>
            </a:r>
            <a:r>
              <a:rPr lang="cs-CZ" sz="2000" dirty="0" smtClean="0">
                <a:latin typeface="Kristen ITC" pitchFamily="66" charset="0"/>
              </a:rPr>
              <a:t>: </a:t>
            </a:r>
            <a:r>
              <a:rPr lang="cs-CZ" sz="2000" dirty="0" err="1" smtClean="0">
                <a:latin typeface="Kristen ITC" pitchFamily="66" charset="0"/>
              </a:rPr>
              <a:t>warm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or</a:t>
            </a:r>
            <a:r>
              <a:rPr lang="cs-CZ" sz="2000" dirty="0" smtClean="0">
                <a:latin typeface="Kristen ITC" pitchFamily="66" charset="0"/>
              </a:rPr>
              <a:t> hot, sunny, </a:t>
            </a:r>
            <a:r>
              <a:rPr lang="cs-CZ" sz="2000" dirty="0" err="1" smtClean="0">
                <a:latin typeface="Kristen ITC" pitchFamily="66" charset="0"/>
              </a:rPr>
              <a:t>stormy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>
                <a:latin typeface="Kristen ITC" pitchFamily="66" charset="0"/>
              </a:rPr>
              <a:t> 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b="1" dirty="0" err="1" smtClean="0">
                <a:latin typeface="Kristen ITC" pitchFamily="66" charset="0"/>
              </a:rPr>
              <a:t>autumn</a:t>
            </a:r>
            <a:r>
              <a:rPr lang="cs-CZ" sz="2000" dirty="0" smtClean="0">
                <a:latin typeface="Kristen ITC" pitchFamily="66" charset="0"/>
              </a:rPr>
              <a:t>: sunny </a:t>
            </a:r>
            <a:r>
              <a:rPr lang="cs-CZ" sz="2000" dirty="0" err="1" smtClean="0">
                <a:latin typeface="Kristen ITC" pitchFamily="66" charset="0"/>
              </a:rPr>
              <a:t>or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cloudy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rainy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windy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foggy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cold</a:t>
            </a:r>
            <a:endParaRPr lang="cs-CZ" sz="2000" dirty="0" smtClean="0">
              <a:latin typeface="Kristen ITC" pitchFamily="66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000" dirty="0">
                <a:latin typeface="Kristen ITC" pitchFamily="66" charset="0"/>
              </a:rPr>
              <a:t> 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b="1" dirty="0" err="1" smtClean="0">
                <a:latin typeface="Kristen ITC" pitchFamily="66" charset="0"/>
              </a:rPr>
              <a:t>winter</a:t>
            </a:r>
            <a:r>
              <a:rPr lang="cs-CZ" sz="2000" dirty="0" smtClean="0">
                <a:latin typeface="Kristen ITC" pitchFamily="66" charset="0"/>
              </a:rPr>
              <a:t>: </a:t>
            </a:r>
            <a:r>
              <a:rPr lang="cs-CZ" sz="2000" dirty="0" err="1" smtClean="0">
                <a:latin typeface="Kristen ITC" pitchFamily="66" charset="0"/>
              </a:rPr>
              <a:t>cloudy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or</a:t>
            </a:r>
            <a:r>
              <a:rPr lang="cs-CZ" sz="2000" dirty="0" smtClean="0">
                <a:latin typeface="Kristen ITC" pitchFamily="66" charset="0"/>
              </a:rPr>
              <a:t> sunny, </a:t>
            </a:r>
            <a:r>
              <a:rPr lang="cs-CZ" sz="2000" dirty="0" err="1" smtClean="0">
                <a:latin typeface="Kristen ITC" pitchFamily="66" charset="0"/>
              </a:rPr>
              <a:t>cold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freezing</a:t>
            </a:r>
            <a:r>
              <a:rPr lang="cs-CZ" sz="2000" dirty="0" smtClean="0">
                <a:latin typeface="Kristen ITC" pitchFamily="66" charset="0"/>
              </a:rPr>
              <a:t>, </a:t>
            </a:r>
            <a:r>
              <a:rPr lang="cs-CZ" sz="2000" dirty="0" err="1" smtClean="0">
                <a:latin typeface="Kristen ITC" pitchFamily="66" charset="0"/>
              </a:rPr>
              <a:t>it</a:t>
            </a:r>
            <a:r>
              <a:rPr lang="cs-CZ" sz="2000" dirty="0" smtClean="0">
                <a:latin typeface="Kristen ITC" pitchFamily="66" charset="0"/>
              </a:rPr>
              <a:t> </a:t>
            </a:r>
            <a:r>
              <a:rPr lang="cs-CZ" sz="2000" dirty="0" err="1" smtClean="0">
                <a:latin typeface="Kristen ITC" pitchFamily="66" charset="0"/>
              </a:rPr>
              <a:t>snows</a:t>
            </a:r>
            <a:endParaRPr lang="cs-CZ" sz="2000" dirty="0">
              <a:latin typeface="Kristen ITC" pitchFamily="66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404664"/>
            <a:ext cx="4392488" cy="854968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>
                <a:latin typeface="Showcard Gothic" pitchFamily="82" charset="0"/>
              </a:rPr>
              <a:t>The</a:t>
            </a:r>
            <a:r>
              <a:rPr lang="cs-CZ" dirty="0" smtClean="0">
                <a:latin typeface="Showcard Gothic" pitchFamily="82" charset="0"/>
              </a:rPr>
              <a:t> </a:t>
            </a:r>
            <a:r>
              <a:rPr lang="cs-CZ" dirty="0" err="1" smtClean="0">
                <a:latin typeface="Showcard Gothic" pitchFamily="82" charset="0"/>
              </a:rPr>
              <a:t>weather</a:t>
            </a:r>
            <a:endParaRPr lang="cs-CZ" dirty="0">
              <a:latin typeface="Showcard Gothic" pitchFamily="82" charset="0"/>
            </a:endParaRPr>
          </a:p>
        </p:txBody>
      </p:sp>
      <p:pic>
        <p:nvPicPr>
          <p:cNvPr id="4098" name="Picture 2" descr="C:\Users\Havrda\AppData\Local\Microsoft\Windows\Temporary Internet Files\Content.IE5\JAFXXFPN\MC9002793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077072"/>
            <a:ext cx="1628772" cy="2232248"/>
          </a:xfrm>
          <a:prstGeom prst="rect">
            <a:avLst/>
          </a:prstGeom>
          <a:noFill/>
        </p:spPr>
      </p:pic>
      <p:pic>
        <p:nvPicPr>
          <p:cNvPr id="4099" name="Picture 3" descr="C:\Users\Havrda\AppData\Local\Microsoft\Windows\Temporary Internet Files\Content.IE5\N3NSTNP5\MC90043159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437112"/>
            <a:ext cx="1800200" cy="1828572"/>
          </a:xfrm>
          <a:prstGeom prst="rect">
            <a:avLst/>
          </a:prstGeom>
          <a:noFill/>
        </p:spPr>
      </p:pic>
      <p:pic>
        <p:nvPicPr>
          <p:cNvPr id="4100" name="Picture 4" descr="C:\Users\Havrda\AppData\Local\Microsoft\Windows\Temporary Internet Files\Content.IE5\QMM43SHL\MC90043258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48680"/>
            <a:ext cx="2520280" cy="1828572"/>
          </a:xfrm>
          <a:prstGeom prst="rect">
            <a:avLst/>
          </a:prstGeom>
          <a:noFill/>
        </p:spPr>
      </p:pic>
      <p:pic>
        <p:nvPicPr>
          <p:cNvPr id="4101" name="Picture 5" descr="C:\Users\Havrda\AppData\Local\Microsoft\Windows\Temporary Internet Files\Content.IE5\S51AL2KX\MP9004485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293096"/>
            <a:ext cx="1700808" cy="191683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02" name="Picture 6" descr="C:\Users\Havrda\AppData\Local\Microsoft\Windows\Temporary Internet Files\Content.IE5\CG1CRXCD\MP90040942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293096"/>
            <a:ext cx="1368152" cy="187220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497179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700808"/>
            <a:ext cx="8064896" cy="187014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err="1" smtClean="0">
                <a:latin typeface="Kristen ITC" pitchFamily="66" charset="0"/>
              </a:rPr>
              <a:t>Thanks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for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your</a:t>
            </a:r>
            <a:r>
              <a:rPr lang="cs-CZ" dirty="0" smtClean="0">
                <a:latin typeface="Kristen ITC" pitchFamily="66" charset="0"/>
              </a:rPr>
              <a:t> </a:t>
            </a:r>
            <a:r>
              <a:rPr lang="cs-CZ" dirty="0" err="1" smtClean="0">
                <a:latin typeface="Kristen ITC" pitchFamily="66" charset="0"/>
              </a:rPr>
              <a:t>attention</a:t>
            </a:r>
            <a:r>
              <a:rPr lang="cs-CZ" dirty="0" smtClean="0">
                <a:latin typeface="Kristen ITC" pitchFamily="66" charset="0"/>
              </a:rPr>
              <a:t>. </a:t>
            </a:r>
            <a:r>
              <a:rPr lang="cs-CZ" dirty="0" smtClean="0">
                <a:latin typeface="Kristen ITC" pitchFamily="66" charset="0"/>
                <a:sym typeface="Wingdings" pitchFamily="2" charset="2"/>
              </a:rPr>
              <a:t></a:t>
            </a:r>
            <a:endParaRPr lang="cs-CZ" dirty="0">
              <a:latin typeface="Kristen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344282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20688"/>
            <a:ext cx="6408712" cy="32162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900" dirty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</a:t>
            </a:r>
            <a:r>
              <a:rPr lang="cs-CZ" sz="2900" b="1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Zdroje:</a:t>
            </a:r>
          </a:p>
          <a:p>
            <a:endParaRPr lang="cs-CZ" sz="2900" dirty="0">
              <a:solidFill>
                <a:prstClr val="black">
                  <a:lumMod val="75000"/>
                  <a:lumOff val="25000"/>
                </a:prstClr>
              </a:solidFill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vlastní tvorba autora</a:t>
            </a:r>
          </a:p>
          <a:p>
            <a:endParaRPr lang="cs-CZ" sz="2900" dirty="0" smtClean="0">
              <a:solidFill>
                <a:prstClr val="black">
                  <a:lumMod val="75000"/>
                  <a:lumOff val="25000"/>
                </a:prstClr>
              </a:solidFill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archiv autora</a:t>
            </a:r>
          </a:p>
          <a:p>
            <a:endParaRPr lang="cs-CZ" sz="2900" dirty="0" smtClean="0">
              <a:solidFill>
                <a:prstClr val="black">
                  <a:lumMod val="75000"/>
                  <a:lumOff val="25000"/>
                </a:prstClr>
              </a:solidFill>
              <a:latin typeface="Kristen ITC" pitchFamily="66" charset="0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29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Kristen ITC" pitchFamily="66" charset="0"/>
              </a:rPr>
              <a:t>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784528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297</TotalTime>
  <Words>358</Words>
  <Application>Microsoft Office PowerPoint</Application>
  <PresentationFormat>Předvádění na obrazovce (4:3)</PresentationFormat>
  <Paragraphs>112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Czech republic</vt:lpstr>
      <vt:lpstr>Basic information</vt:lpstr>
      <vt:lpstr>Geography</vt:lpstr>
      <vt:lpstr>Famous  monuments</vt:lpstr>
      <vt:lpstr>Famous people</vt:lpstr>
      <vt:lpstr>Typical things</vt:lpstr>
      <vt:lpstr>The weather</vt:lpstr>
      <vt:lpstr>Thanks for your attention. 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Havrankova</dc:creator>
  <cp:lastModifiedBy>Lenka Havrankova</cp:lastModifiedBy>
  <cp:revision>32</cp:revision>
  <dcterms:created xsi:type="dcterms:W3CDTF">2013-05-21T09:14:24Z</dcterms:created>
  <dcterms:modified xsi:type="dcterms:W3CDTF">2013-05-28T11:02:08Z</dcterms:modified>
</cp:coreProperties>
</file>