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21F00F-EE15-4126-A851-4CB5EB576DDD}" type="datetimeFigureOut">
              <a:rPr lang="cs-CZ" smtClean="0"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C3CBE-CDD9-4C17-951A-B5EFACBDD2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0"/>
            <a:ext cx="4824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1056406"/>
              </p:ext>
            </p:extLst>
          </p:nvPr>
        </p:nvGraphicFramePr>
        <p:xfrm>
          <a:off x="1187625" y="1451610"/>
          <a:ext cx="6696744" cy="5073735"/>
        </p:xfrm>
        <a:graphic>
          <a:graphicData uri="http://schemas.openxmlformats.org/drawingml/2006/table">
            <a:tbl>
              <a:tblPr/>
              <a:tblGrid>
                <a:gridCol w="2477203"/>
                <a:gridCol w="4219541"/>
              </a:tblGrid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Části kvetoucích rostlin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Seznámení žáků s novým učivem, názorné ukázky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12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rozezná části kvetoucích rostlin, umí je pojmenovat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Kořen, stonek, list, květ, plod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9.10.2013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31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187624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67798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kvetoucích rostlin</a:t>
            </a:r>
            <a:endParaRPr lang="cs-CZ" sz="5400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467544" y="1124744"/>
            <a:ext cx="639469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I. podzemní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- kořeny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II. nadzemní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stonek, list, květ, plod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780928"/>
            <a:ext cx="3168352" cy="3456384"/>
          </a:xfrm>
          <a:prstGeom prst="rect">
            <a:avLst/>
          </a:prstGeom>
          <a:noFill/>
        </p:spPr>
      </p:pic>
      <p:pic>
        <p:nvPicPr>
          <p:cNvPr id="5125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780928"/>
            <a:ext cx="2620888" cy="3168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79512" y="260648"/>
            <a:ext cx="83952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1.stonky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– viz otázka 4.B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2. listy: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a) jednoduché (mají jednoduchou čepel)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1691680" y="3501008"/>
            <a:ext cx="71192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b) složené (čepel je tvořena z více lístků)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149080"/>
            <a:ext cx="2520280" cy="2232248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077072"/>
            <a:ext cx="1944216" cy="2232248"/>
          </a:xfrm>
          <a:prstGeom prst="rect">
            <a:avLst/>
          </a:prstGeom>
          <a:noFill/>
        </p:spPr>
      </p:pic>
      <p:pic>
        <p:nvPicPr>
          <p:cNvPr id="4106" name="Picture 10" descr="Kapky rosy na list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989114">
            <a:off x="3487479" y="1363389"/>
            <a:ext cx="2387593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835696" y="1628800"/>
            <a:ext cx="840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řapík</a:t>
            </a:r>
            <a:endParaRPr lang="cs-CZ" sz="24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1988840"/>
            <a:ext cx="847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čepel</a:t>
            </a:r>
            <a:endParaRPr lang="cs-CZ" sz="2400" b="1" i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2627784" y="1844824"/>
            <a:ext cx="792088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9" idx="1"/>
          </p:cNvCxnSpPr>
          <p:nvPr/>
        </p:nvCxnSpPr>
        <p:spPr>
          <a:xfrm flipH="1" flipV="1">
            <a:off x="5940152" y="2204865"/>
            <a:ext cx="648072" cy="148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23528" y="260648"/>
            <a:ext cx="6110968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3. květy:</a:t>
            </a:r>
            <a:r>
              <a:rPr kumimoji="0" lang="cs-CZ" sz="2800" b="1" i="1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1. kalich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u="none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u="none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2. kališní lístky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3.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okvětní (korunní )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lístky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u="none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u="none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4. tyčinky ( obsahují pyl 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5. pestík</a:t>
            </a:r>
            <a:r>
              <a:rPr lang="cs-CZ" sz="2800" b="1" i="1" u="none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 descr="http://upload.wikimedia.org/wikipedia/commons/thumb/1/12/Bluete-Schema.svg/220px-Bluete-Schem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636912"/>
            <a:ext cx="3672408" cy="34563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-252536" y="-861773"/>
            <a:ext cx="9648056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4. plody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– vznikají z květů ( z pestíku)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a) plody dužnaté – po dozrání mají měkkou dužinu.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Dělí se:</a:t>
            </a:r>
            <a:endParaRPr kumimoji="0" lang="cs-CZ" sz="2800" b="1" i="1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</a:t>
            </a: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peckovice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(mají jedno semeno-pecku)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1" i="1" u="none" strike="noStrike" cap="none" normalizeH="0" baseline="0" noProof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např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třešeň, švestka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573016"/>
            <a:ext cx="2520280" cy="2952328"/>
          </a:xfrm>
          <a:prstGeom prst="rect">
            <a:avLst/>
          </a:prstGeom>
          <a:noFill/>
        </p:spPr>
      </p:pic>
      <p:pic>
        <p:nvPicPr>
          <p:cNvPr id="2053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933056"/>
            <a:ext cx="2404864" cy="2376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188640"/>
            <a:ext cx="679545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</a:t>
            </a: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malvice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 mají jádřinec se semeny)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</a:t>
            </a:r>
            <a:r>
              <a:rPr kumimoji="0" lang="cs-CZ" sz="2800" b="1" i="1" u="none" strike="noStrike" cap="none" normalizeH="0" baseline="0" noProof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např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jablko, hruška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3212976"/>
            <a:ext cx="647484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</a:t>
            </a: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bobule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(mají rozptýlená semena)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i="1" dirty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</a:t>
            </a:r>
            <a:r>
              <a:rPr kumimoji="0" lang="cs-CZ" sz="2800" b="1" i="1" u="none" strike="noStrike" cap="none" normalizeH="0" baseline="0" noProof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např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rybíz, rajče, okurek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124744"/>
            <a:ext cx="2520280" cy="2088232"/>
          </a:xfrm>
          <a:prstGeom prst="rect">
            <a:avLst/>
          </a:prstGeom>
          <a:noFill/>
        </p:spPr>
      </p:pic>
      <p:pic>
        <p:nvPicPr>
          <p:cNvPr id="20486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901272">
            <a:off x="2989992" y="4492396"/>
            <a:ext cx="2232248" cy="19815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-894783"/>
            <a:ext cx="6596678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b) plody suché – po dozrání usychají: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</a:t>
            </a: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 lusky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- </a:t>
            </a:r>
            <a:r>
              <a:rPr kumimoji="0" lang="cs-CZ" sz="2800" b="1" i="1" u="none" strike="noStrike" cap="none" normalizeH="0" baseline="0" noProof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např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 hrách, fazole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59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412776"/>
            <a:ext cx="3312368" cy="1828800"/>
          </a:xfrm>
          <a:prstGeom prst="rect">
            <a:avLst/>
          </a:prstGeom>
          <a:noFill/>
        </p:spPr>
      </p:pic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755576" y="3612014"/>
            <a:ext cx="39581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 oříšky -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např. líska</a:t>
            </a:r>
            <a:endParaRPr kumimoji="0" lang="cs-CZ" sz="2800" b="1" i="1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9462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93096"/>
            <a:ext cx="2664296" cy="22322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3687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u="sng" dirty="0">
                <a:solidFill>
                  <a:srgbClr val="FF0000"/>
                </a:solidFill>
              </a:rPr>
              <a:t>-  obilky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- </a:t>
            </a:r>
            <a:r>
              <a:rPr lang="cs-CZ" sz="2800" b="1" i="1" noProof="1" smtClean="0">
                <a:solidFill>
                  <a:srgbClr val="FF0000"/>
                </a:solidFill>
              </a:rPr>
              <a:t>např</a:t>
            </a:r>
            <a:r>
              <a:rPr lang="cs-CZ" sz="2800" b="1" i="1" dirty="0" smtClean="0">
                <a:solidFill>
                  <a:srgbClr val="FF0000"/>
                </a:solidFill>
              </a:rPr>
              <a:t>: </a:t>
            </a:r>
            <a:r>
              <a:rPr lang="cs-CZ" sz="2800" b="1" i="1" dirty="0">
                <a:solidFill>
                  <a:srgbClr val="FF0000"/>
                </a:solidFill>
              </a:rPr>
              <a:t>obilniny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3429000"/>
            <a:ext cx="71958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 </a:t>
            </a:r>
            <a:r>
              <a:rPr lang="cs-CZ" sz="2800" b="1" i="1" u="sng" dirty="0" smtClean="0">
                <a:solidFill>
                  <a:srgbClr val="FF0000"/>
                </a:solidFill>
              </a:rPr>
              <a:t>-  </a:t>
            </a:r>
            <a:r>
              <a:rPr lang="cs-CZ" sz="2800" b="1" i="1" u="sng" dirty="0">
                <a:solidFill>
                  <a:srgbClr val="FF0000"/>
                </a:solidFill>
              </a:rPr>
              <a:t>nažky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-  </a:t>
            </a:r>
            <a:r>
              <a:rPr lang="cs-CZ" sz="2800" b="1" i="1" noProof="1" smtClean="0">
                <a:solidFill>
                  <a:srgbClr val="FF0000"/>
                </a:solidFill>
              </a:rPr>
              <a:t>např</a:t>
            </a:r>
            <a:r>
              <a:rPr lang="cs-CZ" sz="2800" b="1" i="1" dirty="0" smtClean="0">
                <a:solidFill>
                  <a:srgbClr val="FF0000"/>
                </a:solidFill>
              </a:rPr>
              <a:t>: </a:t>
            </a:r>
            <a:r>
              <a:rPr lang="cs-CZ" sz="2800" b="1" i="1" dirty="0">
                <a:solidFill>
                  <a:srgbClr val="FF0000"/>
                </a:solidFill>
              </a:rPr>
              <a:t>slunečnice, smetánka lékařská</a:t>
            </a:r>
          </a:p>
        </p:txBody>
      </p:sp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96752"/>
            <a:ext cx="2448272" cy="2016224"/>
          </a:xfrm>
          <a:prstGeom prst="rect">
            <a:avLst/>
          </a:prstGeom>
          <a:noFill/>
        </p:spPr>
      </p:pic>
      <p:pic>
        <p:nvPicPr>
          <p:cNvPr id="2150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4005064"/>
            <a:ext cx="2376264" cy="2476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http://officeimg.vo.msecnd.net/en-us/images/MB900333986.jpg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http://officeimg.vo.msecnd.net/en-us/images/MB900239543.jpg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852936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http://officeimg.vo.msecnd.net/en-us/images/MB900411596.jpg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2348880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http://officeimg.vo.msecnd.net/en-us/images/MB900344515.jpg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3429000"/>
            <a:ext cx="60841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http://cs.wikipedia.org/wiki/Soubor:Bluete-Schema.svg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1560" y="1844824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http://officeimg.vo.msecnd.net/en-us/images/MB900441850.jpg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4437112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http://officeimg.vo.msecnd.net/en-us/images/MB900193406.jpg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3933056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http://officeimg.vo.msecnd.net/en-us/images/MB900151167.jpg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4941168"/>
            <a:ext cx="68042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http://officeimg.vo.msecnd.net/en-us/images/MB900430948.jpg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3568" y="5517232"/>
            <a:ext cx="93610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http://officeimg.vo.msecnd.net/en-us/images/MB900335751.jpg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404664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412776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http://officeimg.vo.msecnd.net/en-us/images/MB900193286.jpg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908720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http://officeimg.vo.msecnd.net/en-us/images/MB900334906.jpg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988840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http://officeimg.vo.msecnd.net/en-us/images/MB900319074.jpg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2564904"/>
            <a:ext cx="75425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http://officeimg.vo.msecnd.net/en-us/images/MB900436884.jpg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288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8</cp:revision>
  <dcterms:created xsi:type="dcterms:W3CDTF">2013-10-05T12:31:53Z</dcterms:created>
  <dcterms:modified xsi:type="dcterms:W3CDTF">2013-10-09T07:10:29Z</dcterms:modified>
</cp:coreProperties>
</file>