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57" r:id="rId4"/>
    <p:sldId id="258" r:id="rId5"/>
    <p:sldId id="263" r:id="rId6"/>
    <p:sldId id="265" r:id="rId7"/>
    <p:sldId id="267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Název : VY_32_INOVACE_8A_06_Časování pravidelných sloves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 smtClean="0"/>
            <a:t>Ročník: 7.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r>
            <a:rPr lang="cs-CZ" dirty="0" smtClean="0"/>
            <a:t>Autor: Hana Křišťálová</a:t>
          </a:r>
          <a:endParaRPr lang="cs-CZ" dirty="0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r>
            <a:rPr lang="cs-CZ" dirty="0" smtClean="0"/>
            <a:t>Číslo projektu: CZ.1.07/1.4.00/21.1431</a:t>
          </a:r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BFFBE239-0E87-4C23-8746-CB551AB093CE}">
      <dgm:prSet/>
      <dgm:spPr/>
      <dgm:t>
        <a:bodyPr/>
        <a:lstStyle/>
        <a:p>
          <a:endParaRPr lang="cs-CZ"/>
        </a:p>
      </dgm:t>
    </dgm:pt>
    <dgm:pt modelId="{91CC8E71-0F1E-4D50-9452-F50850D1E2A2}" type="parTrans" cxnId="{D99CD12A-0155-4629-9580-5E67E5F03894}">
      <dgm:prSet/>
      <dgm:spPr/>
      <dgm:t>
        <a:bodyPr/>
        <a:lstStyle/>
        <a:p>
          <a:endParaRPr lang="cs-CZ"/>
        </a:p>
      </dgm:t>
    </dgm:pt>
    <dgm:pt modelId="{BA3BCC55-3A4F-4F0D-BB24-A66BD6C3E5F4}" type="sibTrans" cxnId="{D99CD12A-0155-4629-9580-5E67E5F03894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Vzdělávací obor : Německý jazyk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69C0B8B4-512E-4270-B52D-1752D328549C}">
      <dgm:prSet phldrT="[Text]"/>
      <dgm:spPr/>
      <dgm:t>
        <a:bodyPr/>
        <a:lstStyle/>
        <a:p>
          <a:pPr algn="l"/>
          <a:r>
            <a:rPr lang="cs-CZ" smtClean="0"/>
            <a:t>Téma:Slovesa</a:t>
          </a:r>
          <a:endParaRPr lang="cs-CZ" dirty="0"/>
        </a:p>
      </dgm:t>
    </dgm:pt>
    <dgm:pt modelId="{23FDE27A-B5D9-4440-8D61-ECA634414054}" type="parTrans" cxnId="{BEF50E68-FA6F-4D43-A4AE-8416A7FC8CD1}">
      <dgm:prSet/>
      <dgm:spPr/>
      <dgm:t>
        <a:bodyPr/>
        <a:lstStyle/>
        <a:p>
          <a:endParaRPr lang="cs-CZ"/>
        </a:p>
      </dgm:t>
    </dgm:pt>
    <dgm:pt modelId="{94A2B91A-F880-40B2-A606-36A230DA23F2}" type="sibTrans" cxnId="{BEF50E68-FA6F-4D43-A4AE-8416A7FC8CD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29E8E033-EFFE-449F-AFB8-45A95BE8DDB3}" type="pres">
      <dgm:prSet presAssocID="{69C0B8B4-512E-4270-B52D-1752D328549C}" presName="vertSpace5" presStyleLbl="node1" presStyleIdx="3" presStyleCnt="7"/>
      <dgm:spPr/>
    </dgm:pt>
    <dgm:pt modelId="{FCF33A87-751E-434C-88ED-93C92D65B98D}" type="pres">
      <dgm:prSet presAssocID="{69C0B8B4-512E-4270-B52D-1752D328549C}" presName="circle5" presStyleLbl="node1" presStyleIdx="4" presStyleCnt="7"/>
      <dgm:spPr/>
    </dgm:pt>
    <dgm:pt modelId="{411C4458-E9B9-48F8-85F1-AD3A4B426EEF}" type="pres">
      <dgm:prSet presAssocID="{69C0B8B4-512E-4270-B52D-1752D328549C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8ACA7FC-A505-410F-B679-DA93FECFE2C4}" type="pres">
      <dgm:prSet presAssocID="{69C0B8B4-512E-4270-B52D-1752D328549C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80EEB11A-9FF3-4409-B64A-C92419C2BE61}" type="presOf" srcId="{69C0B8B4-512E-4270-B52D-1752D328549C}" destId="{411C4458-E9B9-48F8-85F1-AD3A4B426EEF}" srcOrd="0" destOrd="0" presId="urn:microsoft.com/office/officeart/2005/8/layout/target3"/>
    <dgm:cxn modelId="{EE2D74CE-A3DC-42FC-B3E2-96A3872BECDC}" type="presOf" srcId="{EBC41103-E2E5-4D48-9B4B-425520D3D098}" destId="{F732C171-B6A8-40AC-BE86-9061B3C3D3B8}" srcOrd="0" destOrd="0" presId="urn:microsoft.com/office/officeart/2005/8/layout/target3"/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6D58040D-BEBB-4776-9CF3-5309810CAD0F}" type="presOf" srcId="{0C6E1E16-08A6-4B86-AB9F-749A7749D4C9}" destId="{B7652895-8F40-40B1-8BC2-AD2A1592E4B6}" srcOrd="1" destOrd="0" presId="urn:microsoft.com/office/officeart/2005/8/layout/target3"/>
    <dgm:cxn modelId="{A7ED5B4C-76A9-4835-8367-0927787F22DD}" type="presOf" srcId="{EBC41103-E2E5-4D48-9B4B-425520D3D098}" destId="{D3CEBA79-51F7-49AC-8104-9DE2B978BFF4}" srcOrd="1" destOrd="0" presId="urn:microsoft.com/office/officeart/2005/8/layout/target3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F794E138-ED7D-47C5-A00F-A919DEE00311}" type="presOf" srcId="{019433A1-1324-4DE1-9E6F-32B851095F74}" destId="{CC1D5B29-8413-4412-9F6D-55E531B84639}" srcOrd="0" destOrd="0" presId="urn:microsoft.com/office/officeart/2005/8/layout/target3"/>
    <dgm:cxn modelId="{1DEDBEBA-D082-4A66-B241-F358A2EAAEBB}" type="presOf" srcId="{FBBFC3EA-9D9D-4F3A-BEA6-9C2C0E46BF20}" destId="{601CDFA2-8205-4060-95D5-B0A001D0D0E3}" srcOrd="0" destOrd="0" presId="urn:microsoft.com/office/officeart/2005/8/layout/target3"/>
    <dgm:cxn modelId="{D99CD12A-0155-4629-9580-5E67E5F03894}" srcId="{39F8B381-5807-488E-AC22-73DD4140ED4A}" destId="{BFFBE239-0E87-4C23-8746-CB551AB093CE}" srcOrd="7" destOrd="0" parTransId="{91CC8E71-0F1E-4D50-9452-F50850D1E2A2}" sibTransId="{BA3BCC55-3A4F-4F0D-BB24-A66BD6C3E5F4}"/>
    <dgm:cxn modelId="{C7FCEF96-4904-4BD9-8A54-282CF4924A06}" type="presOf" srcId="{0C6E1E16-08A6-4B86-AB9F-749A7749D4C9}" destId="{D8344A4C-A59C-418B-AE84-1CF03F62012F}" srcOrd="0" destOrd="0" presId="urn:microsoft.com/office/officeart/2005/8/layout/target3"/>
    <dgm:cxn modelId="{2B302998-0AE9-416F-B302-F8E35F490484}" type="presOf" srcId="{9F18DD90-522E-4A06-9EDB-3FF7C7EB6637}" destId="{D102FEF8-6917-41D2-AE5D-914C1EA8F84A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BEF50E68-FA6F-4D43-A4AE-8416A7FC8CD1}" srcId="{39F8B381-5807-488E-AC22-73DD4140ED4A}" destId="{69C0B8B4-512E-4270-B52D-1752D328549C}" srcOrd="4" destOrd="0" parTransId="{23FDE27A-B5D9-4440-8D61-ECA634414054}" sibTransId="{94A2B91A-F880-40B2-A606-36A230DA23F2}"/>
    <dgm:cxn modelId="{C69634D0-BFD4-454C-9539-07C84D294DC3}" type="presOf" srcId="{445C7998-7549-48B0-BD68-D4F0167F02E5}" destId="{4D19AB04-24FA-40C2-B203-52AE3D15E171}" srcOrd="1" destOrd="0" presId="urn:microsoft.com/office/officeart/2005/8/layout/target3"/>
    <dgm:cxn modelId="{90D5D379-0934-498A-BD9A-DD3EE1CEA18F}" type="presOf" srcId="{445C7998-7549-48B0-BD68-D4F0167F02E5}" destId="{BC35EE03-4121-4EF9-923D-7CB6D30D358D}" srcOrd="0" destOrd="0" presId="urn:microsoft.com/office/officeart/2005/8/layout/target3"/>
    <dgm:cxn modelId="{CAC9A5EA-9FA8-4DA8-9F26-7B933D98772B}" type="presOf" srcId="{019433A1-1324-4DE1-9E6F-32B851095F74}" destId="{83FE2C4A-F11C-43B1-9923-1AFAA3244381}" srcOrd="1" destOrd="0" presId="urn:microsoft.com/office/officeart/2005/8/layout/target3"/>
    <dgm:cxn modelId="{0D1B2768-C23E-4DBF-AD89-EC654F6790C4}" type="presOf" srcId="{FBBFC3EA-9D9D-4F3A-BEA6-9C2C0E46BF20}" destId="{3F478621-DC04-4E99-8ED0-6EF817E39D41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ACD626E8-3A7C-4BE4-A9A6-FDFE2629C3E5}" type="presOf" srcId="{9F18DD90-522E-4A06-9EDB-3FF7C7EB6637}" destId="{932F2F5B-E5E6-4E00-9503-10413FFBA7E0}" srcOrd="1" destOrd="0" presId="urn:microsoft.com/office/officeart/2005/8/layout/target3"/>
    <dgm:cxn modelId="{19BE33F1-9871-4CDC-9595-5B4B1947BCC4}" type="presOf" srcId="{69C0B8B4-512E-4270-B52D-1752D328549C}" destId="{C8ACA7FC-A505-410F-B679-DA93FECFE2C4}" srcOrd="1" destOrd="0" presId="urn:microsoft.com/office/officeart/2005/8/layout/target3"/>
    <dgm:cxn modelId="{18849F9F-1B11-4DC0-B7AB-D67D9E706039}" type="presOf" srcId="{39F8B381-5807-488E-AC22-73DD4140ED4A}" destId="{71045F8C-00FA-488E-A7BD-E2E6753D979D}" srcOrd="0" destOrd="0" presId="urn:microsoft.com/office/officeart/2005/8/layout/target3"/>
    <dgm:cxn modelId="{38C425F6-CCDB-4658-A3A1-C976364C9AD3}" type="presParOf" srcId="{71045F8C-00FA-488E-A7BD-E2E6753D979D}" destId="{3577EC6B-C980-4F34-8C69-4365E7B8FC8C}" srcOrd="0" destOrd="0" presId="urn:microsoft.com/office/officeart/2005/8/layout/target3"/>
    <dgm:cxn modelId="{3A6CEA53-4FCC-43DE-AD74-DF288FF45C8E}" type="presParOf" srcId="{71045F8C-00FA-488E-A7BD-E2E6753D979D}" destId="{6940EB87-DC1D-4BC3-9408-9AC2E1FFC039}" srcOrd="1" destOrd="0" presId="urn:microsoft.com/office/officeart/2005/8/layout/target3"/>
    <dgm:cxn modelId="{5BCD93A1-11C3-42BC-8BD6-0DC42F523AC8}" type="presParOf" srcId="{71045F8C-00FA-488E-A7BD-E2E6753D979D}" destId="{BC35EE03-4121-4EF9-923D-7CB6D30D358D}" srcOrd="2" destOrd="0" presId="urn:microsoft.com/office/officeart/2005/8/layout/target3"/>
    <dgm:cxn modelId="{D0B9CBA2-8AF9-445D-87B5-F11F56EDD7A1}" type="presParOf" srcId="{71045F8C-00FA-488E-A7BD-E2E6753D979D}" destId="{D3840DFA-901C-4049-8AB2-27AC2BA34540}" srcOrd="3" destOrd="0" presId="urn:microsoft.com/office/officeart/2005/8/layout/target3"/>
    <dgm:cxn modelId="{37BD4966-9CB6-4AE5-9F2E-F32141AFC74E}" type="presParOf" srcId="{71045F8C-00FA-488E-A7BD-E2E6753D979D}" destId="{5BDA8D49-C64C-4FDF-ACCF-171444A32B21}" srcOrd="4" destOrd="0" presId="urn:microsoft.com/office/officeart/2005/8/layout/target3"/>
    <dgm:cxn modelId="{57B0028B-6244-4F13-85CD-497150B9EB3C}" type="presParOf" srcId="{71045F8C-00FA-488E-A7BD-E2E6753D979D}" destId="{D8344A4C-A59C-418B-AE84-1CF03F62012F}" srcOrd="5" destOrd="0" presId="urn:microsoft.com/office/officeart/2005/8/layout/target3"/>
    <dgm:cxn modelId="{B02D0C1E-96E2-4AB5-A89F-FE3314DE8212}" type="presParOf" srcId="{71045F8C-00FA-488E-A7BD-E2E6753D979D}" destId="{57DDA582-354B-4295-AE97-083B34E96D1A}" srcOrd="6" destOrd="0" presId="urn:microsoft.com/office/officeart/2005/8/layout/target3"/>
    <dgm:cxn modelId="{66A5EACF-60D6-4936-81D1-7C69E3AF28E8}" type="presParOf" srcId="{71045F8C-00FA-488E-A7BD-E2E6753D979D}" destId="{4A11C032-4DF2-44E5-8C80-1286B3D4B133}" srcOrd="7" destOrd="0" presId="urn:microsoft.com/office/officeart/2005/8/layout/target3"/>
    <dgm:cxn modelId="{93FF04EB-A663-48D9-A999-334DEA286C5C}" type="presParOf" srcId="{71045F8C-00FA-488E-A7BD-E2E6753D979D}" destId="{601CDFA2-8205-4060-95D5-B0A001D0D0E3}" srcOrd="8" destOrd="0" presId="urn:microsoft.com/office/officeart/2005/8/layout/target3"/>
    <dgm:cxn modelId="{00138979-5005-4729-9799-CCF32C49C418}" type="presParOf" srcId="{71045F8C-00FA-488E-A7BD-E2E6753D979D}" destId="{EA95FEE9-5F68-48C7-93BB-0F8C419DA96D}" srcOrd="9" destOrd="0" presId="urn:microsoft.com/office/officeart/2005/8/layout/target3"/>
    <dgm:cxn modelId="{CA73C70D-9F49-4BAC-AFF7-15FD449463EF}" type="presParOf" srcId="{71045F8C-00FA-488E-A7BD-E2E6753D979D}" destId="{BB3828A8-1683-43A3-8BCA-2995B7EAE8F3}" srcOrd="10" destOrd="0" presId="urn:microsoft.com/office/officeart/2005/8/layout/target3"/>
    <dgm:cxn modelId="{AADF8FAA-9BF7-4736-B1C4-23960D364157}" type="presParOf" srcId="{71045F8C-00FA-488E-A7BD-E2E6753D979D}" destId="{CC1D5B29-8413-4412-9F6D-55E531B84639}" srcOrd="11" destOrd="0" presId="urn:microsoft.com/office/officeart/2005/8/layout/target3"/>
    <dgm:cxn modelId="{AA1CC9AA-8378-40A4-A611-F2E335006DA3}" type="presParOf" srcId="{71045F8C-00FA-488E-A7BD-E2E6753D979D}" destId="{29E8E033-EFFE-449F-AFB8-45A95BE8DDB3}" srcOrd="12" destOrd="0" presId="urn:microsoft.com/office/officeart/2005/8/layout/target3"/>
    <dgm:cxn modelId="{9DEE792B-5E79-4A77-9C5A-A6D1F08F76F7}" type="presParOf" srcId="{71045F8C-00FA-488E-A7BD-E2E6753D979D}" destId="{FCF33A87-751E-434C-88ED-93C92D65B98D}" srcOrd="13" destOrd="0" presId="urn:microsoft.com/office/officeart/2005/8/layout/target3"/>
    <dgm:cxn modelId="{67737C32-0013-4CB9-B5EA-7AEA13761F95}" type="presParOf" srcId="{71045F8C-00FA-488E-A7BD-E2E6753D979D}" destId="{411C4458-E9B9-48F8-85F1-AD3A4B426EEF}" srcOrd="14" destOrd="0" presId="urn:microsoft.com/office/officeart/2005/8/layout/target3"/>
    <dgm:cxn modelId="{04E2414B-B5F0-469D-8E3A-A426021C9AD5}" type="presParOf" srcId="{71045F8C-00FA-488E-A7BD-E2E6753D979D}" destId="{C67EF5F7-B425-49AF-82F9-2446588ED851}" srcOrd="15" destOrd="0" presId="urn:microsoft.com/office/officeart/2005/8/layout/target3"/>
    <dgm:cxn modelId="{B09883EB-E005-49F7-B356-FF2D5F59575C}" type="presParOf" srcId="{71045F8C-00FA-488E-A7BD-E2E6753D979D}" destId="{14E80F71-B028-4CCE-8C5A-7AE67F9A28C6}" srcOrd="16" destOrd="0" presId="urn:microsoft.com/office/officeart/2005/8/layout/target3"/>
    <dgm:cxn modelId="{8DF85525-120D-41CD-B57F-7A587F3A9C11}" type="presParOf" srcId="{71045F8C-00FA-488E-A7BD-E2E6753D979D}" destId="{F732C171-B6A8-40AC-BE86-9061B3C3D3B8}" srcOrd="17" destOrd="0" presId="urn:microsoft.com/office/officeart/2005/8/layout/target3"/>
    <dgm:cxn modelId="{5DBA4F55-EE9D-46CF-B54E-E2A3B09D3AF7}" type="presParOf" srcId="{71045F8C-00FA-488E-A7BD-E2E6753D979D}" destId="{D8C5187E-68B6-4E2E-86D0-57087190219B}" srcOrd="18" destOrd="0" presId="urn:microsoft.com/office/officeart/2005/8/layout/target3"/>
    <dgm:cxn modelId="{450D7167-6038-442D-B74F-832D7EC6AAE0}" type="presParOf" srcId="{71045F8C-00FA-488E-A7BD-E2E6753D979D}" destId="{1A909E4D-639C-4CB7-A7CE-FC1133FAA37E}" srcOrd="19" destOrd="0" presId="urn:microsoft.com/office/officeart/2005/8/layout/target3"/>
    <dgm:cxn modelId="{DCF083EC-FD07-49AD-A815-6C94D8A70EE6}" type="presParOf" srcId="{71045F8C-00FA-488E-A7BD-E2E6753D979D}" destId="{D102FEF8-6917-41D2-AE5D-914C1EA8F84A}" srcOrd="20" destOrd="0" presId="urn:microsoft.com/office/officeart/2005/8/layout/target3"/>
    <dgm:cxn modelId="{83FA6BB9-6582-46A2-B36E-EE6D7CF90366}" type="presParOf" srcId="{71045F8C-00FA-488E-A7BD-E2E6753D979D}" destId="{4D19AB04-24FA-40C2-B203-52AE3D15E171}" srcOrd="21" destOrd="0" presId="urn:microsoft.com/office/officeart/2005/8/layout/target3"/>
    <dgm:cxn modelId="{A5BB84DE-169F-4C1E-8269-05ABA8022A72}" type="presParOf" srcId="{71045F8C-00FA-488E-A7BD-E2E6753D979D}" destId="{B7652895-8F40-40B1-8BC2-AD2A1592E4B6}" srcOrd="22" destOrd="0" presId="urn:microsoft.com/office/officeart/2005/8/layout/target3"/>
    <dgm:cxn modelId="{78A625AC-856F-448A-AC17-66952042A16D}" type="presParOf" srcId="{71045F8C-00FA-488E-A7BD-E2E6753D979D}" destId="{3F478621-DC04-4E99-8ED0-6EF817E39D41}" srcOrd="23" destOrd="0" presId="urn:microsoft.com/office/officeart/2005/8/layout/target3"/>
    <dgm:cxn modelId="{BCF64D53-96DF-4DEA-8AF0-95F061E9E89D}" type="presParOf" srcId="{71045F8C-00FA-488E-A7BD-E2E6753D979D}" destId="{83FE2C4A-F11C-43B1-9923-1AFAA3244381}" srcOrd="24" destOrd="0" presId="urn:microsoft.com/office/officeart/2005/8/layout/target3"/>
    <dgm:cxn modelId="{C28B4452-F744-4183-80AA-4998E563E544}" type="presParOf" srcId="{71045F8C-00FA-488E-A7BD-E2E6753D979D}" destId="{C8ACA7FC-A505-410F-B679-DA93FECFE2C4}" srcOrd="25" destOrd="0" presId="urn:microsoft.com/office/officeart/2005/8/layout/target3"/>
    <dgm:cxn modelId="{984C7148-AE96-47E5-BFB5-C14E4E800F6D}" type="presParOf" srcId="{71045F8C-00FA-488E-A7BD-E2E6753D979D}" destId="{D3CEBA79-51F7-49AC-8104-9DE2B978BFF4}" srcOrd="26" destOrd="0" presId="urn:microsoft.com/office/officeart/2005/8/layout/target3"/>
    <dgm:cxn modelId="{E43E79D3-07B5-4F45-B39E-33FE2A761F65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6">
                <a:alpha val="90000"/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6">
                <a:alpha val="90000"/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tint val="75000"/>
                <a:shade val="85000"/>
                <a:satMod val="230000"/>
              </a:schemeClr>
            </a:gs>
            <a:gs pos="25000">
              <a:schemeClr val="accent6">
                <a:alpha val="90000"/>
                <a:hueOff val="0"/>
                <a:satOff val="0"/>
                <a:lumOff val="0"/>
                <a:alphaOff val="-6667"/>
                <a:tint val="90000"/>
                <a:shade val="70000"/>
                <a:satMod val="220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6667"/>
                <a:tint val="90000"/>
                <a:shade val="58000"/>
                <a:satMod val="225000"/>
              </a:schemeClr>
            </a:gs>
            <a:gs pos="65000">
              <a:schemeClr val="accent6">
                <a:alpha val="90000"/>
                <a:hueOff val="0"/>
                <a:satOff val="0"/>
                <a:lumOff val="0"/>
                <a:alphaOff val="-6667"/>
                <a:tint val="90000"/>
                <a:shade val="58000"/>
                <a:satMod val="225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6667"/>
                <a:tint val="90000"/>
                <a:shade val="69000"/>
                <a:satMod val="22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Hana Křišťálová</a:t>
          </a:r>
          <a:endParaRPr lang="cs-CZ" sz="1300" kern="1200" dirty="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tint val="75000"/>
                <a:shade val="85000"/>
                <a:satMod val="230000"/>
              </a:schemeClr>
            </a:gs>
            <a:gs pos="25000">
              <a:schemeClr val="accent6">
                <a:alpha val="90000"/>
                <a:hueOff val="0"/>
                <a:satOff val="0"/>
                <a:lumOff val="0"/>
                <a:alphaOff val="-13333"/>
                <a:tint val="90000"/>
                <a:shade val="70000"/>
                <a:satMod val="220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13333"/>
                <a:tint val="90000"/>
                <a:shade val="58000"/>
                <a:satMod val="225000"/>
              </a:schemeClr>
            </a:gs>
            <a:gs pos="65000">
              <a:schemeClr val="accent6">
                <a:alpha val="90000"/>
                <a:hueOff val="0"/>
                <a:satOff val="0"/>
                <a:lumOff val="0"/>
                <a:alphaOff val="-13333"/>
                <a:tint val="90000"/>
                <a:shade val="58000"/>
                <a:satMod val="225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3333"/>
                <a:tint val="90000"/>
                <a:shade val="69000"/>
                <a:satMod val="22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Název : VY_32_INOVACE_8A_06_Časování pravidelných sloves</a:t>
          </a:r>
          <a:endParaRPr lang="cs-CZ" sz="13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tint val="75000"/>
                <a:shade val="85000"/>
                <a:satMod val="230000"/>
              </a:schemeClr>
            </a:gs>
            <a:gs pos="25000">
              <a:schemeClr val="accent6">
                <a:alpha val="90000"/>
                <a:hueOff val="0"/>
                <a:satOff val="0"/>
                <a:lumOff val="0"/>
                <a:alphaOff val="-20000"/>
                <a:tint val="90000"/>
                <a:shade val="70000"/>
                <a:satMod val="220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20000"/>
                <a:tint val="90000"/>
                <a:shade val="58000"/>
                <a:satMod val="225000"/>
              </a:schemeClr>
            </a:gs>
            <a:gs pos="65000">
              <a:schemeClr val="accent6">
                <a:alpha val="90000"/>
                <a:hueOff val="0"/>
                <a:satOff val="0"/>
                <a:lumOff val="0"/>
                <a:alphaOff val="-20000"/>
                <a:tint val="90000"/>
                <a:shade val="58000"/>
                <a:satMod val="225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tint val="90000"/>
                <a:shade val="69000"/>
                <a:satMod val="22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Vzdělávací obor : Německý jazyk</a:t>
          </a:r>
          <a:endParaRPr lang="cs-CZ" sz="1300" kern="1200" dirty="0"/>
        </a:p>
      </dsp:txBody>
      <dsp:txXfrm>
        <a:off x="2009023" y="1212612"/>
        <a:ext cx="4687720" cy="401808"/>
      </dsp:txXfrm>
    </dsp:sp>
    <dsp:sp modelId="{FCF33A87-751E-434C-88ED-93C92D65B98D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tint val="75000"/>
                <a:shade val="85000"/>
                <a:satMod val="230000"/>
              </a:schemeClr>
            </a:gs>
            <a:gs pos="25000">
              <a:schemeClr val="accent6">
                <a:alpha val="90000"/>
                <a:hueOff val="0"/>
                <a:satOff val="0"/>
                <a:lumOff val="0"/>
                <a:alphaOff val="-26667"/>
                <a:tint val="90000"/>
                <a:shade val="70000"/>
                <a:satMod val="220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26667"/>
                <a:tint val="90000"/>
                <a:shade val="58000"/>
                <a:satMod val="225000"/>
              </a:schemeClr>
            </a:gs>
            <a:gs pos="65000">
              <a:schemeClr val="accent6">
                <a:alpha val="90000"/>
                <a:hueOff val="0"/>
                <a:satOff val="0"/>
                <a:lumOff val="0"/>
                <a:alphaOff val="-26667"/>
                <a:tint val="90000"/>
                <a:shade val="58000"/>
                <a:satMod val="225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6667"/>
                <a:tint val="90000"/>
                <a:shade val="69000"/>
                <a:satMod val="22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11C4458-E9B9-48F8-85F1-AD3A4B426EEF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smtClean="0"/>
            <a:t>Téma:Slovesa</a:t>
          </a:r>
          <a:endParaRPr lang="cs-CZ" sz="13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tint val="75000"/>
                <a:shade val="85000"/>
                <a:satMod val="230000"/>
              </a:schemeClr>
            </a:gs>
            <a:gs pos="25000">
              <a:schemeClr val="accent6">
                <a:alpha val="90000"/>
                <a:hueOff val="0"/>
                <a:satOff val="0"/>
                <a:lumOff val="0"/>
                <a:alphaOff val="-33333"/>
                <a:tint val="90000"/>
                <a:shade val="70000"/>
                <a:satMod val="220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33333"/>
                <a:tint val="90000"/>
                <a:shade val="58000"/>
                <a:satMod val="225000"/>
              </a:schemeClr>
            </a:gs>
            <a:gs pos="65000">
              <a:schemeClr val="accent6">
                <a:alpha val="90000"/>
                <a:hueOff val="0"/>
                <a:satOff val="0"/>
                <a:lumOff val="0"/>
                <a:alphaOff val="-33333"/>
                <a:tint val="90000"/>
                <a:shade val="58000"/>
                <a:satMod val="225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3333"/>
                <a:tint val="90000"/>
                <a:shade val="69000"/>
                <a:satMod val="22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Ročník: 7.</a:t>
          </a:r>
          <a:endParaRPr lang="cs-CZ" sz="13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tint val="75000"/>
                <a:shade val="85000"/>
                <a:satMod val="230000"/>
              </a:schemeClr>
            </a:gs>
            <a:gs pos="25000">
              <a:schemeClr val="accent6">
                <a:alpha val="90000"/>
                <a:hueOff val="0"/>
                <a:satOff val="0"/>
                <a:lumOff val="0"/>
                <a:alphaOff val="-40000"/>
                <a:tint val="90000"/>
                <a:shade val="70000"/>
                <a:satMod val="220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40000"/>
                <a:tint val="90000"/>
                <a:shade val="58000"/>
                <a:satMod val="225000"/>
              </a:schemeClr>
            </a:gs>
            <a:gs pos="65000">
              <a:schemeClr val="accent6">
                <a:alpha val="90000"/>
                <a:hueOff val="0"/>
                <a:satOff val="0"/>
                <a:lumOff val="0"/>
                <a:alphaOff val="-40000"/>
                <a:tint val="90000"/>
                <a:shade val="58000"/>
                <a:satMod val="225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tint val="90000"/>
                <a:shade val="69000"/>
                <a:satMod val="22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Číslo projektu: CZ.1.07/1.4.00/21.1431</a:t>
          </a:r>
          <a:endParaRPr lang="cs-CZ" sz="13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E8138BD6-518E-4B7E-A59B-7B145988D5E6}" type="datetime1">
              <a:rPr lang="cs-CZ" smtClean="0"/>
              <a:pPr lvl="0"/>
              <a:t>3.2.2013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pPr lvl="0"/>
            <a:fld id="{FD7BB5FC-5683-4A5E-B017-2B2F37D59B4F}" type="slidenum">
              <a:rPr lang="cs-CZ" smtClean="0"/>
              <a:pPr lvl="0"/>
              <a:t>‹#›</a:t>
            </a:fld>
            <a:endParaRPr lang="cs-CZ"/>
          </a:p>
        </p:txBody>
      </p:sp>
    </p:spTree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382CEA60-A015-480B-B2FB-2FBCABB219E0}" type="datetime1">
              <a:rPr lang="cs-CZ" smtClean="0"/>
              <a:pPr lvl="0"/>
              <a:t>3.2.2013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pPr lvl="0"/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pPr lvl="0"/>
            <a:fld id="{E4302955-84EF-4859-873B-6B32679C04D5}" type="slidenum">
              <a:rPr lang="cs-CZ" smtClean="0"/>
              <a:pPr lvl="0"/>
              <a:t>‹#›</a:t>
            </a:fld>
            <a:endParaRPr lang="cs-CZ"/>
          </a:p>
        </p:txBody>
      </p:sp>
    </p:spTree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FA7A4FB1-FD2F-403F-B3C1-CDED243AB114}" type="datetime1">
              <a:rPr lang="cs-CZ" smtClean="0"/>
              <a:pPr lvl="0"/>
              <a:t>3.2.2013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B145496C-EF3C-43E4-84E6-88577E0A89D8}" type="slidenum">
              <a:rPr lang="cs-CZ" smtClean="0"/>
              <a:pPr lvl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3681792B-F53E-4F90-BC0F-2060C169CDA2}" type="datetime1">
              <a:rPr lang="cs-CZ" smtClean="0"/>
              <a:pPr lvl="0"/>
              <a:t>3.2.2013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D560C7E9-69BC-4E5E-BEE0-EE14AA21329D}" type="slidenum">
              <a:rPr lang="cs-CZ" smtClean="0"/>
              <a:pPr lvl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F44BABF5-A478-4E13-B6B9-2C140CBCE588}" type="datetime1">
              <a:rPr lang="cs-CZ" smtClean="0"/>
              <a:pPr lvl="0"/>
              <a:t>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pPr lvl="0"/>
            <a:fld id="{47BEE8CB-A052-4389-B41F-C21CEAA95AA1}" type="slidenum">
              <a:rPr lang="cs-CZ" smtClean="0"/>
              <a:pPr lvl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D1F90ABD-4FCE-4D41-8D1B-8ED9AAB6BB35}" type="datetime1">
              <a:rPr lang="cs-CZ" smtClean="0"/>
              <a:pPr lvl="0"/>
              <a:t>3.2.2013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1D9C1FBA-A32E-4960-867D-E1F4775AA5FA}" type="slidenum">
              <a:rPr lang="cs-CZ" smtClean="0"/>
              <a:pPr lvl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424C536F-5E85-4479-BA71-38D754A015D5}" type="datetime1">
              <a:rPr lang="cs-CZ" smtClean="0"/>
              <a:pPr lvl="0"/>
              <a:t>3.2.2013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5799CE4-2DF6-418F-9C5F-5AB3DBD50C02}" type="slidenum">
              <a:rPr lang="cs-CZ" smtClean="0"/>
              <a:pPr lvl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70955A3A-D5C3-4691-920F-7A641E27003E}" type="datetime1">
              <a:rPr lang="cs-CZ" smtClean="0"/>
              <a:pPr lvl="0"/>
              <a:t>3.2.2013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4DDBF78E-2A1A-4752-B961-1D9CA078D53F}" type="slidenum">
              <a:rPr lang="cs-CZ" smtClean="0"/>
              <a:pPr lvl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8F6CD2EB-AD90-4AA1-8B38-5788F6DE475F}" type="datetime1">
              <a:rPr lang="cs-CZ" smtClean="0"/>
              <a:pPr lvl="0"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F4C5E19A-927B-4627-8EA0-8E8A08017DD8}" type="slidenum">
              <a:rPr lang="cs-CZ" smtClean="0"/>
              <a:pPr lvl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E91096F-F6FF-4ACA-AFC2-3AF40D3298DC}" type="datetime1">
              <a:rPr lang="cs-CZ" smtClean="0"/>
              <a:pPr lvl="0"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2AD426EB-F7F5-4EFD-A20D-DB080D3D8B7B}" type="slidenum">
              <a:rPr lang="cs-CZ" smtClean="0"/>
              <a:pPr lvl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5E986AD5-1788-40C9-B45B-0D55F5FEC505}" type="datetime1">
              <a:rPr lang="cs-CZ" smtClean="0"/>
              <a:pPr lvl="0"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51AE1D84-040C-452C-9300-A5CA5CF6C640}" type="slidenum">
              <a:rPr lang="cs-CZ" smtClean="0"/>
              <a:pPr lvl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 lvl="0"/>
            <a:fld id="{B8938DD2-B314-49FC-B91A-7743BCDDC587}" type="datetime1">
              <a:rPr lang="cs-CZ" smtClean="0"/>
              <a:pPr lvl="0"/>
              <a:t>3.2.2013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 lvl="0"/>
            <a:fld id="{963B3387-7ADC-4E42-B186-480B4835CBAA}" type="slidenum">
              <a:rPr lang="cs-CZ" smtClean="0"/>
              <a:pPr lvl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53891938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b="1" dirty="0" smtClean="0"/>
              <a:t>Anotace: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80000"/>
              </a:lnSpc>
              <a:spcBef>
                <a:spcPts val="700"/>
              </a:spcBef>
              <a:buFont typeface="Wingdings" pitchFamily="2" charset="2"/>
              <a:buChar char="Ø"/>
            </a:pPr>
            <a:endParaRPr lang="cs-CZ" sz="3000" b="1" dirty="0"/>
          </a:p>
          <a:p>
            <a:pPr lvl="0">
              <a:lnSpc>
                <a:spcPct val="80000"/>
              </a:lnSpc>
              <a:spcBef>
                <a:spcPts val="700"/>
              </a:spcBef>
              <a:buFont typeface="Wingdings" pitchFamily="2" charset="2"/>
              <a:buChar char="Ø"/>
            </a:pPr>
            <a:r>
              <a:rPr lang="cs-CZ" sz="3000" b="1" dirty="0"/>
              <a:t>DUM je </a:t>
            </a:r>
            <a:r>
              <a:rPr lang="cs-CZ" sz="3000" b="1" dirty="0" smtClean="0"/>
              <a:t>určen </a:t>
            </a:r>
            <a:r>
              <a:rPr lang="cs-CZ" sz="3000" b="1" dirty="0"/>
              <a:t>k doplnění výkladu – časování sloves v němčině. </a:t>
            </a:r>
          </a:p>
          <a:p>
            <a:pPr lvl="0">
              <a:lnSpc>
                <a:spcPct val="80000"/>
              </a:lnSpc>
              <a:spcBef>
                <a:spcPts val="700"/>
              </a:spcBef>
              <a:buFont typeface="Wingdings" pitchFamily="2" charset="2"/>
              <a:buChar char="Ø"/>
            </a:pPr>
            <a:r>
              <a:rPr lang="cs-CZ" sz="3000" b="1" dirty="0"/>
              <a:t>Děti čtou z interaktivní tabule, zapíší si do sešitů, barevně vyznačíme koncovky pro jednotlivé osoby.</a:t>
            </a:r>
          </a:p>
          <a:p>
            <a:pPr lvl="0">
              <a:lnSpc>
                <a:spcPct val="80000"/>
              </a:lnSpc>
              <a:spcBef>
                <a:spcPts val="700"/>
              </a:spcBef>
              <a:buFont typeface="Wingdings" pitchFamily="2" charset="2"/>
              <a:buChar char="Ø"/>
            </a:pPr>
            <a:r>
              <a:rPr lang="cs-CZ" sz="3000" b="1" dirty="0"/>
              <a:t>Potom děti doplňují koncovky na interaktivní tabuli – opakovaná činnost pro lepší </a:t>
            </a:r>
            <a:r>
              <a:rPr lang="cs-CZ" sz="3000" b="1" dirty="0" smtClean="0"/>
              <a:t>zapamatování. Na konec </a:t>
            </a:r>
            <a:r>
              <a:rPr lang="cs-CZ" sz="3000" b="1" dirty="0"/>
              <a:t>přiřazujeme </a:t>
            </a:r>
            <a:r>
              <a:rPr lang="cs-CZ" sz="3000" b="1" dirty="0" smtClean="0"/>
              <a:t>k </a:t>
            </a:r>
            <a:r>
              <a:rPr lang="cs-CZ" sz="3000" b="1" dirty="0"/>
              <a:t>tvarům sloves </a:t>
            </a:r>
            <a:r>
              <a:rPr lang="cs-CZ" sz="3000" b="1" dirty="0" smtClean="0"/>
              <a:t>osoby, </a:t>
            </a:r>
            <a:r>
              <a:rPr lang="cs-CZ" sz="3000" b="1" dirty="0"/>
              <a:t>překládáme </a:t>
            </a:r>
            <a:r>
              <a:rPr lang="cs-CZ" sz="3000" b="1" dirty="0" smtClean="0"/>
              <a:t>slovní spojení do češtiny a naopak. </a:t>
            </a:r>
            <a:endParaRPr lang="cs-CZ" sz="3000" b="1" dirty="0"/>
          </a:p>
          <a:p>
            <a:pPr lvl="0">
              <a:lnSpc>
                <a:spcPct val="80000"/>
              </a:lnSpc>
              <a:spcBef>
                <a:spcPts val="700"/>
              </a:spcBef>
            </a:pPr>
            <a:endParaRPr lang="cs-CZ" sz="30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ctr"/>
            <a:r>
              <a:rPr lang="cs-CZ" dirty="0">
                <a:latin typeface="Arial Black" pitchFamily="34" charset="0"/>
              </a:rPr>
              <a:t>Časování sloves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cs-CZ" dirty="0" smtClean="0"/>
              <a:t>  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Jednotné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</a:t>
            </a:r>
            <a:r>
              <a:rPr lang="cs-CZ" dirty="0"/>
              <a:t>			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Množné číslo</a:t>
            </a:r>
          </a:p>
          <a:p>
            <a:pPr marL="0" lvl="0" indent="0">
              <a:buNone/>
            </a:pPr>
            <a:r>
              <a:rPr lang="cs-CZ" dirty="0"/>
              <a:t>     1.	</a:t>
            </a:r>
            <a:r>
              <a:rPr lang="cs-CZ" dirty="0" err="1"/>
              <a:t>ich</a:t>
            </a:r>
            <a:r>
              <a:rPr lang="cs-CZ" dirty="0"/>
              <a:t> </a:t>
            </a:r>
            <a:r>
              <a:rPr lang="cs-CZ" dirty="0" err="1"/>
              <a:t>spiel</a:t>
            </a:r>
            <a:r>
              <a:rPr lang="cs-CZ" dirty="0" err="1">
                <a:solidFill>
                  <a:srgbClr val="C00000"/>
                </a:solidFill>
              </a:rPr>
              <a:t>e</a:t>
            </a:r>
            <a:r>
              <a:rPr lang="cs-CZ" dirty="0"/>
              <a:t>			     </a:t>
            </a:r>
            <a:r>
              <a:rPr lang="cs-CZ" dirty="0" smtClean="0"/>
              <a:t>	1</a:t>
            </a:r>
            <a:r>
              <a:rPr lang="cs-CZ" dirty="0"/>
              <a:t>. </a:t>
            </a:r>
            <a:r>
              <a:rPr lang="cs-CZ" dirty="0" err="1"/>
              <a:t>wir</a:t>
            </a:r>
            <a:r>
              <a:rPr lang="cs-CZ" dirty="0"/>
              <a:t> </a:t>
            </a:r>
            <a:r>
              <a:rPr lang="cs-CZ" dirty="0" err="1"/>
              <a:t>spiel</a:t>
            </a:r>
            <a:r>
              <a:rPr lang="cs-CZ" dirty="0" err="1">
                <a:solidFill>
                  <a:srgbClr val="C00000"/>
                </a:solidFill>
              </a:rPr>
              <a:t>en</a:t>
            </a:r>
            <a:endParaRPr lang="cs-CZ" dirty="0">
              <a:solidFill>
                <a:srgbClr val="C00000"/>
              </a:solidFill>
            </a:endParaRPr>
          </a:p>
          <a:p>
            <a:pPr marL="0" lvl="0" indent="0">
              <a:buNone/>
            </a:pPr>
            <a:r>
              <a:rPr lang="cs-CZ" dirty="0"/>
              <a:t>     2.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/>
              <a:t>spiel</a:t>
            </a:r>
            <a:r>
              <a:rPr lang="cs-CZ" dirty="0" err="1">
                <a:solidFill>
                  <a:srgbClr val="C00000"/>
                </a:solidFill>
              </a:rPr>
              <a:t>st</a:t>
            </a:r>
            <a:r>
              <a:rPr lang="cs-CZ" dirty="0"/>
              <a:t>		</a:t>
            </a:r>
            <a:r>
              <a:rPr lang="cs-CZ" dirty="0" smtClean="0"/>
              <a:t>		2. </a:t>
            </a:r>
            <a:r>
              <a:rPr lang="cs-CZ" dirty="0" err="1"/>
              <a:t>ihr</a:t>
            </a:r>
            <a:r>
              <a:rPr lang="cs-CZ" dirty="0"/>
              <a:t> </a:t>
            </a:r>
            <a:r>
              <a:rPr lang="cs-CZ" dirty="0" err="1"/>
              <a:t>spiel</a:t>
            </a:r>
            <a:r>
              <a:rPr lang="cs-CZ" dirty="0" err="1">
                <a:solidFill>
                  <a:srgbClr val="C00000"/>
                </a:solidFill>
              </a:rPr>
              <a:t>t</a:t>
            </a:r>
            <a:endParaRPr lang="cs-CZ" dirty="0">
              <a:solidFill>
                <a:srgbClr val="C00000"/>
              </a:solidFill>
            </a:endParaRPr>
          </a:p>
          <a:p>
            <a:pPr marL="0" lvl="0" indent="0">
              <a:buNone/>
            </a:pPr>
            <a:r>
              <a:rPr lang="cs-CZ" dirty="0"/>
              <a:t>     3.	</a:t>
            </a:r>
            <a:r>
              <a:rPr lang="cs-CZ" dirty="0" err="1">
                <a:solidFill>
                  <a:srgbClr val="17375E"/>
                </a:solidFill>
              </a:rPr>
              <a:t>er</a:t>
            </a:r>
            <a:r>
              <a:rPr lang="cs-CZ" dirty="0"/>
              <a:t>  </a:t>
            </a:r>
            <a:r>
              <a:rPr lang="cs-CZ" dirty="0" err="1"/>
              <a:t>spiel</a:t>
            </a:r>
            <a:r>
              <a:rPr lang="cs-CZ" dirty="0" err="1">
                <a:solidFill>
                  <a:srgbClr val="C00000"/>
                </a:solidFill>
              </a:rPr>
              <a:t>t</a:t>
            </a:r>
            <a:r>
              <a:rPr lang="cs-CZ" dirty="0"/>
              <a:t>			     </a:t>
            </a:r>
            <a:r>
              <a:rPr lang="cs-CZ" dirty="0" smtClean="0"/>
              <a:t>	3</a:t>
            </a:r>
            <a:r>
              <a:rPr lang="cs-CZ" dirty="0"/>
              <a:t>. </a:t>
            </a:r>
            <a:r>
              <a:rPr lang="cs-CZ" dirty="0" err="1"/>
              <a:t>sie</a:t>
            </a:r>
            <a:r>
              <a:rPr lang="cs-CZ" dirty="0"/>
              <a:t> </a:t>
            </a:r>
            <a:r>
              <a:rPr lang="cs-CZ" dirty="0" err="1"/>
              <a:t>spiel</a:t>
            </a:r>
            <a:r>
              <a:rPr lang="cs-CZ" dirty="0" err="1">
                <a:solidFill>
                  <a:srgbClr val="C00000"/>
                </a:solidFill>
              </a:rPr>
              <a:t>en</a:t>
            </a:r>
            <a:endParaRPr lang="cs-CZ" dirty="0">
              <a:solidFill>
                <a:srgbClr val="C00000"/>
              </a:solidFill>
            </a:endParaRPr>
          </a:p>
          <a:p>
            <a:pPr marL="0" lvl="0" indent="0">
              <a:buNone/>
            </a:pPr>
            <a:r>
              <a:rPr lang="cs-CZ" dirty="0"/>
              <a:t>	</a:t>
            </a:r>
            <a:r>
              <a:rPr lang="cs-CZ" dirty="0" err="1">
                <a:solidFill>
                  <a:srgbClr val="C00000"/>
                </a:solidFill>
              </a:rPr>
              <a:t>sie</a:t>
            </a:r>
            <a:r>
              <a:rPr lang="cs-CZ" dirty="0"/>
              <a:t> </a:t>
            </a:r>
            <a:r>
              <a:rPr lang="cs-CZ" dirty="0" err="1"/>
              <a:t>spiel</a:t>
            </a:r>
            <a:r>
              <a:rPr lang="cs-CZ" dirty="0" err="1">
                <a:solidFill>
                  <a:srgbClr val="C00000"/>
                </a:solidFill>
              </a:rPr>
              <a:t>t</a:t>
            </a:r>
            <a:r>
              <a:rPr lang="cs-CZ" dirty="0"/>
              <a:t>				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/>
              <a:t>spiel</a:t>
            </a:r>
            <a:r>
              <a:rPr lang="cs-CZ" dirty="0" err="1">
                <a:solidFill>
                  <a:srgbClr val="C00000"/>
                </a:solidFill>
              </a:rPr>
              <a:t>en</a:t>
            </a:r>
            <a:endParaRPr lang="cs-CZ" dirty="0">
              <a:solidFill>
                <a:srgbClr val="C00000"/>
              </a:solidFill>
            </a:endParaRPr>
          </a:p>
          <a:p>
            <a:pPr marL="0" lvl="0" indent="0">
              <a:buNone/>
            </a:pPr>
            <a:r>
              <a:rPr lang="cs-CZ" dirty="0"/>
              <a:t>	</a:t>
            </a:r>
            <a:r>
              <a:rPr lang="cs-CZ" dirty="0">
                <a:solidFill>
                  <a:srgbClr val="00B050"/>
                </a:solidFill>
              </a:rPr>
              <a:t>es</a:t>
            </a:r>
            <a:r>
              <a:rPr lang="cs-CZ" dirty="0"/>
              <a:t>  </a:t>
            </a:r>
            <a:r>
              <a:rPr lang="cs-CZ" dirty="0" err="1"/>
              <a:t>spiel</a:t>
            </a:r>
            <a:r>
              <a:rPr lang="cs-CZ" dirty="0" err="1">
                <a:solidFill>
                  <a:srgbClr val="C00000"/>
                </a:solidFill>
              </a:rPr>
              <a:t>t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4" name="Picture 2" descr="C:\Users\Hana\AppData\Local\Microsoft\Windows\Temporary Internet Files\Content.IE5\G1SMECJ7\MP900446565[1]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3431075" y="3284982"/>
            <a:ext cx="1800197" cy="233119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extovéPole 28"/>
          <p:cNvSpPr txBox="1"/>
          <p:nvPr/>
        </p:nvSpPr>
        <p:spPr>
          <a:xfrm>
            <a:off x="7549136" y="6037386"/>
            <a:ext cx="5277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en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 Black" pitchFamily="34" charset="0"/>
                <a:cs typeface="Arial" pitchFamily="34" charset="0"/>
              </a:rPr>
              <a:t>Časujte SLOVESA</a:t>
            </a:r>
            <a:endParaRPr lang="cs-CZ" dirty="0">
              <a:latin typeface="Arial Black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304800" y="1554163"/>
            <a:ext cx="1746920" cy="578694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malen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148064" y="1484784"/>
            <a:ext cx="13452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turnen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81432" y="2519216"/>
            <a:ext cx="12458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i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ch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mal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155382" y="2519215"/>
            <a:ext cx="11945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i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ch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turn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63195" y="3132797"/>
            <a:ext cx="12795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du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mal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147709" y="3132799"/>
            <a:ext cx="12282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u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turn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49560" y="3594464"/>
            <a:ext cx="124585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er</a:t>
            </a: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ie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mal</a:t>
            </a: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es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155382" y="3612330"/>
            <a:ext cx="127951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er</a:t>
            </a: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ie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turn</a:t>
            </a: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es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788290" y="2519216"/>
            <a:ext cx="11608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wir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mal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917604" y="2519214"/>
            <a:ext cx="11945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w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ir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turn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788290" y="3178963"/>
            <a:ext cx="11095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i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hr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mal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943252" y="3111362"/>
            <a:ext cx="11432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ihr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turn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762641" y="3777523"/>
            <a:ext cx="11608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ie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mal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947017" y="3777523"/>
            <a:ext cx="11945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ie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turn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695532" y="2492896"/>
            <a:ext cx="3561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e</a:t>
            </a:r>
            <a:endParaRPr lang="cs-CZ" sz="2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695532" y="3140968"/>
            <a:ext cx="4587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st</a:t>
            </a:r>
            <a:endParaRPr lang="cs-CZ" sz="2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763688" y="3975447"/>
            <a:ext cx="2872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</a:t>
            </a:r>
            <a:endParaRPr lang="cs-CZ" sz="2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779912" y="3183359"/>
            <a:ext cx="2872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</a:t>
            </a:r>
            <a:endParaRPr lang="cs-CZ" sz="2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851920" y="3789040"/>
            <a:ext cx="5437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en</a:t>
            </a:r>
            <a:endParaRPr lang="cs-CZ" sz="2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784674" y="2519216"/>
            <a:ext cx="5437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en</a:t>
            </a:r>
            <a:endParaRPr lang="cs-CZ" sz="2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634896" y="6037385"/>
            <a:ext cx="3561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e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605234" y="6037384"/>
            <a:ext cx="4235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st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7655886" y="6060377"/>
            <a:ext cx="2696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t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678177" y="6060376"/>
            <a:ext cx="2696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t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7613866" y="5993705"/>
            <a:ext cx="5277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en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7" name="Picture 3" descr="C:\Users\Hana\AppData\Local\Microsoft\Windows\Temporary Internet Files\Content.IE5\7AB1CS6C\MC900441754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2487" y="4584608"/>
            <a:ext cx="2096250" cy="20895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Hana\AppData\Local\Microsoft\Windows\Temporary Internet Files\Content.IE5\QC9VQZJQ\MC90034338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8782" y="4584282"/>
            <a:ext cx="1972903" cy="2089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TextovéPole 23"/>
          <p:cNvSpPr txBox="1"/>
          <p:nvPr/>
        </p:nvSpPr>
        <p:spPr>
          <a:xfrm>
            <a:off x="6197836" y="2506563"/>
            <a:ext cx="3561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e</a:t>
            </a:r>
            <a:endParaRPr lang="cs-CZ" sz="24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281547" y="3111361"/>
            <a:ext cx="4235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st</a:t>
            </a:r>
            <a:endParaRPr lang="cs-CZ" sz="24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281547" y="3963795"/>
            <a:ext cx="2696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</a:t>
            </a:r>
            <a:endParaRPr lang="cs-CZ" sz="24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024" name="TextovéPole 1023"/>
          <p:cNvSpPr txBox="1"/>
          <p:nvPr/>
        </p:nvSpPr>
        <p:spPr>
          <a:xfrm>
            <a:off x="7940915" y="2506563"/>
            <a:ext cx="5277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en</a:t>
            </a:r>
            <a:endParaRPr lang="cs-CZ" sz="24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025" name="TextovéPole 1024"/>
          <p:cNvSpPr txBox="1"/>
          <p:nvPr/>
        </p:nvSpPr>
        <p:spPr>
          <a:xfrm>
            <a:off x="7968815" y="3108176"/>
            <a:ext cx="3192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</a:t>
            </a:r>
            <a:endParaRPr lang="cs-CZ" sz="24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026" name="TextovéPole 1025"/>
          <p:cNvSpPr txBox="1"/>
          <p:nvPr/>
        </p:nvSpPr>
        <p:spPr>
          <a:xfrm>
            <a:off x="8024207" y="3789040"/>
            <a:ext cx="5277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en</a:t>
            </a:r>
            <a:endParaRPr lang="cs-CZ" sz="24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0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0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9" grpId="0"/>
      <p:bldP spid="20" grpId="0"/>
      <p:bldP spid="21" grpId="0"/>
      <p:bldP spid="22" grpId="0"/>
      <p:bldP spid="24" grpId="0"/>
      <p:bldP spid="30" grpId="0"/>
      <p:bldP spid="31" grpId="0"/>
      <p:bldP spid="1024" grpId="0"/>
      <p:bldP spid="1025" grpId="0"/>
      <p:bldP spid="102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25293492"/>
              </p:ext>
            </p:extLst>
          </p:nvPr>
        </p:nvGraphicFramePr>
        <p:xfrm>
          <a:off x="251520" y="1556792"/>
          <a:ext cx="8686800" cy="3794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09265"/>
                <a:gridCol w="1403896"/>
                <a:gridCol w="1403896"/>
                <a:gridCol w="1456581"/>
                <a:gridCol w="1456581"/>
                <a:gridCol w="1456581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basteln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reiten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machen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chatten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surfen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ich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bastle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reite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mache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chatte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surfe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du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bastelst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reitest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machst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chattest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surfst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Paul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bastelt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reitet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macht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chattet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surft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sie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bastelt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reitet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macht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chattet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surft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es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bastelt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reitet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macht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chattet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surft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wir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basteln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reiten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machen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chatten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surfen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ihr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bastelt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reitet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macht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chattet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surft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Kinder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basteln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reiten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machen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chatten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surfen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Sie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basteln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reiten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machen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chatten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surfen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 Black" pitchFamily="34" charset="0"/>
              </a:rPr>
              <a:t>Doplňte tvar slovesa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814705" y="2076783"/>
            <a:ext cx="1008112" cy="252028"/>
          </a:xfrm>
          <a:prstGeom prst="roundRect">
            <a:avLst/>
          </a:prstGeom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1814703" y="1595751"/>
            <a:ext cx="1317135" cy="372616"/>
          </a:xfrm>
          <a:prstGeom prst="roundRect">
            <a:avLst/>
          </a:prstGeom>
          <a:solidFill>
            <a:schemeClr val="accent1">
              <a:lumMod val="75000"/>
            </a:schemeClr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1814705" y="2780928"/>
            <a:ext cx="1008112" cy="252028"/>
          </a:xfrm>
          <a:prstGeom prst="roundRect">
            <a:avLst/>
          </a:prstGeom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1814705" y="3185356"/>
            <a:ext cx="1008112" cy="252028"/>
          </a:xfrm>
          <a:prstGeom prst="roundRect">
            <a:avLst/>
          </a:prstGeom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1814703" y="3564855"/>
            <a:ext cx="1008112" cy="252028"/>
          </a:xfrm>
          <a:prstGeom prst="roundRect">
            <a:avLst/>
          </a:prstGeom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1814703" y="3951014"/>
            <a:ext cx="989208" cy="252028"/>
          </a:xfrm>
          <a:prstGeom prst="roundRect">
            <a:avLst/>
          </a:prstGeom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1814703" y="4287493"/>
            <a:ext cx="1008112" cy="252028"/>
          </a:xfrm>
          <a:prstGeom prst="roundRect">
            <a:avLst/>
          </a:prstGeom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1778434" y="4615052"/>
            <a:ext cx="1008112" cy="252028"/>
          </a:xfrm>
          <a:prstGeom prst="roundRect">
            <a:avLst/>
          </a:prstGeom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1778434" y="5019480"/>
            <a:ext cx="1008112" cy="252028"/>
          </a:xfrm>
          <a:prstGeom prst="roundRect">
            <a:avLst/>
          </a:prstGeom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3177828" y="1576719"/>
            <a:ext cx="1317135" cy="372616"/>
          </a:xfrm>
          <a:prstGeom prst="roundRect">
            <a:avLst/>
          </a:prstGeom>
          <a:solidFill>
            <a:schemeClr val="accent1">
              <a:lumMod val="75000"/>
            </a:schemeClr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3262746" y="2076783"/>
            <a:ext cx="1008112" cy="252028"/>
          </a:xfrm>
          <a:prstGeom prst="roundRect">
            <a:avLst/>
          </a:prstGeom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Zaoblený obdélník 18"/>
          <p:cNvSpPr/>
          <p:nvPr/>
        </p:nvSpPr>
        <p:spPr>
          <a:xfrm>
            <a:off x="3266821" y="2392263"/>
            <a:ext cx="1024167" cy="305525"/>
          </a:xfrm>
          <a:prstGeom prst="roundRect">
            <a:avLst/>
          </a:prstGeom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aoblený obdélník 19"/>
          <p:cNvSpPr/>
          <p:nvPr/>
        </p:nvSpPr>
        <p:spPr>
          <a:xfrm>
            <a:off x="3263281" y="2767557"/>
            <a:ext cx="1027707" cy="294323"/>
          </a:xfrm>
          <a:prstGeom prst="roundRect">
            <a:avLst/>
          </a:prstGeom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aoblený obdélník 20"/>
          <p:cNvSpPr/>
          <p:nvPr/>
        </p:nvSpPr>
        <p:spPr>
          <a:xfrm>
            <a:off x="3266286" y="3186870"/>
            <a:ext cx="1008112" cy="252028"/>
          </a:xfrm>
          <a:prstGeom prst="roundRect">
            <a:avLst/>
          </a:prstGeom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Zaoblený obdélník 21"/>
          <p:cNvSpPr/>
          <p:nvPr/>
        </p:nvSpPr>
        <p:spPr>
          <a:xfrm>
            <a:off x="3259321" y="3564855"/>
            <a:ext cx="1008112" cy="252028"/>
          </a:xfrm>
          <a:prstGeom prst="roundRect">
            <a:avLst/>
          </a:prstGeom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Zaoblený obdélník 22"/>
          <p:cNvSpPr/>
          <p:nvPr/>
        </p:nvSpPr>
        <p:spPr>
          <a:xfrm>
            <a:off x="3274848" y="3886678"/>
            <a:ext cx="1008112" cy="252028"/>
          </a:xfrm>
          <a:prstGeom prst="roundRect">
            <a:avLst/>
          </a:prstGeom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Zaoblený obdélník 23"/>
          <p:cNvSpPr/>
          <p:nvPr/>
        </p:nvSpPr>
        <p:spPr>
          <a:xfrm>
            <a:off x="3274848" y="4267545"/>
            <a:ext cx="1008112" cy="252028"/>
          </a:xfrm>
          <a:prstGeom prst="roundRect">
            <a:avLst/>
          </a:prstGeom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Zaoblený obdélník 24"/>
          <p:cNvSpPr/>
          <p:nvPr/>
        </p:nvSpPr>
        <p:spPr>
          <a:xfrm>
            <a:off x="3206168" y="5019480"/>
            <a:ext cx="1008112" cy="252028"/>
          </a:xfrm>
          <a:prstGeom prst="roundRect">
            <a:avLst/>
          </a:prstGeom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Zaoblený obdélník 26"/>
          <p:cNvSpPr/>
          <p:nvPr/>
        </p:nvSpPr>
        <p:spPr>
          <a:xfrm>
            <a:off x="4647363" y="1595751"/>
            <a:ext cx="1317135" cy="372616"/>
          </a:xfrm>
          <a:prstGeom prst="roundRect">
            <a:avLst/>
          </a:prstGeom>
          <a:solidFill>
            <a:schemeClr val="accent1">
              <a:lumMod val="75000"/>
            </a:schemeClr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Zaoblený obdélník 27"/>
          <p:cNvSpPr/>
          <p:nvPr/>
        </p:nvSpPr>
        <p:spPr>
          <a:xfrm>
            <a:off x="4658304" y="2062853"/>
            <a:ext cx="1008112" cy="252028"/>
          </a:xfrm>
          <a:prstGeom prst="roundRect">
            <a:avLst/>
          </a:prstGeom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Zaoblený obdélník 28"/>
          <p:cNvSpPr/>
          <p:nvPr/>
        </p:nvSpPr>
        <p:spPr>
          <a:xfrm>
            <a:off x="4647363" y="2445760"/>
            <a:ext cx="1008112" cy="252028"/>
          </a:xfrm>
          <a:prstGeom prst="roundRect">
            <a:avLst/>
          </a:prstGeom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Zaoblený obdélník 29"/>
          <p:cNvSpPr/>
          <p:nvPr/>
        </p:nvSpPr>
        <p:spPr>
          <a:xfrm>
            <a:off x="4647363" y="2780928"/>
            <a:ext cx="1008112" cy="252028"/>
          </a:xfrm>
          <a:prstGeom prst="roundRect">
            <a:avLst/>
          </a:prstGeom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Zaoblený obdélník 30"/>
          <p:cNvSpPr/>
          <p:nvPr/>
        </p:nvSpPr>
        <p:spPr>
          <a:xfrm>
            <a:off x="4643853" y="3186870"/>
            <a:ext cx="1008112" cy="252028"/>
          </a:xfrm>
          <a:prstGeom prst="roundRect">
            <a:avLst/>
          </a:prstGeom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Zaoblený obdélník 31"/>
          <p:cNvSpPr/>
          <p:nvPr/>
        </p:nvSpPr>
        <p:spPr>
          <a:xfrm>
            <a:off x="4643853" y="3924953"/>
            <a:ext cx="1008112" cy="252028"/>
          </a:xfrm>
          <a:prstGeom prst="roundRect">
            <a:avLst/>
          </a:prstGeom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Zaoblený obdélník 32"/>
          <p:cNvSpPr/>
          <p:nvPr/>
        </p:nvSpPr>
        <p:spPr>
          <a:xfrm>
            <a:off x="4643853" y="4281400"/>
            <a:ext cx="1008112" cy="252028"/>
          </a:xfrm>
          <a:prstGeom prst="roundRect">
            <a:avLst/>
          </a:prstGeom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Zaoblený obdélník 33"/>
          <p:cNvSpPr/>
          <p:nvPr/>
        </p:nvSpPr>
        <p:spPr>
          <a:xfrm>
            <a:off x="4647363" y="4641693"/>
            <a:ext cx="1008112" cy="252028"/>
          </a:xfrm>
          <a:prstGeom prst="roundRect">
            <a:avLst/>
          </a:prstGeom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Zaoblený obdélník 34"/>
          <p:cNvSpPr/>
          <p:nvPr/>
        </p:nvSpPr>
        <p:spPr>
          <a:xfrm>
            <a:off x="4589473" y="5063989"/>
            <a:ext cx="1008112" cy="252028"/>
          </a:xfrm>
          <a:prstGeom prst="roundRect">
            <a:avLst/>
          </a:prstGeom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Zaoblený obdélník 35"/>
          <p:cNvSpPr/>
          <p:nvPr/>
        </p:nvSpPr>
        <p:spPr>
          <a:xfrm>
            <a:off x="6116898" y="1604428"/>
            <a:ext cx="1317135" cy="372616"/>
          </a:xfrm>
          <a:prstGeom prst="roundRect">
            <a:avLst/>
          </a:prstGeom>
          <a:solidFill>
            <a:schemeClr val="accent1">
              <a:lumMod val="75000"/>
            </a:schemeClr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Zaoblený obdélník 36"/>
          <p:cNvSpPr/>
          <p:nvPr/>
        </p:nvSpPr>
        <p:spPr>
          <a:xfrm>
            <a:off x="6116898" y="2062853"/>
            <a:ext cx="1008112" cy="252028"/>
          </a:xfrm>
          <a:prstGeom prst="roundRect">
            <a:avLst/>
          </a:prstGeom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Zaoblený obdélník 37"/>
          <p:cNvSpPr/>
          <p:nvPr/>
        </p:nvSpPr>
        <p:spPr>
          <a:xfrm>
            <a:off x="6116898" y="2467281"/>
            <a:ext cx="1008112" cy="252028"/>
          </a:xfrm>
          <a:prstGeom prst="roundRect">
            <a:avLst/>
          </a:prstGeom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Zaoblený obdélník 38"/>
          <p:cNvSpPr/>
          <p:nvPr/>
        </p:nvSpPr>
        <p:spPr>
          <a:xfrm>
            <a:off x="6116898" y="3198021"/>
            <a:ext cx="1008112" cy="252028"/>
          </a:xfrm>
          <a:prstGeom prst="roundRect">
            <a:avLst/>
          </a:prstGeom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Zaoblený obdélník 39"/>
          <p:cNvSpPr/>
          <p:nvPr/>
        </p:nvSpPr>
        <p:spPr>
          <a:xfrm>
            <a:off x="6116898" y="3564855"/>
            <a:ext cx="1008112" cy="252028"/>
          </a:xfrm>
          <a:prstGeom prst="roundRect">
            <a:avLst/>
          </a:prstGeom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Zaoblený obdélník 40"/>
          <p:cNvSpPr/>
          <p:nvPr/>
        </p:nvSpPr>
        <p:spPr>
          <a:xfrm>
            <a:off x="6116898" y="3951014"/>
            <a:ext cx="1008112" cy="252028"/>
          </a:xfrm>
          <a:prstGeom prst="roundRect">
            <a:avLst/>
          </a:prstGeom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Zaoblený obdélník 41"/>
          <p:cNvSpPr/>
          <p:nvPr/>
        </p:nvSpPr>
        <p:spPr>
          <a:xfrm>
            <a:off x="6116898" y="4337173"/>
            <a:ext cx="1008112" cy="252028"/>
          </a:xfrm>
          <a:prstGeom prst="roundRect">
            <a:avLst/>
          </a:prstGeom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Zaoblený obdélník 42"/>
          <p:cNvSpPr/>
          <p:nvPr/>
        </p:nvSpPr>
        <p:spPr>
          <a:xfrm>
            <a:off x="6116898" y="4723332"/>
            <a:ext cx="1008112" cy="252028"/>
          </a:xfrm>
          <a:prstGeom prst="roundRect">
            <a:avLst/>
          </a:prstGeom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Zaoblený obdélník 43"/>
          <p:cNvSpPr/>
          <p:nvPr/>
        </p:nvSpPr>
        <p:spPr>
          <a:xfrm>
            <a:off x="6116898" y="5063989"/>
            <a:ext cx="1008112" cy="252028"/>
          </a:xfrm>
          <a:prstGeom prst="roundRect">
            <a:avLst/>
          </a:prstGeom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Zaoblený obdélník 44"/>
          <p:cNvSpPr/>
          <p:nvPr/>
        </p:nvSpPr>
        <p:spPr>
          <a:xfrm>
            <a:off x="7586433" y="1595751"/>
            <a:ext cx="1317135" cy="372616"/>
          </a:xfrm>
          <a:prstGeom prst="roundRect">
            <a:avLst/>
          </a:prstGeom>
          <a:solidFill>
            <a:schemeClr val="accent1">
              <a:lumMod val="75000"/>
            </a:schemeClr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Zaoblený obdélník 45"/>
          <p:cNvSpPr/>
          <p:nvPr/>
        </p:nvSpPr>
        <p:spPr>
          <a:xfrm>
            <a:off x="7540733" y="2076632"/>
            <a:ext cx="1008112" cy="252028"/>
          </a:xfrm>
          <a:prstGeom prst="roundRect">
            <a:avLst/>
          </a:prstGeom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Zaoblený obdélník 46"/>
          <p:cNvSpPr/>
          <p:nvPr/>
        </p:nvSpPr>
        <p:spPr>
          <a:xfrm>
            <a:off x="7540733" y="2493667"/>
            <a:ext cx="1008112" cy="252028"/>
          </a:xfrm>
          <a:prstGeom prst="roundRect">
            <a:avLst/>
          </a:prstGeom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Zaoblený obdélník 47"/>
          <p:cNvSpPr/>
          <p:nvPr/>
        </p:nvSpPr>
        <p:spPr>
          <a:xfrm>
            <a:off x="7537242" y="2813670"/>
            <a:ext cx="1008112" cy="252028"/>
          </a:xfrm>
          <a:prstGeom prst="roundRect">
            <a:avLst/>
          </a:prstGeom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Zaoblený obdélník 48"/>
          <p:cNvSpPr/>
          <p:nvPr/>
        </p:nvSpPr>
        <p:spPr>
          <a:xfrm>
            <a:off x="7527350" y="3184567"/>
            <a:ext cx="1008112" cy="252028"/>
          </a:xfrm>
          <a:prstGeom prst="roundRect">
            <a:avLst/>
          </a:prstGeom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Zaoblený obdélník 49"/>
          <p:cNvSpPr/>
          <p:nvPr/>
        </p:nvSpPr>
        <p:spPr>
          <a:xfrm>
            <a:off x="7511892" y="3564855"/>
            <a:ext cx="1008112" cy="252028"/>
          </a:xfrm>
          <a:prstGeom prst="roundRect">
            <a:avLst/>
          </a:prstGeom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Zaoblený obdélník 50"/>
          <p:cNvSpPr/>
          <p:nvPr/>
        </p:nvSpPr>
        <p:spPr>
          <a:xfrm>
            <a:off x="7511892" y="3946213"/>
            <a:ext cx="1008112" cy="252028"/>
          </a:xfrm>
          <a:prstGeom prst="roundRect">
            <a:avLst/>
          </a:prstGeom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Zaoblený obdélník 51"/>
          <p:cNvSpPr/>
          <p:nvPr/>
        </p:nvSpPr>
        <p:spPr>
          <a:xfrm>
            <a:off x="7526878" y="4337173"/>
            <a:ext cx="1008112" cy="252028"/>
          </a:xfrm>
          <a:prstGeom prst="roundRect">
            <a:avLst/>
          </a:prstGeom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Zaoblený obdélník 52"/>
          <p:cNvSpPr/>
          <p:nvPr/>
        </p:nvSpPr>
        <p:spPr>
          <a:xfrm>
            <a:off x="7511892" y="4723332"/>
            <a:ext cx="1008112" cy="252028"/>
          </a:xfrm>
          <a:prstGeom prst="roundRect">
            <a:avLst/>
          </a:prstGeom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0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5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5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0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5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0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5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0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7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7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2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7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2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7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2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7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4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9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4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6" fill="hold">
                      <p:stCondLst>
                        <p:cond delay="indefinite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9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4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6" fill="hold">
                      <p:stCondLst>
                        <p:cond delay="indefinite"/>
                      </p:stCondLst>
                      <p:childTnLst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9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1" fill="hold">
                      <p:stCondLst>
                        <p:cond delay="indefinite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4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6" fill="hold">
                      <p:stCondLst>
                        <p:cond delay="indefinite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9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4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5" dur="10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10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8" fill="hold">
                      <p:stCondLst>
                        <p:cond delay="indefinite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01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06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8" fill="hold">
                      <p:stCondLst>
                        <p:cond delay="indefinite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1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6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8" fill="hold">
                      <p:stCondLst>
                        <p:cond delay="indefinite"/>
                      </p:stCondLst>
                      <p:childTnLst>
                        <p:par>
                          <p:cTn id="219" fill="hold">
                            <p:stCondLst>
                              <p:cond delay="0"/>
                            </p:stCondLst>
                            <p:childTnLst>
                              <p:par>
                                <p:cTn id="22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1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3" fill="hold">
                      <p:stCondLst>
                        <p:cond delay="indefinite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6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8" fill="hold">
                      <p:stCondLst>
                        <p:cond delay="indefinite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1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3" fill="hold">
                      <p:stCondLst>
                        <p:cond delay="indefinite"/>
                      </p:stCondLst>
                      <p:childTnLst>
                        <p:par>
                          <p:cTn id="234" fill="hold">
                            <p:stCondLst>
                              <p:cond delay="0"/>
                            </p:stCondLst>
                            <p:childTnLst>
                              <p:par>
                                <p:cTn id="2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6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4000" dirty="0" err="1">
                <a:latin typeface="Calibri" pitchFamily="34" charset="0"/>
              </a:rPr>
              <a:t>e</a:t>
            </a:r>
            <a:r>
              <a:rPr lang="cs-CZ" sz="4000" dirty="0" err="1" smtClean="0">
                <a:latin typeface="Calibri" pitchFamily="34" charset="0"/>
              </a:rPr>
              <a:t>r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spielt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Tennis</a:t>
            </a:r>
            <a:endParaRPr lang="cs-CZ" sz="4000" dirty="0" smtClean="0">
              <a:latin typeface="Calibri" pitchFamily="34" charset="0"/>
            </a:endParaRPr>
          </a:p>
          <a:p>
            <a:pPr marL="0" indent="0">
              <a:buNone/>
            </a:pPr>
            <a:r>
              <a:rPr lang="cs-CZ" sz="4000" dirty="0" err="1" smtClean="0">
                <a:latin typeface="Calibri" pitchFamily="34" charset="0"/>
              </a:rPr>
              <a:t>wir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klettern</a:t>
            </a:r>
            <a:endParaRPr lang="cs-CZ" sz="4000" dirty="0" smtClean="0">
              <a:latin typeface="Calibri" pitchFamily="34" charset="0"/>
            </a:endParaRPr>
          </a:p>
          <a:p>
            <a:pPr marL="0" indent="0">
              <a:buNone/>
            </a:pPr>
            <a:r>
              <a:rPr lang="cs-CZ" sz="4000" dirty="0" err="1" smtClean="0">
                <a:latin typeface="Calibri" pitchFamily="34" charset="0"/>
              </a:rPr>
              <a:t>ihr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schwimmt</a:t>
            </a:r>
            <a:endParaRPr lang="cs-CZ" sz="4000" dirty="0" smtClean="0">
              <a:latin typeface="Calibri" pitchFamily="34" charset="0"/>
            </a:endParaRPr>
          </a:p>
          <a:p>
            <a:pPr marL="0" indent="0">
              <a:buNone/>
            </a:pPr>
            <a:r>
              <a:rPr lang="cs-CZ" sz="4000" dirty="0" err="1" smtClean="0">
                <a:latin typeface="Calibri" pitchFamily="34" charset="0"/>
              </a:rPr>
              <a:t>ich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zelte</a:t>
            </a:r>
            <a:endParaRPr lang="cs-CZ" sz="4000" dirty="0" smtClean="0">
              <a:latin typeface="Calibri" pitchFamily="34" charset="0"/>
            </a:endParaRPr>
          </a:p>
          <a:p>
            <a:pPr marL="0" indent="0">
              <a:buNone/>
            </a:pPr>
            <a:r>
              <a:rPr lang="cs-CZ" sz="4000" dirty="0" smtClean="0">
                <a:latin typeface="Calibri" pitchFamily="34" charset="0"/>
              </a:rPr>
              <a:t>Eva </a:t>
            </a:r>
            <a:r>
              <a:rPr lang="cs-CZ" sz="4000" dirty="0" err="1" smtClean="0">
                <a:latin typeface="Calibri" pitchFamily="34" charset="0"/>
              </a:rPr>
              <a:t>chattet</a:t>
            </a:r>
            <a:endParaRPr lang="cs-CZ" sz="4000" dirty="0" smtClean="0">
              <a:latin typeface="Calibri" pitchFamily="34" charset="0"/>
            </a:endParaRPr>
          </a:p>
          <a:p>
            <a:pPr marL="0" indent="0">
              <a:buNone/>
            </a:pPr>
            <a:r>
              <a:rPr lang="cs-CZ" sz="4000" dirty="0" err="1" smtClean="0">
                <a:latin typeface="Calibri" pitchFamily="34" charset="0"/>
              </a:rPr>
              <a:t>wir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reiten</a:t>
            </a:r>
            <a:endParaRPr lang="cs-CZ" sz="4000" dirty="0">
              <a:latin typeface="Calibri" pitchFamily="34" charset="0"/>
            </a:endParaRPr>
          </a:p>
          <a:p>
            <a:pPr marL="0" indent="0">
              <a:buNone/>
            </a:pPr>
            <a:r>
              <a:rPr lang="cs-CZ" sz="4000" dirty="0" err="1" smtClean="0">
                <a:latin typeface="Calibri" pitchFamily="34" charset="0"/>
              </a:rPr>
              <a:t>sie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fotografieren</a:t>
            </a:r>
            <a:endParaRPr lang="cs-CZ" sz="4000" dirty="0" smtClean="0">
              <a:latin typeface="Calibri" pitchFamily="34" charset="0"/>
            </a:endParaRPr>
          </a:p>
          <a:p>
            <a:pPr marL="0" indent="0">
              <a:buNone/>
            </a:pPr>
            <a:r>
              <a:rPr lang="cs-CZ" sz="4000" dirty="0" err="1" smtClean="0">
                <a:latin typeface="Calibri" pitchFamily="34" charset="0"/>
              </a:rPr>
              <a:t>du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machst</a:t>
            </a:r>
            <a:r>
              <a:rPr lang="cs-CZ" sz="4000" dirty="0" smtClean="0">
                <a:latin typeface="Calibri" pitchFamily="34" charset="0"/>
              </a:rPr>
              <a:t> Karate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sz="4000" dirty="0" smtClean="0">
                <a:latin typeface="Calibri" pitchFamily="34" charset="0"/>
              </a:rPr>
              <a:t> on hraje tenis</a:t>
            </a:r>
            <a:endParaRPr lang="cs-CZ" sz="4000" u="sng" dirty="0" smtClean="0">
              <a:latin typeface="Calibri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4000" dirty="0" smtClean="0">
                <a:latin typeface="Calibri" pitchFamily="34" charset="0"/>
              </a:rPr>
              <a:t> my lezeme</a:t>
            </a:r>
            <a:endParaRPr lang="cs-CZ" sz="4000" u="sng" dirty="0" smtClean="0">
              <a:latin typeface="Calibri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4000" dirty="0" smtClean="0">
                <a:latin typeface="Calibri" pitchFamily="34" charset="0"/>
              </a:rPr>
              <a:t> vy plavete</a:t>
            </a:r>
            <a:endParaRPr lang="cs-CZ" sz="4000" u="sng" dirty="0" smtClean="0">
              <a:latin typeface="Calibri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4000" dirty="0" smtClean="0">
                <a:latin typeface="Calibri" pitchFamily="34" charset="0"/>
              </a:rPr>
              <a:t> já stanuji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>
                <a:latin typeface="Calibri" pitchFamily="34" charset="0"/>
              </a:rPr>
              <a:t> Eva </a:t>
            </a:r>
            <a:r>
              <a:rPr lang="cs-CZ" sz="4000" dirty="0" err="1" smtClean="0">
                <a:latin typeface="Calibri" pitchFamily="34" charset="0"/>
              </a:rPr>
              <a:t>četuje</a:t>
            </a:r>
            <a:r>
              <a:rPr lang="cs-CZ" sz="4000" dirty="0" smtClean="0">
                <a:latin typeface="Calibri" pitchFamily="34" charset="0"/>
              </a:rPr>
              <a:t> 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>
                <a:latin typeface="Calibri" pitchFamily="34" charset="0"/>
              </a:rPr>
              <a:t> my jezdíme na koni</a:t>
            </a:r>
            <a:endParaRPr lang="cs-CZ" sz="4000" u="sng" dirty="0" smtClean="0">
              <a:latin typeface="Calibri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4000" dirty="0" smtClean="0">
                <a:latin typeface="Calibri" pitchFamily="34" charset="0"/>
              </a:rPr>
              <a:t> oni fotografují</a:t>
            </a:r>
            <a:endParaRPr lang="cs-CZ" sz="4000" u="sng" dirty="0" smtClean="0">
              <a:latin typeface="Calibri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4000" dirty="0" smtClean="0">
                <a:latin typeface="Calibri" pitchFamily="34" charset="0"/>
              </a:rPr>
              <a:t> ty děláš </a:t>
            </a:r>
            <a:r>
              <a:rPr lang="cs-CZ" sz="4000" dirty="0">
                <a:latin typeface="Calibri" pitchFamily="34" charset="0"/>
              </a:rPr>
              <a:t>k</a:t>
            </a:r>
            <a:r>
              <a:rPr lang="cs-CZ" sz="4000" dirty="0" smtClean="0">
                <a:latin typeface="Calibri" pitchFamily="34" charset="0"/>
              </a:rPr>
              <a:t>arate</a:t>
            </a:r>
            <a:endParaRPr lang="cs-CZ" sz="4000" u="sng" dirty="0" smtClean="0">
              <a:latin typeface="Calibri" pitchFamily="34" charset="0"/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 Black" pitchFamily="34" charset="0"/>
              </a:rPr>
              <a:t>PŘELOŽTE</a:t>
            </a:r>
            <a:endParaRPr lang="cs-CZ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1641022"/>
      </p:ext>
    </p:extLst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prst="convex"/>
          </a:sp3d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4000" dirty="0" smtClean="0">
                <a:latin typeface="Calibri" pitchFamily="34" charset="0"/>
              </a:rPr>
              <a:t>on se učí</a:t>
            </a:r>
          </a:p>
          <a:p>
            <a:pPr marL="0" indent="0">
              <a:buNone/>
            </a:pPr>
            <a:r>
              <a:rPr lang="cs-CZ" sz="4000" dirty="0" smtClean="0">
                <a:latin typeface="Calibri" pitchFamily="34" charset="0"/>
              </a:rPr>
              <a:t>my pracujeme</a:t>
            </a:r>
          </a:p>
          <a:p>
            <a:pPr marL="0" indent="0">
              <a:buNone/>
            </a:pPr>
            <a:r>
              <a:rPr lang="cs-CZ" sz="4000" dirty="0" smtClean="0">
                <a:latin typeface="Calibri" pitchFamily="34" charset="0"/>
              </a:rPr>
              <a:t>ty zpíváš</a:t>
            </a:r>
          </a:p>
          <a:p>
            <a:pPr marL="0" indent="0">
              <a:buNone/>
            </a:pPr>
            <a:r>
              <a:rPr lang="cs-CZ" sz="4000" dirty="0" smtClean="0">
                <a:latin typeface="Calibri" pitchFamily="34" charset="0"/>
              </a:rPr>
              <a:t>Vy hrajete šachy</a:t>
            </a:r>
          </a:p>
          <a:p>
            <a:pPr marL="0" indent="0">
              <a:buNone/>
            </a:pPr>
            <a:r>
              <a:rPr lang="cs-CZ" sz="4000" dirty="0" smtClean="0">
                <a:latin typeface="Calibri" pitchFamily="34" charset="0"/>
              </a:rPr>
              <a:t>oni vaří</a:t>
            </a:r>
          </a:p>
          <a:p>
            <a:pPr marL="0" indent="0">
              <a:buNone/>
            </a:pPr>
            <a:r>
              <a:rPr lang="cs-CZ" sz="4000" dirty="0" smtClean="0">
                <a:latin typeface="Calibri" pitchFamily="34" charset="0"/>
              </a:rPr>
              <a:t>vy kutíte</a:t>
            </a:r>
            <a:endParaRPr lang="cs-CZ" sz="4000" dirty="0">
              <a:latin typeface="Calibri" pitchFamily="34" charset="0"/>
            </a:endParaRPr>
          </a:p>
          <a:p>
            <a:pPr marL="0" indent="0">
              <a:buNone/>
            </a:pPr>
            <a:r>
              <a:rPr lang="cs-CZ" sz="4000" dirty="0" smtClean="0">
                <a:latin typeface="Calibri" pitchFamily="34" charset="0"/>
              </a:rPr>
              <a:t>já cvičím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>
            <a:normAutofit fontScale="92500"/>
          </a:bodyPr>
          <a:lstStyle/>
          <a:p>
            <a:pPr>
              <a:buFont typeface="Wingdings" pitchFamily="2" charset="2"/>
              <a:buChar char="§"/>
            </a:pP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er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lernt</a:t>
            </a:r>
            <a:endParaRPr lang="cs-CZ" sz="4000" u="sng" dirty="0" smtClean="0">
              <a:latin typeface="Calibri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wir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arbeiten</a:t>
            </a:r>
            <a:endParaRPr lang="cs-CZ" sz="4000" u="sng" dirty="0" smtClean="0">
              <a:latin typeface="Calibri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du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singst</a:t>
            </a:r>
            <a:endParaRPr lang="cs-CZ" sz="4000" u="sng" dirty="0" smtClean="0">
              <a:latin typeface="Calibri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Sie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spielen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Schach</a:t>
            </a:r>
            <a:endParaRPr lang="cs-CZ" sz="4000" dirty="0" smtClean="0">
              <a:latin typeface="Calibri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sie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koch</a:t>
            </a:r>
            <a:r>
              <a:rPr lang="cs-CZ" sz="4000" dirty="0" err="1">
                <a:latin typeface="Calibri" pitchFamily="34" charset="0"/>
              </a:rPr>
              <a:t>t</a:t>
            </a:r>
            <a:endParaRPr lang="cs-CZ" sz="4000" dirty="0" smtClean="0">
              <a:latin typeface="Calibri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ihr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bastelt</a:t>
            </a:r>
            <a:endParaRPr lang="cs-CZ" sz="4000" dirty="0" smtClean="0">
              <a:latin typeface="Calibri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ich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turne</a:t>
            </a:r>
            <a:endParaRPr lang="cs-CZ" sz="4000" dirty="0" smtClean="0">
              <a:latin typeface="Calibri" pitchFamily="34" charset="0"/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latin typeface="Arial Black" pitchFamily="34" charset="0"/>
              </a:rPr>
              <a:t>PŘELOŽTE</a:t>
            </a:r>
          </a:p>
        </p:txBody>
      </p:sp>
    </p:spTree>
    <p:extLst>
      <p:ext uri="{BB962C8B-B14F-4D97-AF65-F5344CB8AC3E}">
        <p14:creationId xmlns:p14="http://schemas.microsoft.com/office/powerpoint/2010/main" val="3724287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4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r>
              <a:rPr lang="cs-CZ" smtClean="0"/>
              <a:t>Zdroje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11560" y="1772816"/>
            <a:ext cx="545046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Obrázky ze sady Microsoft Office</a:t>
            </a:r>
          </a:p>
        </p:txBody>
      </p:sp>
    </p:spTree>
    <p:extLst>
      <p:ext uri="{BB962C8B-B14F-4D97-AF65-F5344CB8AC3E}">
        <p14:creationId xmlns:p14="http://schemas.microsoft.com/office/powerpoint/2010/main" val="168756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387</TotalTime>
  <Words>310</Words>
  <Application>Microsoft Office PowerPoint</Application>
  <PresentationFormat>Předvádění na obrazovce (4:3)</PresentationFormat>
  <Paragraphs>150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Prezentace aplikace PowerPoint</vt:lpstr>
      <vt:lpstr>Anotace: </vt:lpstr>
      <vt:lpstr>Časování sloves</vt:lpstr>
      <vt:lpstr>Časujte SLOVESA</vt:lpstr>
      <vt:lpstr>Doplňte tvar slovesa</vt:lpstr>
      <vt:lpstr>PŘELOŽTE</vt:lpstr>
      <vt:lpstr>PŘELOŽTE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</dc:creator>
  <cp:lastModifiedBy>Hana</cp:lastModifiedBy>
  <cp:revision>37</cp:revision>
  <dcterms:created xsi:type="dcterms:W3CDTF">2012-04-01T14:49:58Z</dcterms:created>
  <dcterms:modified xsi:type="dcterms:W3CDTF">2013-02-03T14:05:56Z</dcterms:modified>
</cp:coreProperties>
</file>