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0B8E0D-537E-49E4-84D1-391CCAF5797C}" type="doc">
      <dgm:prSet loTypeId="urn:microsoft.com/office/officeart/2005/8/layout/pyramid1" loCatId="pyramid" qsTypeId="urn:microsoft.com/office/officeart/2005/8/quickstyle/3d1" qsCatId="3D" csTypeId="urn:microsoft.com/office/officeart/2005/8/colors/accent1_2" csCatId="accent1" phldr="1"/>
      <dgm:spPr/>
    </dgm:pt>
    <dgm:pt modelId="{942F2909-922E-4A60-A89F-20A6042097D1}">
      <dgm:prSet phldrT="[Text]" custT="1"/>
      <dgm:spPr/>
      <dgm:t>
        <a:bodyPr/>
        <a:lstStyle/>
        <a:p>
          <a:r>
            <a:rPr lang="cs-CZ" sz="3200" b="1" dirty="0" smtClean="0"/>
            <a:t>programy</a:t>
          </a:r>
          <a:endParaRPr lang="cs-CZ" sz="3200" b="1" dirty="0"/>
        </a:p>
      </dgm:t>
    </dgm:pt>
    <dgm:pt modelId="{05023D09-C104-4EFE-9245-08411BFBDA1F}" type="parTrans" cxnId="{CC53B8CC-6677-4AAF-B18C-EB763FD4023C}">
      <dgm:prSet/>
      <dgm:spPr/>
      <dgm:t>
        <a:bodyPr/>
        <a:lstStyle/>
        <a:p>
          <a:endParaRPr lang="cs-CZ"/>
        </a:p>
      </dgm:t>
    </dgm:pt>
    <dgm:pt modelId="{88EF2863-B6D6-4535-8283-6E5333494EEF}" type="sibTrans" cxnId="{CC53B8CC-6677-4AAF-B18C-EB763FD4023C}">
      <dgm:prSet/>
      <dgm:spPr/>
      <dgm:t>
        <a:bodyPr/>
        <a:lstStyle/>
        <a:p>
          <a:endParaRPr lang="cs-CZ"/>
        </a:p>
      </dgm:t>
    </dgm:pt>
    <dgm:pt modelId="{18117D76-7418-405C-948F-9C102728618C}">
      <dgm:prSet phldrT="[Text]"/>
      <dgm:spPr/>
      <dgm:t>
        <a:bodyPr/>
        <a:lstStyle/>
        <a:p>
          <a:r>
            <a:rPr lang="cs-CZ" dirty="0" smtClean="0"/>
            <a:t>operační systém</a:t>
          </a:r>
          <a:endParaRPr lang="cs-CZ" dirty="0"/>
        </a:p>
      </dgm:t>
    </dgm:pt>
    <dgm:pt modelId="{A8595CA7-3EA6-44FE-8403-9660BA3CAE4B}" type="parTrans" cxnId="{F60E638A-6210-4CB6-89FD-8BBEBF2FEC3F}">
      <dgm:prSet/>
      <dgm:spPr/>
      <dgm:t>
        <a:bodyPr/>
        <a:lstStyle/>
        <a:p>
          <a:endParaRPr lang="cs-CZ"/>
        </a:p>
      </dgm:t>
    </dgm:pt>
    <dgm:pt modelId="{43F2DDDC-41F6-4932-B0E1-69F5FDED2CF4}" type="sibTrans" cxnId="{F60E638A-6210-4CB6-89FD-8BBEBF2FEC3F}">
      <dgm:prSet/>
      <dgm:spPr/>
      <dgm:t>
        <a:bodyPr/>
        <a:lstStyle/>
        <a:p>
          <a:endParaRPr lang="cs-CZ"/>
        </a:p>
      </dgm:t>
    </dgm:pt>
    <dgm:pt modelId="{E7B8E5FE-2EC1-4E1A-A1B0-DAD82C4B66D1}">
      <dgm:prSet phldrT="[Text]"/>
      <dgm:spPr/>
      <dgm:t>
        <a:bodyPr/>
        <a:lstStyle/>
        <a:p>
          <a:r>
            <a:rPr lang="cs-CZ" dirty="0" smtClean="0"/>
            <a:t>hardware</a:t>
          </a:r>
          <a:endParaRPr lang="cs-CZ" dirty="0"/>
        </a:p>
      </dgm:t>
    </dgm:pt>
    <dgm:pt modelId="{0A3DB3F4-2D5F-4D82-8844-01CD64B278E6}" type="parTrans" cxnId="{D5092D23-E1EA-4F00-AB82-1814C5248C7C}">
      <dgm:prSet/>
      <dgm:spPr/>
      <dgm:t>
        <a:bodyPr/>
        <a:lstStyle/>
        <a:p>
          <a:endParaRPr lang="cs-CZ"/>
        </a:p>
      </dgm:t>
    </dgm:pt>
    <dgm:pt modelId="{2ED89491-32F2-49FB-9D7D-48477376B595}" type="sibTrans" cxnId="{D5092D23-E1EA-4F00-AB82-1814C5248C7C}">
      <dgm:prSet/>
      <dgm:spPr/>
      <dgm:t>
        <a:bodyPr/>
        <a:lstStyle/>
        <a:p>
          <a:endParaRPr lang="cs-CZ"/>
        </a:p>
      </dgm:t>
    </dgm:pt>
    <dgm:pt modelId="{928012FF-4C2E-4DD5-9121-2DD1653E65AA}" type="pres">
      <dgm:prSet presAssocID="{090B8E0D-537E-49E4-84D1-391CCAF5797C}" presName="Name0" presStyleCnt="0">
        <dgm:presLayoutVars>
          <dgm:dir/>
          <dgm:animLvl val="lvl"/>
          <dgm:resizeHandles val="exact"/>
        </dgm:presLayoutVars>
      </dgm:prSet>
      <dgm:spPr/>
    </dgm:pt>
    <dgm:pt modelId="{5AEDCB23-6544-43AA-ADE6-BD3CC1EFB89F}" type="pres">
      <dgm:prSet presAssocID="{942F2909-922E-4A60-A89F-20A6042097D1}" presName="Name8" presStyleCnt="0"/>
      <dgm:spPr/>
    </dgm:pt>
    <dgm:pt modelId="{C3C732B8-2E99-481D-B0FE-B27245EC274A}" type="pres">
      <dgm:prSet presAssocID="{942F2909-922E-4A60-A89F-20A6042097D1}" presName="level" presStyleLbl="node1" presStyleIdx="0" presStyleCnt="3" custLinFactNeighborX="38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6D4BD2-B636-4664-B6B0-AA87438D6685}" type="pres">
      <dgm:prSet presAssocID="{942F2909-922E-4A60-A89F-20A6042097D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8EDFF1-50E8-4A49-987B-A8E88F6C1079}" type="pres">
      <dgm:prSet presAssocID="{18117D76-7418-405C-948F-9C102728618C}" presName="Name8" presStyleCnt="0"/>
      <dgm:spPr/>
    </dgm:pt>
    <dgm:pt modelId="{3B94E184-CC58-48B5-8180-4E19E115784C}" type="pres">
      <dgm:prSet presAssocID="{18117D76-7418-405C-948F-9C102728618C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188FF2-11D3-4C09-8C08-FFEE99B54819}" type="pres">
      <dgm:prSet presAssocID="{18117D76-7418-405C-948F-9C102728618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A6289C-8615-4D7A-B3D3-3285004E2B73}" type="pres">
      <dgm:prSet presAssocID="{E7B8E5FE-2EC1-4E1A-A1B0-DAD82C4B66D1}" presName="Name8" presStyleCnt="0"/>
      <dgm:spPr/>
    </dgm:pt>
    <dgm:pt modelId="{43E74504-D04D-4B58-AAA4-3E92E1ECA021}" type="pres">
      <dgm:prSet presAssocID="{E7B8E5FE-2EC1-4E1A-A1B0-DAD82C4B66D1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0F3D01-3A70-4200-86A0-433477CEB6C0}" type="pres">
      <dgm:prSet presAssocID="{E7B8E5FE-2EC1-4E1A-A1B0-DAD82C4B66D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092D23-E1EA-4F00-AB82-1814C5248C7C}" srcId="{090B8E0D-537E-49E4-84D1-391CCAF5797C}" destId="{E7B8E5FE-2EC1-4E1A-A1B0-DAD82C4B66D1}" srcOrd="2" destOrd="0" parTransId="{0A3DB3F4-2D5F-4D82-8844-01CD64B278E6}" sibTransId="{2ED89491-32F2-49FB-9D7D-48477376B595}"/>
    <dgm:cxn modelId="{990A508B-6116-490E-B82C-AFAA7222192D}" type="presOf" srcId="{18117D76-7418-405C-948F-9C102728618C}" destId="{3B94E184-CC58-48B5-8180-4E19E115784C}" srcOrd="0" destOrd="0" presId="urn:microsoft.com/office/officeart/2005/8/layout/pyramid1"/>
    <dgm:cxn modelId="{1A5D5F2B-C79B-4A6E-B7D0-3E2ADAA2EE30}" type="presOf" srcId="{090B8E0D-537E-49E4-84D1-391CCAF5797C}" destId="{928012FF-4C2E-4DD5-9121-2DD1653E65AA}" srcOrd="0" destOrd="0" presId="urn:microsoft.com/office/officeart/2005/8/layout/pyramid1"/>
    <dgm:cxn modelId="{96F3C76B-C0F7-4F9B-AE46-B7E0ACFF9100}" type="presOf" srcId="{942F2909-922E-4A60-A89F-20A6042097D1}" destId="{286D4BD2-B636-4664-B6B0-AA87438D6685}" srcOrd="1" destOrd="0" presId="urn:microsoft.com/office/officeart/2005/8/layout/pyramid1"/>
    <dgm:cxn modelId="{F60E638A-6210-4CB6-89FD-8BBEBF2FEC3F}" srcId="{090B8E0D-537E-49E4-84D1-391CCAF5797C}" destId="{18117D76-7418-405C-948F-9C102728618C}" srcOrd="1" destOrd="0" parTransId="{A8595CA7-3EA6-44FE-8403-9660BA3CAE4B}" sibTransId="{43F2DDDC-41F6-4932-B0E1-69F5FDED2CF4}"/>
    <dgm:cxn modelId="{F90B9679-A816-4E60-B2D6-D972BB98EE28}" type="presOf" srcId="{18117D76-7418-405C-948F-9C102728618C}" destId="{8D188FF2-11D3-4C09-8C08-FFEE99B54819}" srcOrd="1" destOrd="0" presId="urn:microsoft.com/office/officeart/2005/8/layout/pyramid1"/>
    <dgm:cxn modelId="{CC53B8CC-6677-4AAF-B18C-EB763FD4023C}" srcId="{090B8E0D-537E-49E4-84D1-391CCAF5797C}" destId="{942F2909-922E-4A60-A89F-20A6042097D1}" srcOrd="0" destOrd="0" parTransId="{05023D09-C104-4EFE-9245-08411BFBDA1F}" sibTransId="{88EF2863-B6D6-4535-8283-6E5333494EEF}"/>
    <dgm:cxn modelId="{8C1514BC-5AA0-4446-BC2E-AF3AB3BD560F}" type="presOf" srcId="{E7B8E5FE-2EC1-4E1A-A1B0-DAD82C4B66D1}" destId="{FB0F3D01-3A70-4200-86A0-433477CEB6C0}" srcOrd="1" destOrd="0" presId="urn:microsoft.com/office/officeart/2005/8/layout/pyramid1"/>
    <dgm:cxn modelId="{CA5ECD8D-A3E9-471D-9B4F-ABB7FD5C52BD}" type="presOf" srcId="{E7B8E5FE-2EC1-4E1A-A1B0-DAD82C4B66D1}" destId="{43E74504-D04D-4B58-AAA4-3E92E1ECA021}" srcOrd="0" destOrd="0" presId="urn:microsoft.com/office/officeart/2005/8/layout/pyramid1"/>
    <dgm:cxn modelId="{C003DCFF-1360-482C-ABB4-CACBECC84B19}" type="presOf" srcId="{942F2909-922E-4A60-A89F-20A6042097D1}" destId="{C3C732B8-2E99-481D-B0FE-B27245EC274A}" srcOrd="0" destOrd="0" presId="urn:microsoft.com/office/officeart/2005/8/layout/pyramid1"/>
    <dgm:cxn modelId="{A3EA3262-03EC-47D6-A838-04CFB7ED47DD}" type="presParOf" srcId="{928012FF-4C2E-4DD5-9121-2DD1653E65AA}" destId="{5AEDCB23-6544-43AA-ADE6-BD3CC1EFB89F}" srcOrd="0" destOrd="0" presId="urn:microsoft.com/office/officeart/2005/8/layout/pyramid1"/>
    <dgm:cxn modelId="{2729BAD9-33F8-41D4-BE6B-ECE8FBFB78ED}" type="presParOf" srcId="{5AEDCB23-6544-43AA-ADE6-BD3CC1EFB89F}" destId="{C3C732B8-2E99-481D-B0FE-B27245EC274A}" srcOrd="0" destOrd="0" presId="urn:microsoft.com/office/officeart/2005/8/layout/pyramid1"/>
    <dgm:cxn modelId="{B857599B-75F9-434E-9C0E-8F3D6CE67E97}" type="presParOf" srcId="{5AEDCB23-6544-43AA-ADE6-BD3CC1EFB89F}" destId="{286D4BD2-B636-4664-B6B0-AA87438D6685}" srcOrd="1" destOrd="0" presId="urn:microsoft.com/office/officeart/2005/8/layout/pyramid1"/>
    <dgm:cxn modelId="{71CE0242-B387-43A8-A6A6-6A2977389D9E}" type="presParOf" srcId="{928012FF-4C2E-4DD5-9121-2DD1653E65AA}" destId="{DB8EDFF1-50E8-4A49-987B-A8E88F6C1079}" srcOrd="1" destOrd="0" presId="urn:microsoft.com/office/officeart/2005/8/layout/pyramid1"/>
    <dgm:cxn modelId="{0F6504FF-6F8C-42A0-86AA-2F45564335DC}" type="presParOf" srcId="{DB8EDFF1-50E8-4A49-987B-A8E88F6C1079}" destId="{3B94E184-CC58-48B5-8180-4E19E115784C}" srcOrd="0" destOrd="0" presId="urn:microsoft.com/office/officeart/2005/8/layout/pyramid1"/>
    <dgm:cxn modelId="{14F8684E-6EA4-4AA0-832D-5045C4CE5659}" type="presParOf" srcId="{DB8EDFF1-50E8-4A49-987B-A8E88F6C1079}" destId="{8D188FF2-11D3-4C09-8C08-FFEE99B54819}" srcOrd="1" destOrd="0" presId="urn:microsoft.com/office/officeart/2005/8/layout/pyramid1"/>
    <dgm:cxn modelId="{7D215857-08C8-413E-88DC-EB18793824DD}" type="presParOf" srcId="{928012FF-4C2E-4DD5-9121-2DD1653E65AA}" destId="{39A6289C-8615-4D7A-B3D3-3285004E2B73}" srcOrd="2" destOrd="0" presId="urn:microsoft.com/office/officeart/2005/8/layout/pyramid1"/>
    <dgm:cxn modelId="{D1F87F11-052E-4246-8EE3-48C63452C90F}" type="presParOf" srcId="{39A6289C-8615-4D7A-B3D3-3285004E2B73}" destId="{43E74504-D04D-4B58-AAA4-3E92E1ECA021}" srcOrd="0" destOrd="0" presId="urn:microsoft.com/office/officeart/2005/8/layout/pyramid1"/>
    <dgm:cxn modelId="{7A7820A7-2071-4EB3-AD26-42BC12A3C9C2}" type="presParOf" srcId="{39A6289C-8615-4D7A-B3D3-3285004E2B73}" destId="{FB0F3D01-3A70-4200-86A0-433477CEB6C0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C732B8-2E99-481D-B0FE-B27245EC274A}">
      <dsp:nvSpPr>
        <dsp:cNvPr id="0" name=""/>
        <dsp:cNvSpPr/>
      </dsp:nvSpPr>
      <dsp:spPr>
        <a:xfrm>
          <a:off x="2039884" y="0"/>
          <a:ext cx="2032000" cy="1517426"/>
        </a:xfrm>
        <a:prstGeom prst="trapezoid">
          <a:avLst>
            <a:gd name="adj" fmla="val 66955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programy</a:t>
          </a:r>
          <a:endParaRPr lang="cs-CZ" sz="3200" b="1" kern="1200" dirty="0"/>
        </a:p>
      </dsp:txBody>
      <dsp:txXfrm>
        <a:off x="2039884" y="0"/>
        <a:ext cx="2032000" cy="1517426"/>
      </dsp:txXfrm>
    </dsp:sp>
    <dsp:sp modelId="{3B94E184-CC58-48B5-8180-4E19E115784C}">
      <dsp:nvSpPr>
        <dsp:cNvPr id="0" name=""/>
        <dsp:cNvSpPr/>
      </dsp:nvSpPr>
      <dsp:spPr>
        <a:xfrm>
          <a:off x="1016000" y="1517426"/>
          <a:ext cx="4064000" cy="1517426"/>
        </a:xfrm>
        <a:prstGeom prst="trapezoid">
          <a:avLst>
            <a:gd name="adj" fmla="val 66955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operační systém</a:t>
          </a:r>
          <a:endParaRPr lang="cs-CZ" sz="5300" kern="1200" dirty="0"/>
        </a:p>
      </dsp:txBody>
      <dsp:txXfrm>
        <a:off x="1727200" y="1517426"/>
        <a:ext cx="2641600" cy="1517426"/>
      </dsp:txXfrm>
    </dsp:sp>
    <dsp:sp modelId="{43E74504-D04D-4B58-AAA4-3E92E1ECA021}">
      <dsp:nvSpPr>
        <dsp:cNvPr id="0" name=""/>
        <dsp:cNvSpPr/>
      </dsp:nvSpPr>
      <dsp:spPr>
        <a:xfrm>
          <a:off x="0" y="3034853"/>
          <a:ext cx="6096000" cy="1517426"/>
        </a:xfrm>
        <a:prstGeom prst="trapezoid">
          <a:avLst>
            <a:gd name="adj" fmla="val 66955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hardware</a:t>
          </a:r>
          <a:endParaRPr lang="cs-CZ" sz="5300" kern="1200" dirty="0"/>
        </a:p>
      </dsp:txBody>
      <dsp:txXfrm>
        <a:off x="1066799" y="3034853"/>
        <a:ext cx="3962400" cy="15174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cs.wikipedia.org/wiki/Po%C4%8D%C3%ADta%C4%8Dov%C3%BD_program" TargetMode="External"/><Relationship Id="rId7" Type="http://schemas.openxmlformats.org/officeDocument/2006/relationships/image" Target="../media/image4.wmf"/><Relationship Id="rId2" Type="http://schemas.openxmlformats.org/officeDocument/2006/relationships/hyperlink" Target="http://cs.wikipedia.org/wiki/Informatika_(po%C4%8D%C3%ADta%C4%8Dov%C3%A1_v%C4%9Bda)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Opera%C4%8Dn%C3%AD_pam%C4%9B%C5%A5" TargetMode="External"/><Relationship Id="rId5" Type="http://schemas.openxmlformats.org/officeDocument/2006/relationships/hyperlink" Target="http://cs.wikipedia.org/wiki/Software" TargetMode="External"/><Relationship Id="rId4" Type="http://schemas.openxmlformats.org/officeDocument/2006/relationships/hyperlink" Target="http://cs.wikipedia.org/wiki/Po%C4%8D%C3%ADta%C4%8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pera%C4%8Dn%C3%AD_syst%C3%A9m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Základy práce s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Pc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Operační systémy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má žákovi odpovědět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na otázku co jsou to operační systémy, k čemu slouží.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403648" y="2276872"/>
            <a:ext cx="5976664" cy="936104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50" normalizeH="0" baseline="0" noProof="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Operační systémy</a:t>
            </a:r>
            <a:endParaRPr kumimoji="0" lang="cs-CZ" sz="8000" b="1" i="0" u="none" strike="noStrike" kern="1200" cap="none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Podnadpis 2"/>
          <p:cNvSpPr>
            <a:spLocks noGrp="1"/>
          </p:cNvSpPr>
          <p:nvPr/>
        </p:nvSpPr>
        <p:spPr bwMode="auto">
          <a:xfrm>
            <a:off x="395536" y="548680"/>
            <a:ext cx="8305800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VY_32_INOVACE_04_Operační systémy</a:t>
            </a:r>
            <a:endParaRPr lang="cs-CZ" sz="20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260648"/>
            <a:ext cx="8458200" cy="1222375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Co je to operační systém?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79512" y="908720"/>
            <a:ext cx="8458200" cy="9144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Operační systém je program, který zajišťuje uživateli možnost ovládat počítač.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835696" y="4725144"/>
            <a:ext cx="6946032" cy="1706488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cs-CZ" sz="2400" b="1" dirty="0" smtClean="0"/>
              <a:t>Operační systém</a:t>
            </a:r>
            <a:r>
              <a:rPr lang="cs-CZ" sz="2400" dirty="0" smtClean="0"/>
              <a:t> je v </a:t>
            </a:r>
            <a:r>
              <a:rPr lang="cs-CZ" sz="2400" dirty="0" smtClean="0">
                <a:hlinkClick r:id="rId2" action="ppaction://hlinkfile" tooltip="Informatika (počítačová věda)"/>
              </a:rPr>
              <a:t>informatice</a:t>
            </a:r>
            <a:r>
              <a:rPr lang="cs-CZ" sz="2400" dirty="0" smtClean="0"/>
              <a:t> základní </a:t>
            </a:r>
            <a:r>
              <a:rPr lang="cs-CZ" sz="2400" dirty="0" smtClean="0">
                <a:hlinkClick r:id="rId3" action="ppaction://hlinkfile" tooltip="Počítačový program"/>
              </a:rPr>
              <a:t>programové</a:t>
            </a:r>
            <a:r>
              <a:rPr lang="cs-CZ" sz="2400" dirty="0" smtClean="0"/>
              <a:t> vybavení </a:t>
            </a:r>
            <a:r>
              <a:rPr lang="cs-CZ" sz="2400" dirty="0" smtClean="0">
                <a:hlinkClick r:id="rId4" action="ppaction://hlinkfile" tooltip="Počítač"/>
              </a:rPr>
              <a:t>počítače</a:t>
            </a:r>
            <a:r>
              <a:rPr lang="cs-CZ" sz="2400" dirty="0" smtClean="0"/>
              <a:t> (tj. </a:t>
            </a:r>
            <a:r>
              <a:rPr lang="cs-CZ" sz="2400" dirty="0" smtClean="0">
                <a:hlinkClick r:id="rId5" action="ppaction://hlinkfile" tooltip="Software"/>
              </a:rPr>
              <a:t>software</a:t>
            </a:r>
            <a:r>
              <a:rPr lang="cs-CZ" sz="2400" dirty="0" smtClean="0"/>
              <a:t>), které je zavedeno do </a:t>
            </a:r>
            <a:r>
              <a:rPr lang="cs-CZ" sz="2400" dirty="0" smtClean="0">
                <a:hlinkClick r:id="rId6" action="ppaction://hlinkfile" tooltip="Operační paměť"/>
              </a:rPr>
              <a:t>paměti</a:t>
            </a:r>
            <a:r>
              <a:rPr lang="cs-CZ" sz="2400" dirty="0" smtClean="0"/>
              <a:t> počítače při jeho startu a zůstává v činnosti až do jeho vypnutí.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386" name="Picture 2" descr="C:\Users\Hanka\AppData\Local\Microsoft\Windows\Temporary Internet Files\Content.IE5\7BTEBE90\MC90033439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5013176"/>
            <a:ext cx="1057046" cy="1019556"/>
          </a:xfrm>
          <a:prstGeom prst="rect">
            <a:avLst/>
          </a:prstGeom>
          <a:noFill/>
        </p:spPr>
      </p:pic>
      <p:pic>
        <p:nvPicPr>
          <p:cNvPr id="1026" name="Picture 2" descr="C:\Users\Hanka\AppData\Local\Microsoft\Windows\Temporary Internet Files\Content.IE5\8TPXBKWK\MC90029973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9872" y="1916832"/>
            <a:ext cx="2348159" cy="236944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458200" cy="1222375"/>
          </a:xfrm>
        </p:spPr>
        <p:txBody>
          <a:bodyPr/>
          <a:lstStyle/>
          <a:p>
            <a:r>
              <a:rPr lang="cs-CZ" dirty="0" smtClean="0"/>
              <a:t>Funkce operačního systému: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79512" y="908720"/>
            <a:ext cx="8458200" cy="9144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70000"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7984" y="1484784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ovládat počítač – umožňuje spouštění programů</a:t>
            </a:r>
          </a:p>
          <a:p>
            <a:pPr marL="342900" indent="-342900">
              <a:buAutoNum type="arabicPeriod"/>
            </a:pPr>
            <a:r>
              <a:rPr lang="cs-CZ" dirty="0" smtClean="0"/>
              <a:t>funguje jako překladatel, umožní komunikaci mezi hardware a programy</a:t>
            </a:r>
          </a:p>
          <a:p>
            <a:pPr marL="342900" indent="-342900">
              <a:buAutoNum type="arabicPeriod"/>
            </a:pPr>
            <a:r>
              <a:rPr lang="cs-CZ" dirty="0" smtClean="0"/>
              <a:t>rozhoduje, kolik paměti, procesorového času, přístupu na disk, prostoru na obrazovce dostane každý program, aby mohly souběžně fungovat</a:t>
            </a:r>
          </a:p>
          <a:p>
            <a:pPr marL="342900" indent="-342900">
              <a:buAutoNum type="arabicPeriod"/>
            </a:pPr>
            <a:r>
              <a:rPr lang="cs-CZ" dirty="0" smtClean="0"/>
              <a:t>reaguje na chyby programů</a:t>
            </a:r>
            <a:endParaRPr lang="cs-CZ" dirty="0"/>
          </a:p>
        </p:txBody>
      </p:sp>
      <p:pic>
        <p:nvPicPr>
          <p:cNvPr id="10" name="Picture 2" descr="C:\Users\Hanka\AppData\Local\Microsoft\Windows\Temporary Internet Files\Content.IE5\7BTEBE90\MC900334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517232"/>
            <a:ext cx="1057046" cy="1019556"/>
          </a:xfrm>
          <a:prstGeom prst="rect">
            <a:avLst/>
          </a:prstGeom>
          <a:noFill/>
        </p:spPr>
      </p:pic>
      <p:sp>
        <p:nvSpPr>
          <p:cNvPr id="11" name="Podnadpis 2"/>
          <p:cNvSpPr txBox="1">
            <a:spLocks/>
          </p:cNvSpPr>
          <p:nvPr/>
        </p:nvSpPr>
        <p:spPr>
          <a:xfrm>
            <a:off x="1979712" y="5661248"/>
            <a:ext cx="5832648" cy="720080"/>
          </a:xfrm>
          <a:prstGeom prst="rect">
            <a:avLst/>
          </a:prstGeom>
        </p:spPr>
        <p:txBody>
          <a:bodyPr vert="horz" anchor="b">
            <a:normAutofit fontScale="92500" lnSpcReduction="10000"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cs-CZ" sz="2400" dirty="0" smtClean="0"/>
              <a:t>Operační systém je vlastně takový dirigent počítače.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C:\Users\Hanka\AppData\Local\Microsoft\Windows\Temporary Internet Files\Content.IE5\VZUY0QLD\MP9004095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340768"/>
            <a:ext cx="4356145" cy="290636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1524000" y="908720"/>
          <a:ext cx="6096000" cy="4552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systém MS DOS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nejstarší systém na PC, nebyly obrázky, okénka, grafika </a:t>
            </a:r>
          </a:p>
          <a:p>
            <a:r>
              <a:rPr lang="cs-CZ" dirty="0" smtClean="0"/>
              <a:t>– </a:t>
            </a:r>
            <a:r>
              <a:rPr lang="cs-CZ" sz="1800" b="1" dirty="0" smtClean="0"/>
              <a:t>pouze textové příkazy</a:t>
            </a:r>
            <a:endParaRPr lang="cs-CZ" sz="1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692696"/>
            <a:ext cx="5212537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systém MS Windows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dnes nejužívanější operační systém</a:t>
            </a:r>
          </a:p>
          <a:p>
            <a:r>
              <a:rPr lang="cs-CZ" dirty="0" smtClean="0"/>
              <a:t>postupně se používalo mnoho verzí</a:t>
            </a:r>
          </a:p>
          <a:p>
            <a:r>
              <a:rPr lang="cs-CZ" dirty="0" smtClean="0"/>
              <a:t>současná verze WINDOWS 7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7" y="404664"/>
            <a:ext cx="6797555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899592" y="188640"/>
            <a:ext cx="597666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</a:t>
            </a:r>
            <a:r>
              <a:rPr lang="cs-CZ" sz="2000" dirty="0" smtClean="0"/>
              <a:t>- </a:t>
            </a:r>
            <a:r>
              <a:rPr lang="cs-CZ" sz="2000" dirty="0" smtClean="0">
                <a:hlinkClick r:id="rId2"/>
              </a:rPr>
              <a:t>http://office.microsoft.com</a:t>
            </a:r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79512" y="234888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http://cs.wikipedia.org/wiki/Opera%C4%8Dn%C3%AD_syst%C3%A9m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</TotalTime>
  <Words>226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Funkce operačního systému:</vt:lpstr>
      <vt:lpstr>Prezentace aplikace PowerPoint</vt:lpstr>
      <vt:lpstr>Operační systém MS DOS</vt:lpstr>
      <vt:lpstr>Operační systém MS Windows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Martin Králík</cp:lastModifiedBy>
  <cp:revision>8</cp:revision>
  <dcterms:created xsi:type="dcterms:W3CDTF">2012-01-06T20:14:42Z</dcterms:created>
  <dcterms:modified xsi:type="dcterms:W3CDTF">2012-03-17T18:26:22Z</dcterms:modified>
</cp:coreProperties>
</file>