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73" r:id="rId4"/>
    <p:sldId id="274" r:id="rId5"/>
    <p:sldId id="276" r:id="rId6"/>
    <p:sldId id="278" r:id="rId7"/>
    <p:sldId id="280" r:id="rId8"/>
    <p:sldId id="279" r:id="rId9"/>
    <p:sldId id="281" r:id="rId10"/>
    <p:sldId id="282" r:id="rId11"/>
    <p:sldId id="284" r:id="rId12"/>
    <p:sldId id="285" r:id="rId13"/>
    <p:sldId id="286" r:id="rId14"/>
    <p:sldId id="275" r:id="rId15"/>
    <p:sldId id="277" r:id="rId16"/>
    <p:sldId id="269" r:id="rId17"/>
    <p:sldId id="28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Difuze přes</a:t>
            </a:r>
            <a:r>
              <a:rPr lang="cs-CZ" baseline="0" dirty="0" smtClean="0"/>
              <a:t> polopropustnou membránu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3: </a:t>
            </a:r>
            <a:r>
              <a:rPr lang="cs-CZ" dirty="0" err="1" smtClean="0"/>
              <a:t>Tonic</a:t>
            </a:r>
            <a:r>
              <a:rPr lang="cs-CZ" dirty="0" smtClean="0"/>
              <a:t> obsahuje chinin,</a:t>
            </a:r>
            <a:r>
              <a:rPr lang="cs-CZ" baseline="0" dirty="0" smtClean="0"/>
              <a:t> který pod UV záření fluoreskuje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Různé typy záření seřazené dle</a:t>
            </a:r>
            <a:r>
              <a:rPr lang="cs-CZ" baseline="0" dirty="0" smtClean="0"/>
              <a:t> vlnové délky. Výsek znázorňuje lidským okem viditelné spektrum.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1.jpe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12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2.jpeg"/><Relationship Id="rId9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75237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jednotlivými druhy vlnění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Vlnění,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záření, fluorescence, vlnová délka, spektrum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</a:t>
                      </a:r>
                      <a:r>
                        <a:rPr lang="cs-CZ" sz="1200" smtClean="0">
                          <a:effectLst/>
                        </a:rPr>
                        <a:t>Ivana Gajdošová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 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ročník, žáci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16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17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Elektromagnetické vlnění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VY_32_INOVACE_12_231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63688" y="270892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</a:rPr>
              <a:t>Elektromagnetické vlnění</a:t>
            </a:r>
            <a:endParaRPr lang="cs-CZ" sz="36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Elektromagnetické vlnění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16832"/>
            <a:ext cx="79573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Světlo je </a:t>
            </a:r>
            <a:r>
              <a:rPr lang="cs-CZ" sz="2800" b="1" dirty="0" smtClean="0">
                <a:solidFill>
                  <a:schemeClr val="accent1"/>
                </a:solidFill>
              </a:rPr>
              <a:t>elektromagnetické vlnění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Příčné vlny skládající se z kmitajícího elektrického a magnetického pole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Tyto vlny mohou mít různou délku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Vlnová délka = </a:t>
            </a:r>
            <a:r>
              <a:rPr lang="el-GR" sz="2800" b="1" dirty="0" smtClean="0">
                <a:solidFill>
                  <a:schemeClr val="accent1"/>
                </a:solidFill>
              </a:rPr>
              <a:t>λ</a:t>
            </a:r>
            <a:r>
              <a:rPr lang="cs-CZ" sz="2800" dirty="0" smtClean="0"/>
              <a:t> = lambda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Čím kratší je vlnová délka, tím vyšší je frekvence vlnění a tím je energeticky náročnější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Elektromagenické spektru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836712"/>
            <a:ext cx="6543382" cy="460851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475656" y="5373216"/>
            <a:ext cx="64087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Obr. 1: Různé typy záření seřazené dle vlnové délky. Výsek znázorňuje lidským okem viditelné spektrum.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5576" y="242088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Záření gama (</a:t>
            </a:r>
            <a:r>
              <a:rPr lang="el-GR" sz="3200" b="1" dirty="0" smtClean="0">
                <a:solidFill>
                  <a:schemeClr val="accent1"/>
                </a:solidFill>
              </a:rPr>
              <a:t>γ</a:t>
            </a:r>
            <a:r>
              <a:rPr lang="cs-CZ" sz="3200" b="1" dirty="0" smtClean="0">
                <a:solidFill>
                  <a:schemeClr val="accent1"/>
                </a:solidFill>
              </a:rPr>
              <a:t>)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068960"/>
            <a:ext cx="77048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Vlny vznikají při </a:t>
            </a:r>
            <a:r>
              <a:rPr lang="cs-CZ" sz="2800" b="1" dirty="0" smtClean="0">
                <a:solidFill>
                  <a:schemeClr val="accent1"/>
                </a:solidFill>
              </a:rPr>
              <a:t>radioaktivních</a:t>
            </a:r>
            <a:r>
              <a:rPr lang="cs-CZ" sz="2800" dirty="0" smtClean="0"/>
              <a:t> dějích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Nese obrovské množství energie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Jeho působení na člověka (či jiný organismus) zvyšuje pravděpodobnost vzniku rakoviny a přispívá k tvorbě genetických mutací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sp>
        <p:nvSpPr>
          <p:cNvPr id="16" name="TextovéPole 15"/>
          <p:cNvSpPr txBox="1"/>
          <p:nvPr/>
        </p:nvSpPr>
        <p:spPr>
          <a:xfrm>
            <a:off x="755576" y="242088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Rentgenové záření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3068960"/>
            <a:ext cx="74168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Vlnová délka asi 10 nanometrů až 1 </a:t>
            </a:r>
            <a:r>
              <a:rPr lang="cs-CZ" sz="2800" dirty="0" err="1" smtClean="0"/>
              <a:t>pikometr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Vzniká v takzvaných rentgenkách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Prochází tělesnou tkání, ale je pohlcováno v hustých kostech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Díky tomu jej lze využívat k </a:t>
            </a:r>
            <a:r>
              <a:rPr lang="cs-CZ" sz="2800" b="1" dirty="0" smtClean="0">
                <a:solidFill>
                  <a:schemeClr val="accent1"/>
                </a:solidFill>
              </a:rPr>
              <a:t>pozorování lidské kostry</a:t>
            </a:r>
            <a:r>
              <a:rPr lang="cs-CZ" sz="2800" dirty="0" smtClean="0"/>
              <a:t> bez mechanického zásahu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1835696" y="5157192"/>
            <a:ext cx="5364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Obr. 2: Jeden z prvních rentgenových snímků vytvořil </a:t>
            </a:r>
            <a:r>
              <a:rPr lang="cs-CZ" dirty="0" err="1" smtClean="0"/>
              <a:t>Wilhelm</a:t>
            </a:r>
            <a:r>
              <a:rPr lang="cs-CZ" dirty="0" smtClean="0"/>
              <a:t> </a:t>
            </a:r>
            <a:r>
              <a:rPr lang="cs-CZ" dirty="0" err="1" smtClean="0"/>
              <a:t>Röntgen</a:t>
            </a:r>
            <a:r>
              <a:rPr lang="cs-CZ" dirty="0" smtClean="0"/>
              <a:t>, podle nějž byl rentgen pojmenován</a:t>
            </a:r>
            <a:endParaRPr lang="cs-CZ" dirty="0"/>
          </a:p>
        </p:txBody>
      </p:sp>
      <p:pic>
        <p:nvPicPr>
          <p:cNvPr id="9218" name="Picture 2" descr="Soubor:X-ray by Wilhelm Röntgen of Albert von Kölliker's hand - 18960123-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7" y="1052736"/>
            <a:ext cx="2804076" cy="4032448"/>
          </a:xfrm>
          <a:prstGeom prst="rect">
            <a:avLst/>
          </a:prstGeom>
          <a:noFill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5576" y="242088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Ultrafialové (UV) záření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068960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Vlny s o něco kratší vlnovou délkou (vyšší frekvencí) než má fialová barva viditelného světla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Jeho zdrojem je i Slunce, je však z velké části zachycováno </a:t>
            </a:r>
            <a:r>
              <a:rPr lang="cs-CZ" sz="2800" b="1" dirty="0" smtClean="0">
                <a:solidFill>
                  <a:schemeClr val="accent1"/>
                </a:solidFill>
              </a:rPr>
              <a:t>ozonovou vrstvou </a:t>
            </a:r>
            <a:r>
              <a:rPr lang="cs-CZ" sz="2800" dirty="0" smtClean="0"/>
              <a:t>a na Zemi ho tedy dopadá málo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5576" y="242088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Fluorescence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2924944"/>
            <a:ext cx="51125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Některé chemické látky jsou schopné fluoreskovat – barevně svítit -, pokud je jim dodána energie pro excitaci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Tato energie jim může být dodána pomocí UV záření, pod nímž fluoreskují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34818" name="Picture 2" descr="http://upload.wikimedia.org/wikipedia/commons/thumb/b/b2/Tonic_water_uv.jpg/220px-Tonic_water_uv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868144" y="2636912"/>
            <a:ext cx="2664296" cy="2664298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5831632" y="5373216"/>
            <a:ext cx="3312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3: </a:t>
            </a:r>
            <a:r>
              <a:rPr lang="cs-CZ" dirty="0" err="1" smtClean="0"/>
              <a:t>Tonic</a:t>
            </a:r>
            <a:r>
              <a:rPr lang="cs-CZ" dirty="0" smtClean="0"/>
              <a:t> obsahuje chinin, který pod UV zářením fluoreskuje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powde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5576" y="242088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Viditelné světlo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068960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Lidské oko je schopné vnímat světlo o vlnové délce </a:t>
            </a:r>
            <a:r>
              <a:rPr lang="cs-CZ" sz="2800" b="1" dirty="0" smtClean="0">
                <a:solidFill>
                  <a:schemeClr val="accent1"/>
                </a:solidFill>
              </a:rPr>
              <a:t>400–750 </a:t>
            </a:r>
            <a:r>
              <a:rPr lang="cs-CZ" sz="2800" b="1" dirty="0" err="1" smtClean="0">
                <a:solidFill>
                  <a:schemeClr val="accent1"/>
                </a:solidFill>
              </a:rPr>
              <a:t>nm</a:t>
            </a:r>
            <a:endParaRPr lang="cs-CZ" sz="2800" b="1" dirty="0" smtClean="0">
              <a:solidFill>
                <a:schemeClr val="accent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Různé vlnové délky vnímáme jako </a:t>
            </a:r>
            <a:r>
              <a:rPr lang="cs-CZ" sz="2800" b="1" dirty="0" smtClean="0">
                <a:solidFill>
                  <a:schemeClr val="accent1"/>
                </a:solidFill>
              </a:rPr>
              <a:t>různé barvy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Vzniká ve žhavých zdrojích (Slunce, žárovka, oheň) nebo ve studených (dioda)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95536" y="5229200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Obr. 4: Viditelné spektrum. Číslice nahoře označují frekvenci vlnění, dole vlnovou délku.</a:t>
            </a:r>
            <a:endParaRPr lang="cs-CZ" dirty="0"/>
          </a:p>
        </p:txBody>
      </p:sp>
      <p:pic>
        <p:nvPicPr>
          <p:cNvPr id="36866" name="Picture 2" descr="Soubor:Srgbspectrum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420888"/>
            <a:ext cx="8570144" cy="2664296"/>
          </a:xfrm>
          <a:prstGeom prst="rect">
            <a:avLst/>
          </a:prstGeom>
          <a:noFill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powder"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95536" y="5013176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Obr. 5: Člověk je sice schopen vidět jen červenou až fialovou barvu, některá zvířata však vidí i za tyto hranice. Oko včely například dovede vnímat UV záření- díky tomu vidí na květinách vzory, které nám zůstávají utajeny.</a:t>
            </a:r>
            <a:endParaRPr lang="cs-CZ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powder"/>
        </p:spPr>
      </p:pic>
      <p:pic>
        <p:nvPicPr>
          <p:cNvPr id="45058" name="Picture 2" descr="http://img.dailymail.co.uk/i/pix/2007/08_01/PrimroseDM0708_468x25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2348880"/>
            <a:ext cx="4457700" cy="24669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powde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5576" y="242088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Infračervené (IR) záření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068960"/>
            <a:ext cx="74168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Vlny o něco kratší než u červeného světla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Obvykle je vydáváno teplými předměty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Vnímáme jej jako </a:t>
            </a:r>
            <a:r>
              <a:rPr lang="cs-CZ" sz="2800" b="1" dirty="0" smtClean="0">
                <a:solidFill>
                  <a:schemeClr val="accent1"/>
                </a:solidFill>
              </a:rPr>
              <a:t>teplo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Lze jej využívat k tzv. termografii – tepelným snímkům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052736"/>
            <a:ext cx="87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1052736"/>
            <a:ext cx="895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1052736"/>
            <a:ext cx="92392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052736"/>
            <a:ext cx="752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1052736"/>
            <a:ext cx="135255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clear"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powder"/>
        </p:spPr>
      </p:pic>
      <p:sp>
        <p:nvSpPr>
          <p:cNvPr id="16" name="TextovéPole 15"/>
          <p:cNvSpPr txBox="1"/>
          <p:nvPr/>
        </p:nvSpPr>
        <p:spPr>
          <a:xfrm>
            <a:off x="755576" y="242088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Rádiové vlny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3068960"/>
            <a:ext cx="77048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Mohou být i mnoho kilometrů dlouhé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Jsou používané k lidské </a:t>
            </a:r>
            <a:r>
              <a:rPr lang="cs-CZ" sz="2800" b="1" dirty="0" smtClean="0">
                <a:solidFill>
                  <a:schemeClr val="accent1"/>
                </a:solidFill>
              </a:rPr>
              <a:t>komunikaci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Jsou vytvářeny v rádiových </a:t>
            </a:r>
            <a:r>
              <a:rPr lang="cs-CZ" sz="2800" b="1" dirty="0" smtClean="0">
                <a:solidFill>
                  <a:schemeClr val="accent1"/>
                </a:solidFill>
              </a:rPr>
              <a:t>anténách</a:t>
            </a:r>
            <a:r>
              <a:rPr lang="cs-CZ" sz="2800" dirty="0" smtClean="0"/>
              <a:t> volnými elektrony, které kmitají střídavým elektrickým proudem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899592" y="4581128"/>
            <a:ext cx="64087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Tabulka ukazuje příklady využití rádiových vln o různých vlnových délkách. Ve skutečnosti je však takových využití mnohem víc.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043608" y="1412776"/>
          <a:ext cx="6096000" cy="28651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Vlnová délka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Využití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100 000 – 10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Komunikace s ponorkami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Navigace,</a:t>
                      </a:r>
                      <a:r>
                        <a:rPr lang="cs-CZ" baseline="0" dirty="0" smtClean="0"/>
                        <a:t> časové signály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km – 100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 vysílání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100 – 10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Amatérské rádio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FM vysílání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m – 100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Fi</a:t>
                      </a:r>
                      <a:r>
                        <a:rPr lang="cs-CZ" dirty="0" smtClean="0"/>
                        <a:t>, televizní vysílání, mobilní</a:t>
                      </a:r>
                      <a:r>
                        <a:rPr lang="cs-CZ" baseline="0" dirty="0" smtClean="0"/>
                        <a:t> telefony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1052736"/>
            <a:ext cx="132397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 prstMaterial="powder"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Obr. 1: TATOUTE; PHROOD.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26.9.2013]. Dostupný na WWW: http://ca.</a:t>
            </a:r>
            <a:r>
              <a:rPr lang="cs-CZ" dirty="0" err="1" smtClean="0"/>
              <a:t>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Fitxer</a:t>
            </a:r>
            <a:r>
              <a:rPr lang="cs-CZ" dirty="0" smtClean="0"/>
              <a:t>:</a:t>
            </a:r>
            <a:r>
              <a:rPr lang="cs-CZ" dirty="0" err="1" smtClean="0"/>
              <a:t>Spectre.svg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Obr. 2: </a:t>
            </a:r>
            <a:r>
              <a:rPr lang="nl-NL" dirty="0" smtClean="0"/>
              <a:t>RÖNTGEN, Wilhelm. </a:t>
            </a:r>
            <a:r>
              <a:rPr lang="nl-NL" i="1" dirty="0" smtClean="0"/>
              <a:t>Wikipedia.org</a:t>
            </a:r>
            <a:r>
              <a:rPr lang="nl-NL" dirty="0" smtClean="0"/>
              <a:t> [online]. [cit. 27.9.2013]. Dostupný na WWW: http://cs.wikipedia.org/wiki/Soubor:X-ray_by_Wilhelm_R%C3%B6ntgen_of_Albert_von_K%C3%B6lliker%27s_hand_-_18960123-01.jpg </a:t>
            </a:r>
            <a:endParaRPr lang="cs-CZ" dirty="0" smtClean="0"/>
          </a:p>
          <a:p>
            <a:r>
              <a:rPr lang="cs-CZ" dirty="0" smtClean="0"/>
              <a:t>Obr. 3: AUTOR NEUVEDEN.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27.9.2013]. Dostupný na WWW: http://en.wikipedia.org/wiki/File:Tonic_water_uv.jpg </a:t>
            </a:r>
          </a:p>
          <a:p>
            <a:r>
              <a:rPr lang="cs-CZ" dirty="0" smtClean="0"/>
              <a:t>Obr. 4: 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27.9.2013]. Dostupný na WWW: http://cs.wikipedia.org/wiki/Soubor:Srgbspectrum.png </a:t>
            </a:r>
          </a:p>
          <a:p>
            <a:r>
              <a:rPr lang="cs-CZ" dirty="0" smtClean="0"/>
              <a:t>Obr. 5: ROSLETT, </a:t>
            </a:r>
            <a:r>
              <a:rPr lang="cs-CZ" dirty="0" err="1" smtClean="0"/>
              <a:t>Bjorn</a:t>
            </a:r>
            <a:r>
              <a:rPr lang="cs-CZ" dirty="0" smtClean="0"/>
              <a:t>. </a:t>
            </a:r>
            <a:r>
              <a:rPr lang="cs-CZ" i="1" dirty="0" err="1" smtClean="0"/>
              <a:t>Dailymail.co.uk</a:t>
            </a:r>
            <a:r>
              <a:rPr lang="cs-CZ" dirty="0" smtClean="0"/>
              <a:t> [online]. [cit. 27.9.2013]. Dostupný na WWW: http://www.</a:t>
            </a:r>
            <a:r>
              <a:rPr lang="cs-CZ" dirty="0" err="1" smtClean="0"/>
              <a:t>dailymail.co.uk</a:t>
            </a:r>
            <a:r>
              <a:rPr lang="cs-CZ" dirty="0" smtClean="0"/>
              <a:t>/</a:t>
            </a:r>
            <a:r>
              <a:rPr lang="cs-CZ" dirty="0" err="1" smtClean="0"/>
              <a:t>sciencetech</a:t>
            </a:r>
            <a:r>
              <a:rPr lang="cs-CZ" dirty="0" smtClean="0"/>
              <a:t>/</a:t>
            </a:r>
            <a:r>
              <a:rPr lang="cs-CZ" dirty="0" err="1" smtClean="0"/>
              <a:t>article</a:t>
            </a:r>
            <a:r>
              <a:rPr lang="cs-CZ" dirty="0" smtClean="0"/>
              <a:t>-473897/A-</a:t>
            </a:r>
            <a:r>
              <a:rPr lang="cs-CZ" dirty="0" err="1" smtClean="0"/>
              <a:t>bees</a:t>
            </a:r>
            <a:r>
              <a:rPr lang="cs-CZ" dirty="0" smtClean="0"/>
              <a:t>-</a:t>
            </a:r>
            <a:r>
              <a:rPr lang="cs-CZ" dirty="0" err="1" smtClean="0"/>
              <a:t>eye</a:t>
            </a:r>
            <a:r>
              <a:rPr lang="cs-CZ" dirty="0" smtClean="0"/>
              <a:t>-</a:t>
            </a:r>
            <a:r>
              <a:rPr lang="cs-CZ" dirty="0" err="1" smtClean="0"/>
              <a:t>view</a:t>
            </a:r>
            <a:r>
              <a:rPr lang="cs-CZ" dirty="0" smtClean="0"/>
              <a:t>-</a:t>
            </a:r>
            <a:r>
              <a:rPr lang="cs-CZ" dirty="0" err="1" smtClean="0"/>
              <a:t>How</a:t>
            </a:r>
            <a:r>
              <a:rPr lang="cs-CZ" dirty="0" smtClean="0"/>
              <a:t>-</a:t>
            </a:r>
            <a:r>
              <a:rPr lang="cs-CZ" dirty="0" err="1" smtClean="0"/>
              <a:t>insects</a:t>
            </a:r>
            <a:r>
              <a:rPr lang="cs-CZ" dirty="0" smtClean="0"/>
              <a:t>-</a:t>
            </a:r>
            <a:r>
              <a:rPr lang="cs-CZ" dirty="0" err="1" smtClean="0"/>
              <a:t>flowers</a:t>
            </a:r>
            <a:r>
              <a:rPr lang="cs-CZ" dirty="0" smtClean="0"/>
              <a:t>-</a:t>
            </a:r>
            <a:r>
              <a:rPr lang="cs-CZ" dirty="0" err="1" smtClean="0"/>
              <a:t>differently</a:t>
            </a:r>
            <a:r>
              <a:rPr lang="cs-CZ" dirty="0" smtClean="0"/>
              <a:t>-</a:t>
            </a:r>
            <a:r>
              <a:rPr lang="cs-CZ" dirty="0" err="1" smtClean="0"/>
              <a:t>us.html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en-US" dirty="0" smtClean="0"/>
              <a:t>STOCKLEY, Corinne; OXLADE, Chris; WERTHEIM, Jane. </a:t>
            </a:r>
            <a:r>
              <a:rPr lang="en-US" i="1" dirty="0" err="1" smtClean="0"/>
              <a:t>Velká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i="1" dirty="0" smtClean="0"/>
              <a:t> </a:t>
            </a:r>
            <a:r>
              <a:rPr lang="en-US" i="1" dirty="0" err="1" smtClean="0"/>
              <a:t>vědy</a:t>
            </a:r>
            <a:r>
              <a:rPr lang="en-US" dirty="0" smtClean="0"/>
              <a:t>. </a:t>
            </a:r>
            <a:r>
              <a:rPr lang="en-US" dirty="0" err="1" smtClean="0"/>
              <a:t>Praha</a:t>
            </a:r>
            <a:r>
              <a:rPr lang="en-US" dirty="0" smtClean="0"/>
              <a:t>: Fragment, 2003, ISBN 978-80-7200-809-4. </a:t>
            </a:r>
            <a:endParaRPr lang="cs-CZ" dirty="0" smtClean="0"/>
          </a:p>
          <a:p>
            <a:r>
              <a:rPr lang="cs-CZ" dirty="0" smtClean="0"/>
              <a:t>SVOBODA, E. a kol. </a:t>
            </a:r>
            <a:r>
              <a:rPr lang="cs-CZ" i="1" dirty="0" smtClean="0"/>
              <a:t>Přehled středoškolské fyziky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1996, ISBN 80-7196-006-3. </a:t>
            </a:r>
          </a:p>
          <a:p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smtClean="0"/>
              <a:t>Světlo</a:t>
            </a:r>
            <a:r>
              <a:rPr lang="cs-CZ" dirty="0" smtClean="0"/>
              <a:t> [online]. [cit. 27.9.2013]. Dostupný na WWW: http://cs.wikipedia.org/wiki/Sv%C4%9Btlo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Rentgenové záření</a:t>
            </a:r>
            <a:r>
              <a:rPr lang="cs-CZ" dirty="0" smtClean="0"/>
              <a:t> [online]. [cit. 27.9.2013]. Dostupný na WWW: http://cs.wikipedia.org/wiki/Rentgenov%C3%A9_z%C3%A1%C5%99en%C3%AD </a:t>
            </a:r>
          </a:p>
          <a:p>
            <a:r>
              <a:rPr lang="pt-BR" dirty="0" smtClean="0"/>
              <a:t>AUTOR NEUVEDEN. </a:t>
            </a:r>
            <a:r>
              <a:rPr lang="pt-BR" i="1" dirty="0" smtClean="0"/>
              <a:t>Záření gama</a:t>
            </a:r>
            <a:r>
              <a:rPr lang="pt-BR" dirty="0" smtClean="0"/>
              <a:t> [online]. [cit. 27.9.2013]. Dostupný na WWW: http://cs.wikipedia.org/wiki/Z%C3%A1%C5%99en%C3%AD_gama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smtClean="0"/>
              <a:t>Rádiové vlny</a:t>
            </a:r>
            <a:r>
              <a:rPr lang="cs-CZ" dirty="0" smtClean="0"/>
              <a:t> [online]. [cit. 27.9.2013]. Dostupný na WWW: http://cs.wikipedia.org/wiki/R%C3%A1diov%C3%A9_vlny </a:t>
            </a:r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2119</TotalTime>
  <Words>1192</Words>
  <Application>Microsoft Office PowerPoint</Application>
  <PresentationFormat>Předvádění na obrazovce (4:3)</PresentationFormat>
  <Paragraphs>167</Paragraphs>
  <Slides>17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283</cp:revision>
  <dcterms:created xsi:type="dcterms:W3CDTF">2010-11-01T23:40:31Z</dcterms:created>
  <dcterms:modified xsi:type="dcterms:W3CDTF">2013-10-03T16:16:57Z</dcterms:modified>
</cp:coreProperties>
</file>