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8" r:id="rId2"/>
    <p:sldId id="257" r:id="rId3"/>
    <p:sldId id="279" r:id="rId4"/>
    <p:sldId id="297" r:id="rId5"/>
    <p:sldId id="295" r:id="rId6"/>
    <p:sldId id="296" r:id="rId7"/>
    <p:sldId id="299" r:id="rId8"/>
    <p:sldId id="294" r:id="rId9"/>
    <p:sldId id="298" r:id="rId10"/>
    <p:sldId id="301" r:id="rId11"/>
    <p:sldId id="300" r:id="rId12"/>
    <p:sldId id="302" r:id="rId13"/>
    <p:sldId id="269" r:id="rId14"/>
    <p:sldId id="30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100" d="100"/>
          <a:sy n="100" d="100"/>
        </p:scale>
        <p:origin x="-492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9.10.2013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9.10.2013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9.10.2013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2784752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12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Seznámení 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s Ohmovým zákonem a jeho procvičení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Proud, odpor, napětí, obvod, ampér, volt, ohm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Fyzika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Ivana Gajdošová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Výklad, úlohy na Ohmův zákon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pomocí prezentace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výpočty 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ročník, žáci 16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 nebo materiály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SŠST Ústí nad Labem, Čelakovského 5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Ohmův zákon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VY_32_INOVACE_12_232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15616" y="2708920"/>
            <a:ext cx="67687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OHMŮV ZÁKON</a:t>
            </a:r>
            <a:endParaRPr lang="cs-CZ" sz="6000" b="1" i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150" y="1766888"/>
            <a:ext cx="217170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563888" y="5229200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Georg Simon Ohm</a:t>
            </a:r>
          </a:p>
        </p:txBody>
      </p:sp>
    </p:spTree>
    <p:extLst>
      <p:ext uri="{BB962C8B-B14F-4D97-AF65-F5344CB8AC3E}">
        <p14:creationId xmlns:p14="http://schemas.microsoft.com/office/powerpoint/2010/main" val="331536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619672" y="2480851"/>
            <a:ext cx="457200" cy="12554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>
            <a:stCxn id="4" idx="0"/>
          </p:cNvCxnSpPr>
          <p:nvPr/>
        </p:nvCxnSpPr>
        <p:spPr>
          <a:xfrm flipV="1">
            <a:off x="1848272" y="1700808"/>
            <a:ext cx="0" cy="780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>
            <a:stCxn id="4" idx="2"/>
          </p:cNvCxnSpPr>
          <p:nvPr/>
        </p:nvCxnSpPr>
        <p:spPr>
          <a:xfrm>
            <a:off x="1848272" y="3736345"/>
            <a:ext cx="0" cy="7007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1848272" y="1700808"/>
            <a:ext cx="17876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3635896" y="1700808"/>
            <a:ext cx="0" cy="1152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3635896" y="3108598"/>
            <a:ext cx="0" cy="13285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1848272" y="4437112"/>
            <a:ext cx="17876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3563888" y="2852936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3491880" y="3108598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Vývojový diagram: spojnice 39"/>
          <p:cNvSpPr/>
          <p:nvPr/>
        </p:nvSpPr>
        <p:spPr>
          <a:xfrm>
            <a:off x="2627784" y="4203086"/>
            <a:ext cx="504056" cy="468052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AA</a:t>
            </a:r>
            <a:endParaRPr lang="cs-CZ" dirty="0"/>
          </a:p>
        </p:txBody>
      </p:sp>
      <p:sp>
        <p:nvSpPr>
          <p:cNvPr id="41" name="Vývojový diagram: spojnice 40"/>
          <p:cNvSpPr/>
          <p:nvPr/>
        </p:nvSpPr>
        <p:spPr>
          <a:xfrm>
            <a:off x="827584" y="2839988"/>
            <a:ext cx="432048" cy="43204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6" name="Přímá spojnice 45"/>
          <p:cNvCxnSpPr>
            <a:stCxn id="41" idx="0"/>
          </p:cNvCxnSpPr>
          <p:nvPr/>
        </p:nvCxnSpPr>
        <p:spPr>
          <a:xfrm flipV="1">
            <a:off x="1043608" y="2204864"/>
            <a:ext cx="0" cy="6351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1043608" y="2204864"/>
            <a:ext cx="8046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>
            <a:stCxn id="41" idx="4"/>
          </p:cNvCxnSpPr>
          <p:nvPr/>
        </p:nvCxnSpPr>
        <p:spPr>
          <a:xfrm>
            <a:off x="1043608" y="3272036"/>
            <a:ext cx="0" cy="661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1043608" y="3933056"/>
            <a:ext cx="8046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se šipkou 53"/>
          <p:cNvCxnSpPr/>
          <p:nvPr/>
        </p:nvCxnSpPr>
        <p:spPr>
          <a:xfrm>
            <a:off x="3635896" y="3429000"/>
            <a:ext cx="0" cy="1735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ovéPole 54"/>
          <p:cNvSpPr txBox="1"/>
          <p:nvPr/>
        </p:nvSpPr>
        <p:spPr>
          <a:xfrm>
            <a:off x="2768599" y="4252446"/>
            <a:ext cx="222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935596" y="290270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3707904" y="327203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3697914" y="2483604"/>
            <a:ext cx="252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</a:t>
            </a:r>
            <a:endParaRPr lang="cs-CZ" dirty="0"/>
          </a:p>
        </p:txBody>
      </p:sp>
      <p:sp>
        <p:nvSpPr>
          <p:cNvPr id="59" name="Obdélník 58"/>
          <p:cNvSpPr/>
          <p:nvPr/>
        </p:nvSpPr>
        <p:spPr>
          <a:xfrm>
            <a:off x="5626174" y="1556792"/>
            <a:ext cx="792088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TextovéPole 59"/>
          <p:cNvSpPr txBox="1"/>
          <p:nvPr/>
        </p:nvSpPr>
        <p:spPr>
          <a:xfrm>
            <a:off x="6660232" y="148013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rezistor</a:t>
            </a:r>
            <a:endParaRPr lang="cs-CZ" dirty="0"/>
          </a:p>
        </p:txBody>
      </p:sp>
      <p:sp>
        <p:nvSpPr>
          <p:cNvPr id="61" name="Vývojový diagram: spojnice 60"/>
          <p:cNvSpPr/>
          <p:nvPr/>
        </p:nvSpPr>
        <p:spPr>
          <a:xfrm>
            <a:off x="5713251" y="2264827"/>
            <a:ext cx="576064" cy="575161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2" name="Vývojový diagram: spojnice 61"/>
          <p:cNvSpPr/>
          <p:nvPr/>
        </p:nvSpPr>
        <p:spPr>
          <a:xfrm>
            <a:off x="5734186" y="3027385"/>
            <a:ext cx="576064" cy="575161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TextovéPole 62"/>
          <p:cNvSpPr txBox="1"/>
          <p:nvPr/>
        </p:nvSpPr>
        <p:spPr>
          <a:xfrm>
            <a:off x="5929089" y="2367741"/>
            <a:ext cx="186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5879207" y="3146441"/>
            <a:ext cx="211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6660232" y="2367741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ampérmetr</a:t>
            </a:r>
            <a:endParaRPr lang="cs-CZ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6660232" y="3146441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voltmetr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124744"/>
            <a:ext cx="3420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Jednoduchý obvod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49520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90861" y="2276872"/>
            <a:ext cx="7837065" cy="20621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2">
                    <a:lumMod val="25000"/>
                  </a:schemeClr>
                </a:solidFill>
              </a:rPr>
              <a:t>Proud procházející vodičem je přímo úměrný napětí mezi konci vodiče a nepřímo úměrný elektrickému odporu vodiče. Napětí se rovná proudu násobenému odporem.</a:t>
            </a:r>
            <a:endParaRPr lang="cs-CZ" sz="3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07704" y="1412776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OHMŮV ZÁKON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283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2699792" y="1916832"/>
                <a:ext cx="4032448" cy="1826719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6600" dirty="0"/>
                  <a:t>I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66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6600" i="1">
                            <a:latin typeface="Cambria Math"/>
                          </a:rPr>
                          <m:t>𝑈</m:t>
                        </m:r>
                      </m:num>
                      <m:den>
                        <m:r>
                          <a:rPr lang="cs-CZ" sz="6600" i="1">
                            <a:latin typeface="Cambria Math"/>
                          </a:rPr>
                          <m:t>𝑅</m:t>
                        </m:r>
                      </m:den>
                    </m:f>
                  </m:oMath>
                </a14:m>
                <a:endParaRPr lang="cs-CZ" sz="6600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2" y="1916832"/>
                <a:ext cx="4032448" cy="182671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1115615" y="4221088"/>
            <a:ext cx="6912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 – elektrický proud, jednotka </a:t>
            </a:r>
            <a:r>
              <a:rPr lang="cs-CZ" sz="2400" dirty="0" smtClean="0">
                <a:solidFill>
                  <a:srgbClr val="FF0000"/>
                </a:solidFill>
              </a:rPr>
              <a:t>ampér </a:t>
            </a:r>
            <a:r>
              <a:rPr lang="cs-CZ" sz="2400" dirty="0" smtClean="0"/>
              <a:t>[A]</a:t>
            </a:r>
            <a:endParaRPr lang="cs-CZ" sz="2400" dirty="0"/>
          </a:p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U </a:t>
            </a:r>
            <a:r>
              <a:rPr lang="cs-CZ" sz="2400" dirty="0" smtClean="0"/>
              <a:t>-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elektrické napětí, jednotka </a:t>
            </a:r>
            <a:r>
              <a:rPr lang="cs-CZ" sz="2400" dirty="0" smtClean="0">
                <a:solidFill>
                  <a:srgbClr val="FF0000"/>
                </a:solidFill>
              </a:rPr>
              <a:t>volt</a:t>
            </a:r>
            <a:r>
              <a:rPr lang="cs-CZ" sz="2400" dirty="0" smtClean="0"/>
              <a:t> [V]</a:t>
            </a:r>
            <a:endParaRPr lang="cs-CZ" sz="2400" dirty="0"/>
          </a:p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R</a:t>
            </a:r>
            <a:r>
              <a:rPr lang="cs-CZ" sz="2400" dirty="0" smtClean="0"/>
              <a:t> – elektrický odpor , jednotka </a:t>
            </a:r>
            <a:r>
              <a:rPr lang="cs-CZ" sz="2400" dirty="0" smtClean="0">
                <a:solidFill>
                  <a:srgbClr val="FF0000"/>
                </a:solidFill>
              </a:rPr>
              <a:t>ohm </a:t>
            </a:r>
            <a:r>
              <a:rPr lang="cs-CZ" sz="2400" dirty="0" smtClean="0"/>
              <a:t>[</a:t>
            </a:r>
            <a:r>
              <a:rPr lang="el-GR" sz="2400" dirty="0"/>
              <a:t>Ω</a:t>
            </a:r>
            <a:r>
              <a:rPr lang="cs-CZ" sz="2400" dirty="0" smtClean="0"/>
              <a:t>]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94664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755576" y="1340768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 úpravě: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3069463"/>
            <a:ext cx="288032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U = R.I </a:t>
            </a:r>
            <a:endParaRPr lang="cs-CZ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988743" y="2816060"/>
                <a:ext cx="2232248" cy="1153136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3600" dirty="0"/>
                  <a:t>I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i="1">
                            <a:latin typeface="Cambria Math"/>
                          </a:rPr>
                          <m:t>𝑈</m:t>
                        </m:r>
                      </m:num>
                      <m:den>
                        <m:r>
                          <a:rPr lang="cs-CZ" sz="3600" i="1">
                            <a:latin typeface="Cambria Math"/>
                          </a:rPr>
                          <m:t>𝑅</m:t>
                        </m:r>
                      </m:den>
                    </m:f>
                  </m:oMath>
                </a14:m>
                <a:endParaRPr lang="cs-CZ" sz="3600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8743" y="2816060"/>
                <a:ext cx="2232248" cy="115313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4527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539552" y="1556792"/>
            <a:ext cx="81369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Ohm je jednotka elektrického odporu, značí se velkým řeckým písmenem </a:t>
            </a:r>
            <a:r>
              <a:rPr lang="el-GR" sz="2800" dirty="0"/>
              <a:t>Ω (</a:t>
            </a:r>
            <a:r>
              <a:rPr lang="cs-CZ" sz="2800" dirty="0"/>
              <a:t>omega).</a:t>
            </a:r>
          </a:p>
          <a:p>
            <a:pPr algn="ctr"/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4149080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Například vodič má elektrický odpor 1 </a:t>
            </a:r>
            <a:r>
              <a:rPr lang="el-GR" dirty="0" smtClean="0">
                <a:solidFill>
                  <a:schemeClr val="tx2">
                    <a:lumMod val="75000"/>
                  </a:schemeClr>
                </a:solidFill>
              </a:rPr>
              <a:t>Ω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, pokud při napětí 1 V mezi konci vodiče prochází vodičem proud 1 A.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66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484784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Příklady: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67172" y="2280960"/>
            <a:ext cx="79372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400" dirty="0" smtClean="0"/>
              <a:t>Žárovka s napětím 230 V má odpor 275 </a:t>
            </a:r>
            <a:r>
              <a:rPr lang="el-GR" sz="2400" dirty="0" smtClean="0"/>
              <a:t>Ω</a:t>
            </a:r>
            <a:r>
              <a:rPr lang="cs-CZ" sz="2400" dirty="0" smtClean="0"/>
              <a:t>. Jaký jí protéká proud?</a:t>
            </a:r>
          </a:p>
          <a:p>
            <a:pPr marL="457200" indent="-457200">
              <a:buAutoNum type="arabicParenR"/>
            </a:pPr>
            <a:endParaRPr lang="cs-CZ" sz="2400" dirty="0" smtClean="0"/>
          </a:p>
          <a:p>
            <a:pPr marL="457200" indent="-457200">
              <a:buAutoNum type="arabicParenR"/>
            </a:pPr>
            <a:r>
              <a:rPr lang="cs-CZ" sz="2400" dirty="0" smtClean="0"/>
              <a:t>Jaký byl odpor elektrického vařiče, kterým při napětí 230 V procházel proud 2 A?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01004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484784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Příklady: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67172" y="2280960"/>
            <a:ext cx="79372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400" dirty="0" smtClean="0"/>
              <a:t>Žárovka s napětím 230 V má odpor 275 </a:t>
            </a:r>
            <a:r>
              <a:rPr lang="el-GR" sz="2400" dirty="0" smtClean="0"/>
              <a:t>Ω</a:t>
            </a:r>
            <a:r>
              <a:rPr lang="cs-CZ" sz="2400" dirty="0" smtClean="0"/>
              <a:t>. Jaký jí protéká proud?    </a:t>
            </a:r>
            <a:r>
              <a:rPr lang="cs-CZ" sz="2400" dirty="0" smtClean="0">
                <a:solidFill>
                  <a:srgbClr val="FF0000"/>
                </a:solidFill>
              </a:rPr>
              <a:t>I = 0,836 A</a:t>
            </a:r>
            <a:endParaRPr lang="cs-CZ" sz="2400" dirty="0" smtClean="0"/>
          </a:p>
          <a:p>
            <a:pPr marL="457200" indent="-457200">
              <a:buAutoNum type="arabicParenR"/>
            </a:pPr>
            <a:endParaRPr lang="cs-CZ" sz="2400" dirty="0" smtClean="0"/>
          </a:p>
          <a:p>
            <a:pPr marL="457200" indent="-457200">
              <a:buAutoNum type="arabicParenR"/>
            </a:pPr>
            <a:r>
              <a:rPr lang="cs-CZ" sz="2400" dirty="0" smtClean="0"/>
              <a:t>Jaký byl odpor elektrického vařiče, kterým při napětí 230 V procházel proud 2 A?     </a:t>
            </a:r>
            <a:r>
              <a:rPr lang="cs-CZ" sz="2400" dirty="0" smtClean="0">
                <a:solidFill>
                  <a:srgbClr val="FF0000"/>
                </a:solidFill>
              </a:rPr>
              <a:t>R = 115 </a:t>
            </a:r>
            <a:r>
              <a:rPr lang="el-GR" sz="2400" dirty="0">
                <a:solidFill>
                  <a:srgbClr val="FF0000"/>
                </a:solidFill>
              </a:rPr>
              <a:t>Ω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191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043608" y="1484784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Doplňte tabulku:</a:t>
            </a:r>
            <a:endParaRPr lang="cs-CZ" sz="24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7565630"/>
              </p:ext>
            </p:extLst>
          </p:nvPr>
        </p:nvGraphicFramePr>
        <p:xfrm>
          <a:off x="683568" y="2564906"/>
          <a:ext cx="7704855" cy="308680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68285"/>
                <a:gridCol w="2568285"/>
                <a:gridCol w="2568285"/>
              </a:tblGrid>
              <a:tr h="957975"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Napětí </a:t>
                      </a:r>
                      <a:r>
                        <a:rPr lang="cs-CZ" sz="2400" b="0" dirty="0" smtClean="0">
                          <a:solidFill>
                            <a:srgbClr val="C00000"/>
                          </a:solidFill>
                        </a:rPr>
                        <a:t>U</a:t>
                      </a:r>
                      <a:endParaRPr lang="cs-CZ" sz="2400" b="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Elektrický proud </a:t>
                      </a:r>
                      <a:r>
                        <a:rPr lang="cs-CZ" sz="2400" b="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24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Odpor</a:t>
                      </a:r>
                      <a:r>
                        <a:rPr lang="cs-CZ" sz="2400" b="0" dirty="0" smtClean="0"/>
                        <a:t> </a:t>
                      </a:r>
                      <a:r>
                        <a:rPr lang="cs-CZ" sz="2400" b="0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sz="24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3220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230 V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0,8 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/>
                </a:tc>
              </a:tr>
              <a:tr h="532208"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1,2 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82 </a:t>
                      </a:r>
                      <a:r>
                        <a:rPr lang="el-GR" sz="2400" dirty="0" smtClean="0"/>
                        <a:t>Ω</a:t>
                      </a:r>
                      <a:endParaRPr lang="cs-CZ" sz="2400" dirty="0"/>
                    </a:p>
                  </a:txBody>
                  <a:tcPr/>
                </a:tc>
              </a:tr>
              <a:tr h="53220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12 V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0,1 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/>
                </a:tc>
              </a:tr>
              <a:tr h="53220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4,5 V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10 </a:t>
                      </a:r>
                      <a:r>
                        <a:rPr lang="el-GR" sz="2400" dirty="0" smtClean="0"/>
                        <a:t>Ω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610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043608" y="1484784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Doplňte tabulku:</a:t>
            </a:r>
            <a:endParaRPr lang="cs-CZ" sz="24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5813943"/>
              </p:ext>
            </p:extLst>
          </p:nvPr>
        </p:nvGraphicFramePr>
        <p:xfrm>
          <a:off x="683568" y="2564906"/>
          <a:ext cx="7704855" cy="308680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68285"/>
                <a:gridCol w="2568285"/>
                <a:gridCol w="2568285"/>
              </a:tblGrid>
              <a:tr h="957975"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Napětí </a:t>
                      </a:r>
                      <a:r>
                        <a:rPr lang="cs-CZ" sz="2400" b="0" dirty="0" smtClean="0">
                          <a:solidFill>
                            <a:srgbClr val="C00000"/>
                          </a:solidFill>
                        </a:rPr>
                        <a:t>U</a:t>
                      </a:r>
                      <a:endParaRPr lang="cs-CZ" sz="2400" b="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Elektrický proud </a:t>
                      </a:r>
                      <a:r>
                        <a:rPr lang="cs-CZ" sz="2400" b="0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24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Odpor</a:t>
                      </a:r>
                      <a:r>
                        <a:rPr lang="cs-CZ" sz="2400" b="0" dirty="0" smtClean="0"/>
                        <a:t> </a:t>
                      </a:r>
                      <a:r>
                        <a:rPr lang="cs-CZ" sz="2400" b="0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sz="24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3220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230 V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0,8 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C00000"/>
                          </a:solidFill>
                        </a:rPr>
                        <a:t>287,5 </a:t>
                      </a:r>
                      <a:r>
                        <a:rPr lang="el-GR" sz="2400" dirty="0" smtClean="0">
                          <a:solidFill>
                            <a:srgbClr val="C00000"/>
                          </a:solidFill>
                        </a:rPr>
                        <a:t>Ω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3220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C00000"/>
                          </a:solidFill>
                        </a:rPr>
                        <a:t>98,4 V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1,2 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82 </a:t>
                      </a:r>
                      <a:r>
                        <a:rPr lang="el-GR" sz="2400" dirty="0" smtClean="0"/>
                        <a:t>Ω</a:t>
                      </a:r>
                      <a:endParaRPr lang="cs-CZ" sz="2400" dirty="0"/>
                    </a:p>
                  </a:txBody>
                  <a:tcPr/>
                </a:tc>
              </a:tr>
              <a:tr h="53220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12 V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0,1 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C00000"/>
                          </a:solidFill>
                        </a:rPr>
                        <a:t>120 </a:t>
                      </a:r>
                      <a:r>
                        <a:rPr lang="el-GR" sz="2400" dirty="0" smtClean="0">
                          <a:solidFill>
                            <a:srgbClr val="C00000"/>
                          </a:solidFill>
                        </a:rPr>
                        <a:t>Ω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3220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4,5 V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C00000"/>
                          </a:solidFill>
                        </a:rPr>
                        <a:t>0,</a:t>
                      </a:r>
                      <a:r>
                        <a:rPr lang="cs-CZ" sz="2400" baseline="0" dirty="0" smtClean="0">
                          <a:solidFill>
                            <a:srgbClr val="C00000"/>
                          </a:solidFill>
                        </a:rPr>
                        <a:t> 45 A</a:t>
                      </a:r>
                      <a:endParaRPr lang="cs-CZ" sz="2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10 </a:t>
                      </a:r>
                      <a:r>
                        <a:rPr lang="el-GR" sz="2400" dirty="0" smtClean="0"/>
                        <a:t>Ω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430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67544" y="2295456"/>
            <a:ext cx="79928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cs-CZ" sz="2800" dirty="0" smtClean="0"/>
              <a:t>Vyslovte Ohmův zákon.</a:t>
            </a:r>
          </a:p>
          <a:p>
            <a:pPr marL="342900" indent="-342900">
              <a:buAutoNum type="arabicParenR"/>
            </a:pPr>
            <a:r>
              <a:rPr lang="cs-CZ" sz="2800" dirty="0" smtClean="0"/>
              <a:t>Vysvětlete podstatu odporu vodiče?</a:t>
            </a:r>
          </a:p>
          <a:p>
            <a:pPr marL="342900" indent="-342900">
              <a:buAutoNum type="arabicParenR"/>
            </a:pPr>
            <a:r>
              <a:rPr lang="cs-CZ" sz="2800" dirty="0" smtClean="0"/>
              <a:t>Jaký je skutečný a jaký je dohodnutý směr proudu v kovovém vodiči?</a:t>
            </a:r>
          </a:p>
          <a:p>
            <a:pPr marL="342900" indent="-342900">
              <a:buAutoNum type="arabicParenR"/>
            </a:pPr>
            <a:r>
              <a:rPr lang="cs-CZ" sz="2800" dirty="0" smtClean="0"/>
              <a:t>Jaké znáte zdroje napětí?</a:t>
            </a:r>
          </a:p>
          <a:p>
            <a:pPr marL="342900" indent="-342900">
              <a:buAutoNum type="arabicParenR"/>
            </a:pPr>
            <a:r>
              <a:rPr lang="cs-CZ" sz="2800" dirty="0"/>
              <a:t> </a:t>
            </a:r>
            <a:r>
              <a:rPr lang="cs-CZ" sz="2800" dirty="0" smtClean="0"/>
              <a:t>Které části tvoří jednoduchý obvod?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1340768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Zopakujte si: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340768"/>
            <a:ext cx="82089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</a:p>
          <a:p>
            <a:endParaRPr lang="cs-CZ" sz="2400" b="1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SVOBODA</a:t>
            </a:r>
            <a:r>
              <a:rPr lang="cs-CZ" sz="2000" dirty="0"/>
              <a:t>, Emanuel a kol. </a:t>
            </a:r>
            <a:r>
              <a:rPr lang="cs-CZ" sz="2000" i="1" dirty="0"/>
              <a:t>Přehled středoškolské fyziky</a:t>
            </a:r>
            <a:r>
              <a:rPr lang="cs-CZ" sz="2000" dirty="0"/>
              <a:t>. Praha: Prometheus, 1996, ISBN 80-7196-006-3. </a:t>
            </a:r>
            <a:endParaRPr lang="cs-CZ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pt-BR" sz="2000" smtClean="0"/>
              <a:t>AUTOR </a:t>
            </a:r>
            <a:r>
              <a:rPr lang="pt-BR" sz="2000" dirty="0"/>
              <a:t>NEZNÁMÝ. wikipedia.cz [online]. [cit. 6.10.2013]. Dostupný na WWW: http://upload.wikimedia.org/wikipedia/commons/a/a6/Georg-simon-ohm_1.jpg</a:t>
            </a:r>
            <a:endParaRPr lang="cs-CZ" sz="2000" dirty="0"/>
          </a:p>
          <a:p>
            <a:pPr marL="342900" indent="-342900">
              <a:buFont typeface="Arial" pitchFamily="34" charset="0"/>
              <a:buChar char="•"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91733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1726</TotalTime>
  <Words>544</Words>
  <Application>Microsoft Office PowerPoint</Application>
  <PresentationFormat>Předvádění na obrazovce (4:3)</PresentationFormat>
  <Paragraphs>135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Gajdošová Ing.</cp:lastModifiedBy>
  <cp:revision>186</cp:revision>
  <dcterms:created xsi:type="dcterms:W3CDTF">2010-11-01T23:40:31Z</dcterms:created>
  <dcterms:modified xsi:type="dcterms:W3CDTF">2013-10-09T19:44:31Z</dcterms:modified>
</cp:coreProperties>
</file>