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16"/>
  </p:notesMasterIdLst>
  <p:sldIdLst>
    <p:sldId id="278" r:id="rId2"/>
    <p:sldId id="257" r:id="rId3"/>
    <p:sldId id="279" r:id="rId4"/>
    <p:sldId id="294" r:id="rId5"/>
    <p:sldId id="295" r:id="rId6"/>
    <p:sldId id="296" r:id="rId7"/>
    <p:sldId id="298" r:id="rId8"/>
    <p:sldId id="300" r:id="rId9"/>
    <p:sldId id="299" r:id="rId10"/>
    <p:sldId id="297" r:id="rId11"/>
    <p:sldId id="302" r:id="rId12"/>
    <p:sldId id="303" r:id="rId13"/>
    <p:sldId id="301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72" y="7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jp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2.jpg"/><Relationship Id="rId7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.jpg"/><Relationship Id="rId7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526971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Možnosti zapojení odporů, výpočet celkového odporu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Odpor, rezistor, ohm, sériové zapojení, paralelní zapojení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Výklad, úlohy na výpočty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výpočty 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Řazení rezistorů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VY_32_INOVACE_12_233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8920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ŘAZENÍ REZISTORŮ</a:t>
            </a:r>
            <a:endParaRPr lang="cs-CZ" sz="6000" b="1" i="1" u="sng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07468"/>
            <a:ext cx="7632847" cy="1200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Rezistor je elektrotechnická součástka elektrického obvodu, nazývaná technický odpor. Důvodem pro zařazení rezistoru do obvodu je obvykle snížení velikosti elektrického proudu.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34124"/>
            <a:ext cx="3600400" cy="3060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536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412776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TYPY ZAPOJENÍ: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636912"/>
            <a:ext cx="6840760" cy="255454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sériové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3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paralelní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3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/>
              <a:t>kombinované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2466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340768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/>
              <a:t>SÉRIOVÉ ZAPOJENÍ</a:t>
            </a:r>
          </a:p>
          <a:p>
            <a:pPr algn="ctr"/>
            <a:r>
              <a:rPr lang="cs-CZ" sz="2800" dirty="0" smtClean="0"/>
              <a:t>(za sebou)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971600" y="2996952"/>
            <a:ext cx="792088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683568" y="30376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67544" y="314096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5" idx="1"/>
          </p:cNvCxnSpPr>
          <p:nvPr/>
        </p:nvCxnSpPr>
        <p:spPr>
          <a:xfrm>
            <a:off x="683568" y="3068960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ývojový diagram: spojnice 16"/>
          <p:cNvSpPr/>
          <p:nvPr/>
        </p:nvSpPr>
        <p:spPr>
          <a:xfrm>
            <a:off x="624186" y="303295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95736" y="2996952"/>
            <a:ext cx="792088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63888" y="2996952"/>
            <a:ext cx="792088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5" idx="3"/>
            <a:endCxn id="18" idx="1"/>
          </p:cNvCxnSpPr>
          <p:nvPr/>
        </p:nvCxnSpPr>
        <p:spPr>
          <a:xfrm>
            <a:off x="1763688" y="3068960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8" idx="3"/>
            <a:endCxn id="20" idx="1"/>
          </p:cNvCxnSpPr>
          <p:nvPr/>
        </p:nvCxnSpPr>
        <p:spPr>
          <a:xfrm>
            <a:off x="2987824" y="3068960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20" idx="3"/>
          </p:cNvCxnSpPr>
          <p:nvPr/>
        </p:nvCxnSpPr>
        <p:spPr>
          <a:xfrm>
            <a:off x="4355976" y="3068960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ývojový diagram: spojnice 29"/>
          <p:cNvSpPr/>
          <p:nvPr/>
        </p:nvSpPr>
        <p:spPr>
          <a:xfrm>
            <a:off x="4824028" y="303295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>
            <a:off x="827584" y="3068960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827584" y="3789040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4499992" y="3068960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979712" y="3068960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275856" y="3068960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126103" y="2627620"/>
                <a:ext cx="4830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6103" y="2627620"/>
                <a:ext cx="48308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422247" y="2627620"/>
                <a:ext cx="4884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2247" y="2627620"/>
                <a:ext cx="48840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718391" y="2663624"/>
                <a:ext cx="4884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8391" y="2663624"/>
                <a:ext cx="48840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128435" y="3717032"/>
                <a:ext cx="4841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𝑈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8435" y="3717032"/>
                <a:ext cx="484171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2441609" y="3717032"/>
                <a:ext cx="4894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𝑈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1609" y="3717032"/>
                <a:ext cx="489493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749151" y="3731994"/>
                <a:ext cx="42688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𝑈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9151" y="3731994"/>
                <a:ext cx="42688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TextovéPole 48"/>
          <p:cNvSpPr txBox="1"/>
          <p:nvPr/>
        </p:nvSpPr>
        <p:spPr>
          <a:xfrm>
            <a:off x="5436096" y="30689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Platí: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5284068" y="3347482"/>
                <a:ext cx="30963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tx2">
                        <a:lumMod val="75000"/>
                      </a:schemeClr>
                    </a:solidFill>
                  </a:rPr>
                  <a:t>U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endParaRPr lang="cs-CZ" sz="2800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4068" y="3347482"/>
                <a:ext cx="3096344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4134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TextovéPole 50"/>
          <p:cNvSpPr txBox="1"/>
          <p:nvPr/>
        </p:nvSpPr>
        <p:spPr>
          <a:xfrm>
            <a:off x="4788024" y="3789040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Celkové napětí je rovno součtu napětí na svorkách.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436096" y="4581129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Ohmova zákonu: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5284068" y="4844752"/>
                <a:ext cx="266429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tx2">
                        <a:lumMod val="75000"/>
                      </a:schemeClr>
                    </a:solidFill>
                  </a:rPr>
                  <a:t>RI </a:t>
                </a:r>
                <a:r>
                  <a:rPr lang="cs-CZ" sz="2400" dirty="0">
                    <a:solidFill>
                      <a:schemeClr val="tx2">
                        <a:lumMod val="75000"/>
                      </a:schemeClr>
                    </a:solidFill>
                  </a:rPr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𝑅𝐼</m:t>
                        </m:r>
                      </m:e>
                      <m:sub>
                        <m:r>
                          <a:rPr lang="cs-CZ" sz="24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𝑅𝐼</m:t>
                        </m:r>
                      </m:e>
                      <m:sub>
                        <m:r>
                          <a:rPr lang="cs-CZ" sz="24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𝑅𝐼</m:t>
                        </m:r>
                      </m:e>
                      <m:sub>
                        <m:r>
                          <a:rPr lang="cs-CZ" sz="24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endParaRPr lang="cs-CZ" sz="2400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4068" y="4844752"/>
                <a:ext cx="2664296" cy="461665"/>
              </a:xfrm>
              <a:prstGeom prst="rect">
                <a:avLst/>
              </a:prstGeom>
              <a:blipFill rotWithShape="1">
                <a:blip r:embed="rId11"/>
                <a:stretch>
                  <a:fillRect l="-3661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83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263452"/>
            <a:ext cx="475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 vydělení rovnice proudem I dostaneme:</a:t>
            </a:r>
            <a:endParaRPr lang="cs-CZ" sz="20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827584" y="1988840"/>
                <a:ext cx="3672409" cy="156966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endParaRPr lang="cs-CZ" sz="3200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r>
                  <a:rPr lang="cs-CZ" sz="3200" i="1" dirty="0" smtClean="0">
                    <a:solidFill>
                      <a:schemeClr val="tx2">
                        <a:lumMod val="75000"/>
                      </a:schemeClr>
                    </a:solidFill>
                  </a:rPr>
                  <a:t>R</a:t>
                </a:r>
                <a:r>
                  <a:rPr lang="cs-CZ" sz="3200" dirty="0" smtClean="0">
                    <a:solidFill>
                      <a:schemeClr val="tx2">
                        <a:lumMod val="75000"/>
                      </a:schemeClr>
                    </a:solidFill>
                  </a:rPr>
                  <a:t> </a:t>
                </a:r>
                <a:r>
                  <a:rPr lang="cs-CZ" sz="3200" dirty="0">
                    <a:solidFill>
                      <a:schemeClr val="tx2">
                        <a:lumMod val="75000"/>
                      </a:schemeClr>
                    </a:solidFill>
                  </a:rPr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𝑅</m:t>
                        </m:r>
                      </m:e>
                      <m:sub>
                        <m:r>
                          <a:rPr lang="cs-CZ" sz="32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3200" dirty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𝑅</m:t>
                        </m:r>
                      </m:e>
                      <m:sub>
                        <m:r>
                          <a:rPr lang="cs-CZ" sz="32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3200" dirty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𝑅</m:t>
                        </m:r>
                      </m:e>
                      <m:sub>
                        <m:r>
                          <a:rPr lang="cs-CZ" sz="32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endParaRPr lang="cs-CZ" sz="3200" dirty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endParaRPr lang="cs-CZ" sz="3200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1988840"/>
                <a:ext cx="3672409" cy="1569660"/>
              </a:xfrm>
              <a:prstGeom prst="rect">
                <a:avLst/>
              </a:prstGeom>
              <a:blipFill rotWithShape="1">
                <a:blip r:embed="rId4"/>
                <a:stretch>
                  <a:fillRect l="-43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812379" y="3717032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Výsledný odpor soustavy sériově spojených rezistorů je roven součtu odporů těchto rezistorů.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4836061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Přerušení sériového obvodu v kterémkoli místě má za následek přerušení celého </a:t>
            </a:r>
            <a:r>
              <a:rPr lang="cs-CZ" dirty="0" smtClean="0"/>
              <a:t>obvodu</a:t>
            </a:r>
            <a:r>
              <a:rPr lang="cs-CZ" dirty="0"/>
              <a:t> </a:t>
            </a:r>
            <a:r>
              <a:rPr lang="cs-CZ" dirty="0" smtClean="0"/>
              <a:t>(například žárovičky na stromek, schodišťové světlo v paneláku…)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466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12776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Příklad:</a:t>
            </a:r>
          </a:p>
          <a:p>
            <a:r>
              <a:rPr lang="cs-CZ" sz="2400" dirty="0" smtClean="0"/>
              <a:t>Sériově zapojené rezistory o odporech 20</a:t>
            </a:r>
            <a:r>
              <a:rPr lang="el-GR" sz="2400" dirty="0"/>
              <a:t> </a:t>
            </a:r>
            <a:r>
              <a:rPr lang="el-GR" sz="2400" dirty="0" smtClean="0"/>
              <a:t>Ω</a:t>
            </a:r>
            <a:r>
              <a:rPr lang="cs-CZ" sz="2400" dirty="0" smtClean="0"/>
              <a:t>, </a:t>
            </a:r>
            <a:r>
              <a:rPr lang="cs-CZ" sz="2400" dirty="0" smtClean="0"/>
              <a:t>30 </a:t>
            </a:r>
            <a:r>
              <a:rPr lang="el-GR" sz="2400" dirty="0" smtClean="0"/>
              <a:t>Ω</a:t>
            </a:r>
            <a:r>
              <a:rPr lang="cs-CZ" sz="2400" dirty="0" smtClean="0"/>
              <a:t> a 50 </a:t>
            </a:r>
            <a:r>
              <a:rPr lang="el-GR" sz="2400" dirty="0" smtClean="0"/>
              <a:t>Ω</a:t>
            </a:r>
            <a:r>
              <a:rPr lang="cs-CZ" sz="2400" dirty="0" smtClean="0"/>
              <a:t> jsou připojeny ke zdroji napětí 50 V. Určete výsledný odpor a proud, který prochází soustavou.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0524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683568" y="1412776"/>
                <a:ext cx="7704856" cy="41068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Příklad:</a:t>
                </a:r>
              </a:p>
              <a:p>
                <a:r>
                  <a:rPr lang="cs-CZ" sz="2400" dirty="0" smtClean="0"/>
                  <a:t>Sériově zapojené rezistory o odporech 20</a:t>
                </a:r>
                <a:r>
                  <a:rPr lang="el-GR" sz="2400" dirty="0"/>
                  <a:t> </a:t>
                </a:r>
                <a:r>
                  <a:rPr lang="el-GR" sz="2400" dirty="0" smtClean="0"/>
                  <a:t>Ω</a:t>
                </a:r>
                <a:r>
                  <a:rPr lang="cs-CZ" sz="2400" dirty="0" smtClean="0"/>
                  <a:t>, </a:t>
                </a:r>
                <a:r>
                  <a:rPr lang="cs-CZ" sz="2400" dirty="0" smtClean="0"/>
                  <a:t>30 </a:t>
                </a:r>
                <a:r>
                  <a:rPr lang="el-GR" sz="2400" dirty="0" smtClean="0"/>
                  <a:t>Ω</a:t>
                </a:r>
                <a:r>
                  <a:rPr lang="cs-CZ" sz="2400" dirty="0" smtClean="0"/>
                  <a:t> a 50 </a:t>
                </a:r>
                <a:r>
                  <a:rPr lang="el-GR" sz="2400" dirty="0" smtClean="0"/>
                  <a:t>Ω</a:t>
                </a:r>
                <a:r>
                  <a:rPr lang="cs-CZ" sz="2400" dirty="0" smtClean="0"/>
                  <a:t> jsou připojeny ke zdroji napětí 50 V. Určete výsledný odpor a proud, který prochází soustavou.</a:t>
                </a:r>
              </a:p>
              <a:p>
                <a:endParaRPr lang="cs-CZ" sz="2400" dirty="0"/>
              </a:p>
              <a:p>
                <a:r>
                  <a:rPr lang="cs-CZ" sz="2400" dirty="0" smtClean="0">
                    <a:solidFill>
                      <a:srgbClr val="C00000"/>
                    </a:solidFill>
                  </a:rPr>
                  <a:t>R = 20 + 30 + 50 = </a:t>
                </a:r>
                <a:r>
                  <a:rPr lang="cs-CZ" sz="2400" u="sng" dirty="0" smtClean="0">
                    <a:solidFill>
                      <a:srgbClr val="C00000"/>
                    </a:solidFill>
                  </a:rPr>
                  <a:t>100 </a:t>
                </a:r>
                <a:r>
                  <a:rPr lang="el-GR" sz="2400" u="sng" dirty="0" smtClean="0">
                    <a:solidFill>
                      <a:srgbClr val="C00000"/>
                    </a:solidFill>
                  </a:rPr>
                  <a:t>Ω</a:t>
                </a:r>
                <a:endParaRPr lang="cs-CZ" sz="2400" u="sng" dirty="0" smtClean="0">
                  <a:solidFill>
                    <a:srgbClr val="C00000"/>
                  </a:solidFill>
                </a:endParaRPr>
              </a:p>
              <a:p>
                <a:r>
                  <a:rPr lang="cs-CZ" sz="2400" dirty="0" smtClean="0">
                    <a:solidFill>
                      <a:srgbClr val="C00000"/>
                    </a:solidFill>
                  </a:rPr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𝑈</m:t>
                        </m:r>
                      </m:num>
                      <m:den>
                        <m: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𝑅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 smtClean="0">
                    <a:solidFill>
                      <a:srgbClr val="C00000"/>
                    </a:solidFill>
                  </a:rPr>
                  <a:t> </a:t>
                </a:r>
              </a:p>
              <a:p>
                <a:r>
                  <a:rPr lang="cs-CZ" sz="2400" dirty="0" smtClean="0">
                    <a:solidFill>
                      <a:srgbClr val="C00000"/>
                    </a:solidFill>
                  </a:rPr>
                  <a:t>I </a:t>
                </a:r>
                <a:r>
                  <a:rPr lang="cs-CZ" sz="2400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50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 smtClean="0">
                    <a:solidFill>
                      <a:srgbClr val="C00000"/>
                    </a:solidFill>
                  </a:rPr>
                  <a:t>= </a:t>
                </a:r>
                <a:r>
                  <a:rPr lang="cs-CZ" sz="2400" u="sng" dirty="0" smtClean="0">
                    <a:solidFill>
                      <a:srgbClr val="C00000"/>
                    </a:solidFill>
                  </a:rPr>
                  <a:t>0,5 A</a:t>
                </a:r>
                <a:endParaRPr lang="cs-CZ" sz="2400" u="sng" dirty="0">
                  <a:solidFill>
                    <a:srgbClr val="C00000"/>
                  </a:solidFill>
                </a:endParaRPr>
              </a:p>
              <a:p>
                <a:endParaRPr lang="cs-CZ" sz="2400" dirty="0"/>
              </a:p>
              <a:p>
                <a:endParaRPr lang="cs-CZ" sz="24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412776"/>
                <a:ext cx="7704856" cy="4106894"/>
              </a:xfrm>
              <a:prstGeom prst="rect">
                <a:avLst/>
              </a:prstGeom>
              <a:blipFill rotWithShape="1">
                <a:blip r:embed="rId4"/>
                <a:stretch>
                  <a:fillRect l="-1187" t="-1189" r="-10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57290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91680" y="1628800"/>
            <a:ext cx="554461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/>
              <a:t>PARALELNÍ </a:t>
            </a:r>
            <a:r>
              <a:rPr lang="cs-CZ" sz="3200" b="1" u="sng" dirty="0"/>
              <a:t>ZAPOJENÍ</a:t>
            </a:r>
          </a:p>
          <a:p>
            <a:pPr algn="ctr"/>
            <a:r>
              <a:rPr lang="cs-CZ" sz="3200" dirty="0" smtClean="0"/>
              <a:t>(vedle sebe)</a:t>
            </a:r>
            <a:endParaRPr lang="cs-CZ" sz="3200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18516" y="3110111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18516" y="3861048"/>
            <a:ext cx="1012651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823056" y="4572347"/>
            <a:ext cx="1008111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stCxn id="12" idx="1"/>
          </p:cNvCxnSpPr>
          <p:nvPr/>
        </p:nvCxnSpPr>
        <p:spPr>
          <a:xfrm flipH="1">
            <a:off x="1475874" y="4716363"/>
            <a:ext cx="3471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475874" y="3254127"/>
            <a:ext cx="0" cy="14622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6" idx="1"/>
          </p:cNvCxnSpPr>
          <p:nvPr/>
        </p:nvCxnSpPr>
        <p:spPr>
          <a:xfrm>
            <a:off x="1475874" y="3254127"/>
            <a:ext cx="3426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6" idx="3"/>
          </p:cNvCxnSpPr>
          <p:nvPr/>
        </p:nvCxnSpPr>
        <p:spPr>
          <a:xfrm>
            <a:off x="2826628" y="3254127"/>
            <a:ext cx="3052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131840" y="3254127"/>
            <a:ext cx="0" cy="14622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endCxn id="12" idx="3"/>
          </p:cNvCxnSpPr>
          <p:nvPr/>
        </p:nvCxnSpPr>
        <p:spPr>
          <a:xfrm flipH="1">
            <a:off x="2831167" y="4716363"/>
            <a:ext cx="30067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10" idx="1"/>
          </p:cNvCxnSpPr>
          <p:nvPr/>
        </p:nvCxnSpPr>
        <p:spPr>
          <a:xfrm>
            <a:off x="1115616" y="4005064"/>
            <a:ext cx="7029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0" idx="3"/>
          </p:cNvCxnSpPr>
          <p:nvPr/>
        </p:nvCxnSpPr>
        <p:spPr>
          <a:xfrm>
            <a:off x="2831167" y="4005064"/>
            <a:ext cx="6607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123728" y="275526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2755265"/>
                <a:ext cx="360040" cy="369332"/>
              </a:xfrm>
              <a:prstGeom prst="rect">
                <a:avLst/>
              </a:prstGeom>
              <a:blipFill rotWithShape="1">
                <a:blip r:embed="rId4"/>
                <a:stretch>
                  <a:fillRect r="-67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123728" y="349819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3498190"/>
                <a:ext cx="360040" cy="369332"/>
              </a:xfrm>
              <a:prstGeom prst="rect">
                <a:avLst/>
              </a:prstGeom>
              <a:blipFill rotWithShape="1">
                <a:blip r:embed="rId5"/>
                <a:stretch>
                  <a:fillRect r="-8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142552" y="4224719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2552" y="4224719"/>
                <a:ext cx="360040" cy="369332"/>
              </a:xfrm>
              <a:prstGeom prst="rect">
                <a:avLst/>
              </a:prstGeom>
              <a:blipFill rotWithShape="1">
                <a:blip r:embed="rId6"/>
                <a:stretch>
                  <a:fillRect r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502280" y="2939931"/>
                <a:ext cx="17132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2280" y="2939931"/>
                <a:ext cx="171321" cy="369332"/>
              </a:xfrm>
              <a:prstGeom prst="rect">
                <a:avLst/>
              </a:prstGeom>
              <a:blipFill rotWithShape="1">
                <a:blip r:embed="rId7"/>
                <a:stretch>
                  <a:fillRect r="-758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502280" y="3676382"/>
                <a:ext cx="13014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2280" y="3676382"/>
                <a:ext cx="130146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9091" r="-1227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520359" y="4360351"/>
                <a:ext cx="13014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0359" y="4360351"/>
                <a:ext cx="130146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9091" r="-1227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43"/>
          <p:cNvCxnSpPr>
            <a:stCxn id="35" idx="2"/>
            <a:endCxn id="35" idx="2"/>
          </p:cNvCxnSpPr>
          <p:nvPr/>
        </p:nvCxnSpPr>
        <p:spPr>
          <a:xfrm>
            <a:off x="1587941" y="33092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136715" y="3245495"/>
                <a:ext cx="3672408" cy="8002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tx2">
                        <a:lumMod val="75000"/>
                      </a:schemeClr>
                    </a:solidFill>
                  </a:rPr>
                  <a:t>I </a:t>
                </a:r>
                <a:r>
                  <a:rPr lang="cs-CZ" sz="2800" dirty="0">
                    <a:solidFill>
                      <a:schemeClr val="tx2">
                        <a:lumMod val="75000"/>
                      </a:schemeClr>
                    </a:solidFill>
                  </a:rPr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endParaRPr lang="cs-CZ" sz="2800" dirty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6715" y="3245495"/>
                <a:ext cx="3672408" cy="800219"/>
              </a:xfrm>
              <a:prstGeom prst="rect">
                <a:avLst/>
              </a:prstGeom>
              <a:blipFill rotWithShape="1">
                <a:blip r:embed="rId10"/>
                <a:stretch>
                  <a:fillRect l="-3488" t="-68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TextovéPole 46"/>
          <p:cNvSpPr txBox="1"/>
          <p:nvPr/>
        </p:nvSpPr>
        <p:spPr>
          <a:xfrm>
            <a:off x="4136715" y="2939931"/>
            <a:ext cx="1299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Platí: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923928" y="3867522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Celkový proud je roven součtu proudů v jednotlivých větvích.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136714" y="4564310"/>
            <a:ext cx="2163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 Ohmova zákonu:</a:t>
            </a:r>
          </a:p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0" name="TextovéPole 49"/>
              <p:cNvSpPr txBox="1"/>
              <p:nvPr/>
            </p:nvSpPr>
            <p:spPr>
              <a:xfrm>
                <a:off x="4000555" y="5013176"/>
                <a:ext cx="4179701" cy="7656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tx2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</a:rPr>
                          <m:t>𝑈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</a:rPr>
                          <m:t>𝑅</m:t>
                        </m:r>
                      </m:den>
                    </m:f>
                  </m:oMath>
                </a14:m>
                <a:r>
                  <a:rPr lang="cs-CZ" sz="2800" dirty="0">
                    <a:solidFill>
                      <a:schemeClr val="tx2">
                        <a:lumMod val="75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</a:rPr>
                          <m:t>𝑈</m:t>
                        </m:r>
                      </m:num>
                      <m:den>
                        <m:sSub>
                          <m:sSubPr>
                            <m:ctrlPr>
                              <a:rPr lang="cs-CZ" sz="2800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</a:rPr>
                              <m:t>𝑅</m:t>
                            </m:r>
                          </m:e>
                          <m:sub>
                            <m:r>
                              <a:rPr lang="cs-CZ" sz="2800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dirty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</a:rPr>
                          <m:t>𝑈</m:t>
                        </m:r>
                      </m:num>
                      <m:den>
                        <m:sSub>
                          <m:sSubPr>
                            <m:ctrlPr>
                              <a:rPr lang="cs-CZ" sz="2800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</a:rPr>
                              <m:t>𝑅</m:t>
                            </m:r>
                          </m:e>
                          <m:sub>
                            <m:r>
                              <a:rPr lang="cs-CZ" sz="2800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cs-CZ" sz="2800" i="1">
                        <a:solidFill>
                          <a:schemeClr val="tx2">
                            <a:lumMod val="75000"/>
                          </a:schemeClr>
                        </a:solidFill>
                      </a:rPr>
                      <m:t>+</m:t>
                    </m:r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tx2">
                                <a:lumMod val="75000"/>
                              </a:schemeClr>
                            </a:solidFill>
                          </a:rPr>
                          <m:t>𝑈</m:t>
                        </m:r>
                      </m:num>
                      <m:den>
                        <m:sSub>
                          <m:sSubPr>
                            <m:ctrlPr>
                              <a:rPr lang="cs-CZ" sz="2800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</a:rPr>
                              <m:t>𝑅</m:t>
                            </m:r>
                          </m:e>
                          <m:sub>
                            <m:r>
                              <a:rPr lang="cs-CZ" sz="2800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</a:rPr>
                              <m:t>3</m:t>
                            </m:r>
                          </m:sub>
                        </m:sSub>
                      </m:den>
                    </m:f>
                  </m:oMath>
                </a14:m>
                <a:endParaRPr lang="cs-CZ" sz="2800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0555" y="5013176"/>
                <a:ext cx="4179701" cy="765659"/>
              </a:xfrm>
              <a:prstGeom prst="rect">
                <a:avLst/>
              </a:prstGeom>
              <a:blipFill rotWithShape="1">
                <a:blip r:embed="rId11"/>
                <a:stretch>
                  <a:fillRect b="-3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132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35298" y="1268760"/>
            <a:ext cx="463659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Po vydělení rovnice proudem I dostaneme:</a:t>
            </a:r>
            <a:endParaRPr lang="cs-CZ" sz="20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827584" y="1922544"/>
                <a:ext cx="3816424" cy="85113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i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R</m:t>
                        </m:r>
                      </m:den>
                    </m:f>
                  </m:oMath>
                </a14:m>
                <a:r>
                  <a:rPr lang="cs-CZ" sz="3200" dirty="0">
                    <a:solidFill>
                      <a:schemeClr val="tx2">
                        <a:lumMod val="75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cs-CZ" sz="320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i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R</m:t>
                            </m:r>
                          </m:e>
                          <m:sub>
                            <m:r>
                              <a:rPr lang="cs-CZ" sz="3200" i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3200" dirty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cs-CZ" sz="320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i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R</m:t>
                            </m:r>
                          </m:e>
                          <m:sub>
                            <m:r>
                              <a:rPr lang="cs-CZ" sz="3200" i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cs-CZ" sz="3200" i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20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cs-CZ" sz="320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3200" i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R</m:t>
                            </m:r>
                          </m:e>
                          <m:sub>
                            <m:r>
                              <a:rPr lang="cs-CZ" sz="3200" i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1922544"/>
                <a:ext cx="3816424" cy="851130"/>
              </a:xfrm>
              <a:prstGeom prst="rect">
                <a:avLst/>
              </a:prstGeom>
              <a:blipFill rotWithShape="1">
                <a:blip r:embed="rId4"/>
                <a:stretch>
                  <a:fillRect b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827584" y="3212976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Převrácená hodnota výsledného odporu paralelně spojených rezistorů se rovná součtu převrácených hodnot jejích odporů.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797152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Klasickým zapojením </a:t>
            </a:r>
            <a:r>
              <a:rPr lang="cs-CZ" dirty="0"/>
              <a:t>paralelního obvodu je </a:t>
            </a:r>
            <a:r>
              <a:rPr lang="cs-CZ" dirty="0" smtClean="0"/>
              <a:t>zapojení </a:t>
            </a:r>
            <a:r>
              <a:rPr lang="cs-CZ" dirty="0"/>
              <a:t>více spotřebičů v </a:t>
            </a:r>
            <a:r>
              <a:rPr lang="cs-CZ" dirty="0" smtClean="0"/>
              <a:t>domácnosti. Vypnutím jednoho spotřebiče nedochází k vypnutí dalších spotřebičů.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229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844825"/>
            <a:ext cx="799288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Příklad:</a:t>
            </a:r>
          </a:p>
          <a:p>
            <a:r>
              <a:rPr lang="cs-CZ" sz="2400" dirty="0" smtClean="0"/>
              <a:t>Paralelně </a:t>
            </a:r>
            <a:r>
              <a:rPr lang="cs-CZ" sz="2400" dirty="0"/>
              <a:t>zapojené rezistory o odporech </a:t>
            </a:r>
            <a:r>
              <a:rPr lang="cs-CZ" sz="2400" dirty="0" smtClean="0"/>
              <a:t>40</a:t>
            </a:r>
            <a:r>
              <a:rPr lang="el-GR" sz="2400" dirty="0" smtClean="0"/>
              <a:t> </a:t>
            </a:r>
            <a:r>
              <a:rPr lang="el-GR" sz="2400" dirty="0"/>
              <a:t>Ω</a:t>
            </a:r>
            <a:r>
              <a:rPr lang="cs-CZ" sz="2400" dirty="0"/>
              <a:t>, </a:t>
            </a:r>
            <a:r>
              <a:rPr lang="cs-CZ" sz="2400" dirty="0" smtClean="0"/>
              <a:t>80 </a:t>
            </a:r>
            <a:r>
              <a:rPr lang="el-GR" sz="2400" dirty="0"/>
              <a:t>Ω</a:t>
            </a:r>
            <a:r>
              <a:rPr lang="cs-CZ" sz="2400" dirty="0"/>
              <a:t> a </a:t>
            </a:r>
            <a:r>
              <a:rPr lang="cs-CZ" sz="2400" dirty="0" smtClean="0"/>
              <a:t>100 </a:t>
            </a:r>
            <a:r>
              <a:rPr lang="el-GR" sz="2400" dirty="0"/>
              <a:t>Ω</a:t>
            </a:r>
            <a:r>
              <a:rPr lang="cs-CZ" sz="2400" dirty="0"/>
              <a:t> jsou připojeny ke zdroji </a:t>
            </a:r>
            <a:r>
              <a:rPr lang="cs-CZ" sz="2400" dirty="0" smtClean="0"/>
              <a:t>napětí 50 </a:t>
            </a:r>
            <a:r>
              <a:rPr lang="cs-CZ" sz="2400" dirty="0"/>
              <a:t>V. Určete výsledný odpor a proud, který prochází soustavou.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004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772816"/>
            <a:ext cx="799288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Příklad:</a:t>
            </a:r>
          </a:p>
          <a:p>
            <a:r>
              <a:rPr lang="cs-CZ" sz="2400" dirty="0" smtClean="0"/>
              <a:t>Paralelně </a:t>
            </a:r>
            <a:r>
              <a:rPr lang="cs-CZ" sz="2400" dirty="0"/>
              <a:t>zapojené rezistory o odporech </a:t>
            </a:r>
            <a:r>
              <a:rPr lang="cs-CZ" sz="2400" dirty="0" smtClean="0"/>
              <a:t>40</a:t>
            </a:r>
            <a:r>
              <a:rPr lang="el-GR" sz="2400" dirty="0" smtClean="0"/>
              <a:t> </a:t>
            </a:r>
            <a:r>
              <a:rPr lang="el-GR" sz="2400" dirty="0"/>
              <a:t>Ω</a:t>
            </a:r>
            <a:r>
              <a:rPr lang="cs-CZ" sz="2400" dirty="0"/>
              <a:t>, </a:t>
            </a:r>
            <a:r>
              <a:rPr lang="cs-CZ" sz="2400" dirty="0" smtClean="0"/>
              <a:t>80 </a:t>
            </a:r>
            <a:r>
              <a:rPr lang="el-GR" sz="2400" dirty="0"/>
              <a:t>Ω</a:t>
            </a:r>
            <a:r>
              <a:rPr lang="cs-CZ" sz="2400" dirty="0"/>
              <a:t> a </a:t>
            </a:r>
            <a:r>
              <a:rPr lang="cs-CZ" sz="2400" dirty="0" smtClean="0"/>
              <a:t>100 </a:t>
            </a:r>
            <a:r>
              <a:rPr lang="el-GR" sz="2400" dirty="0"/>
              <a:t>Ω</a:t>
            </a:r>
            <a:r>
              <a:rPr lang="cs-CZ" sz="2400" dirty="0"/>
              <a:t> jsou připojeny ke zdroji </a:t>
            </a:r>
            <a:r>
              <a:rPr lang="cs-CZ" sz="2400" dirty="0" smtClean="0"/>
              <a:t>napětí 50 </a:t>
            </a:r>
            <a:r>
              <a:rPr lang="cs-CZ" sz="2400" dirty="0"/>
              <a:t>V. Určete výsledný odpor a proud, který prochází soustavou.</a:t>
            </a:r>
          </a:p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761814" y="3356992"/>
                <a:ext cx="5328592" cy="893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>
                            <a:solidFill>
                              <a:srgbClr val="C00000"/>
                            </a:solidFill>
                            <a:latin typeface="Cambria Math"/>
                          </a:rPr>
                          <m:t>R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rgbClr val="C0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40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rgbClr val="C00000"/>
                    </a:solidFill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80</m:t>
                        </m:r>
                      </m:den>
                    </m:f>
                    <m:r>
                      <a:rPr lang="cs-CZ" sz="240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2400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1814" y="3356992"/>
                <a:ext cx="5328592" cy="89338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747217" y="4162038"/>
                <a:ext cx="2662053" cy="5295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000">
                            <a:solidFill>
                              <a:srgbClr val="C00000"/>
                            </a:solidFill>
                            <a:latin typeface="Cambria Math"/>
                          </a:rPr>
                          <m:t>R</m:t>
                        </m:r>
                      </m:den>
                    </m:f>
                  </m:oMath>
                </a14:m>
                <a:r>
                  <a:rPr lang="cs-CZ" sz="2000" dirty="0">
                    <a:solidFill>
                      <a:srgbClr val="C0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  <m:r>
                          <a:rPr lang="cs-CZ" sz="2000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00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40</m:t>
                        </m:r>
                        <m:r>
                          <a:rPr lang="cs-CZ" sz="20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000" dirty="0">
                    <a:solidFill>
                      <a:srgbClr val="C00000"/>
                    </a:solidFill>
                  </a:rPr>
                  <a:t> </a:t>
                </a:r>
                <a:r>
                  <a:rPr lang="cs-CZ" sz="2000" dirty="0" smtClean="0">
                    <a:solidFill>
                      <a:srgbClr val="C00000"/>
                    </a:solidFill>
                  </a:rPr>
                  <a:t>        R = </a:t>
                </a:r>
                <a:r>
                  <a:rPr lang="cs-CZ" sz="2000" u="sng" dirty="0" smtClean="0">
                    <a:solidFill>
                      <a:srgbClr val="C00000"/>
                    </a:solidFill>
                  </a:rPr>
                  <a:t>21,05 </a:t>
                </a:r>
                <a:r>
                  <a:rPr lang="el-GR" sz="2000" u="sng" dirty="0">
                    <a:solidFill>
                      <a:srgbClr val="C00000"/>
                    </a:solidFill>
                  </a:rPr>
                  <a:t>Ω</a:t>
                </a:r>
                <a:r>
                  <a:rPr lang="cs-CZ" sz="2000" dirty="0" smtClean="0">
                    <a:solidFill>
                      <a:srgbClr val="C00000"/>
                    </a:solidFill>
                  </a:rPr>
                  <a:t> </a:t>
                </a:r>
                <a:endParaRPr lang="cs-CZ" sz="2000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217" y="4162038"/>
                <a:ext cx="2662053" cy="529504"/>
              </a:xfrm>
              <a:prstGeom prst="rect">
                <a:avLst/>
              </a:prstGeom>
              <a:blipFill rotWithShape="1">
                <a:blip r:embed="rId5"/>
                <a:stretch>
                  <a:fillRect b="-80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827584" y="5229200"/>
                <a:ext cx="1080120" cy="5241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C00000"/>
                    </a:solidFill>
                  </a:rPr>
                  <a:t>I₁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U</m:t>
                        </m:r>
                      </m:num>
                      <m:den>
                        <m:sSub>
                          <m:sSubPr>
                            <m:ctrlPr>
                              <a:rPr lang="cs-CZ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R</m:t>
                            </m:r>
                          </m:e>
                          <m:sub>
                            <m:r>
                              <a:rPr lang="cs-CZ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5229200"/>
                <a:ext cx="1080120" cy="524118"/>
              </a:xfrm>
              <a:prstGeom prst="rect">
                <a:avLst/>
              </a:prstGeom>
              <a:blipFill rotWithShape="1">
                <a:blip r:embed="rId6"/>
                <a:stretch>
                  <a:fillRect l="-5085" b="-11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1691680" y="5229200"/>
                <a:ext cx="1296144" cy="8122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C00000"/>
                    </a:solidFill>
                  </a:rPr>
                  <a:t>I₂ </a:t>
                </a:r>
                <a:r>
                  <a:rPr lang="cs-CZ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>
                            <a:solidFill>
                              <a:srgbClr val="C00000"/>
                            </a:solidFill>
                            <a:latin typeface="Cambria Math"/>
                          </a:rPr>
                          <m:t>U</m:t>
                        </m:r>
                      </m:num>
                      <m:den>
                        <m:sSub>
                          <m:sSubPr>
                            <m:ctrlPr>
                              <a:rPr lang="cs-CZ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R</m:t>
                            </m:r>
                          </m:e>
                          <m:sub>
                            <m:r>
                              <a:rPr lang="cs-CZ" b="0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dirty="0">
                    <a:solidFill>
                      <a:srgbClr val="C00000"/>
                    </a:solidFill>
                  </a:rPr>
                  <a:t> </a:t>
                </a:r>
                <a:endParaRPr lang="cs-CZ" dirty="0">
                  <a:solidFill>
                    <a:srgbClr val="C00000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5229200"/>
                <a:ext cx="1296144" cy="812210"/>
              </a:xfrm>
              <a:prstGeom prst="rect">
                <a:avLst/>
              </a:prstGeom>
              <a:blipFill rotWithShape="1">
                <a:blip r:embed="rId7"/>
                <a:stretch>
                  <a:fillRect l="-42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2581675" y="5229200"/>
                <a:ext cx="943836" cy="8122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C00000"/>
                    </a:solidFill>
                  </a:rPr>
                  <a:t>I₃ </a:t>
                </a:r>
                <a:r>
                  <a:rPr lang="cs-CZ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>
                            <a:solidFill>
                              <a:srgbClr val="C00000"/>
                            </a:solidFill>
                            <a:latin typeface="Cambria Math"/>
                          </a:rPr>
                          <m:t>U</m:t>
                        </m:r>
                      </m:num>
                      <m:den>
                        <m:sSub>
                          <m:sSubPr>
                            <m:ctrlPr>
                              <a:rPr lang="cs-CZ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R</m:t>
                            </m:r>
                          </m:e>
                          <m:sub>
                            <m:r>
                              <a:rPr lang="cs-CZ" b="0" i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dirty="0">
                    <a:solidFill>
                      <a:srgbClr val="C00000"/>
                    </a:solidFill>
                  </a:rPr>
                  <a:t> </a:t>
                </a:r>
                <a:endParaRPr lang="cs-CZ" dirty="0">
                  <a:solidFill>
                    <a:srgbClr val="C00000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1675" y="5229200"/>
                <a:ext cx="943836" cy="812210"/>
              </a:xfrm>
              <a:prstGeom prst="rect">
                <a:avLst/>
              </a:prstGeom>
              <a:blipFill rotWithShape="1">
                <a:blip r:embed="rId8"/>
                <a:stretch>
                  <a:fillRect l="-58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3779912" y="537321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I</a:t>
            </a:r>
            <a:r>
              <a:rPr lang="cs-CZ" dirty="0" smtClean="0">
                <a:solidFill>
                  <a:srgbClr val="C00000"/>
                </a:solidFill>
              </a:rPr>
              <a:t>₁ = </a:t>
            </a:r>
            <a:r>
              <a:rPr lang="cs-CZ" u="sng" dirty="0" smtClean="0">
                <a:solidFill>
                  <a:srgbClr val="C00000"/>
                </a:solidFill>
              </a:rPr>
              <a:t>1,25</a:t>
            </a:r>
            <a:r>
              <a:rPr lang="el-GR" u="sng" dirty="0">
                <a:solidFill>
                  <a:srgbClr val="C00000"/>
                </a:solidFill>
              </a:rPr>
              <a:t> Ω</a:t>
            </a:r>
            <a:r>
              <a:rPr lang="cs-CZ" dirty="0" smtClean="0">
                <a:solidFill>
                  <a:srgbClr val="C00000"/>
                </a:solidFill>
              </a:rPr>
              <a:t>      I₂ = </a:t>
            </a:r>
            <a:r>
              <a:rPr lang="cs-CZ" u="sng" dirty="0" smtClean="0">
                <a:solidFill>
                  <a:srgbClr val="C00000"/>
                </a:solidFill>
              </a:rPr>
              <a:t>0,625</a:t>
            </a:r>
            <a:r>
              <a:rPr lang="el-GR" u="sng" dirty="0">
                <a:solidFill>
                  <a:srgbClr val="C00000"/>
                </a:solidFill>
              </a:rPr>
              <a:t> Ω</a:t>
            </a:r>
            <a:r>
              <a:rPr lang="cs-CZ" dirty="0" smtClean="0">
                <a:solidFill>
                  <a:srgbClr val="C00000"/>
                </a:solidFill>
              </a:rPr>
              <a:t>        I₃ = </a:t>
            </a:r>
            <a:r>
              <a:rPr lang="cs-CZ" u="sng" dirty="0" smtClean="0">
                <a:solidFill>
                  <a:srgbClr val="C00000"/>
                </a:solidFill>
              </a:rPr>
              <a:t>2 </a:t>
            </a:r>
            <a:r>
              <a:rPr lang="el-GR" u="sng" dirty="0">
                <a:solidFill>
                  <a:srgbClr val="C00000"/>
                </a:solidFill>
              </a:rPr>
              <a:t>Ω</a:t>
            </a:r>
            <a:r>
              <a:rPr lang="cs-CZ" u="sng" dirty="0" smtClean="0">
                <a:solidFill>
                  <a:srgbClr val="C00000"/>
                </a:solidFill>
              </a:rPr>
              <a:t>     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41740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03648" y="1412776"/>
            <a:ext cx="583264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/>
              <a:t>KOMBINOVANÉ </a:t>
            </a:r>
            <a:r>
              <a:rPr lang="cs-CZ" sz="3200" b="1" u="sng" dirty="0"/>
              <a:t>ZAPOJENÍ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13285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Vzniká kombinací paralelního a sériového zapojení</a:t>
            </a:r>
            <a:endParaRPr lang="cs-CZ" sz="2400" dirty="0"/>
          </a:p>
        </p:txBody>
      </p:sp>
      <p:pic>
        <p:nvPicPr>
          <p:cNvPr id="1028" name="Picture 4" descr="Obrázek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96952"/>
            <a:ext cx="2857500" cy="10953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sp>
        <p:nvSpPr>
          <p:cNvPr id="6" name="TextovéPole 5"/>
          <p:cNvSpPr txBox="1"/>
          <p:nvPr/>
        </p:nvSpPr>
        <p:spPr>
          <a:xfrm>
            <a:off x="4860032" y="2996952"/>
            <a:ext cx="29523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Nejprve vypočítáme paralelní  část, k ní potom přičteme odpor v sériové části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1115616" y="4365104"/>
                <a:ext cx="3024336" cy="5771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00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R</m:t>
                        </m:r>
                        <m:r>
                          <a:rPr lang="cs-CZ" sz="20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₂</m:t>
                        </m:r>
                        <m:r>
                          <a:rPr lang="cs-CZ" sz="2000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₃</m:t>
                        </m:r>
                      </m:den>
                    </m:f>
                  </m:oMath>
                </a14:m>
                <a:r>
                  <a:rPr lang="cs-CZ" sz="2000" dirty="0">
                    <a:solidFill>
                      <a:schemeClr val="tx2">
                        <a:lumMod val="75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cs-CZ" sz="2000" i="1" smtClean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00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R</m:t>
                            </m:r>
                          </m:e>
                          <m:sub>
                            <m:r>
                              <a:rPr lang="cs-CZ" sz="2000" b="0" i="1" smtClean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000" dirty="0">
                    <a:solidFill>
                      <a:schemeClr val="tx2">
                        <a:lumMod val="75000"/>
                      </a:schemeClr>
                    </a:solidFill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cs-CZ" sz="2000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00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R</m:t>
                            </m:r>
                          </m:e>
                          <m:sub>
                            <m:r>
                              <a:rPr lang="cs-CZ" sz="2000" b="0" i="1" smtClean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4365104"/>
                <a:ext cx="3024336" cy="5771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1115616" y="5287466"/>
                <a:ext cx="1937977" cy="461665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R =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𝐑</m:t>
                    </m:r>
                    <m:r>
                      <a:rPr lang="cs-CZ" sz="2400" b="1" i="1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₂</m:t>
                    </m:r>
                    <m:r>
                      <a:rPr lang="cs-CZ" sz="2400" b="1" i="1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₃</m:t>
                    </m:r>
                  </m:oMath>
                </a14:m>
                <a:r>
                  <a:rPr lang="cs-CZ" sz="2400" b="1" dirty="0" smtClean="0"/>
                  <a:t> + R</a:t>
                </a:r>
                <a:r>
                  <a:rPr lang="cs-CZ" sz="2400" dirty="0" smtClean="0"/>
                  <a:t>₁</a:t>
                </a:r>
                <a:r>
                  <a:rPr lang="cs-CZ" sz="2400" b="1" dirty="0" smtClean="0"/>
                  <a:t> </a:t>
                </a:r>
                <a:endParaRPr lang="cs-CZ" sz="2400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5287466"/>
                <a:ext cx="1937977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4717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1797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HONINA FROM DE.WIKIPEDIA.ORG. wikipedia.cz [online]. [cit. 6.10.2013]. Dostupný na WWW: http://cs.wikipedia.org/wiki/Soubor:Resistors-photo.JPG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SVOBODA</a:t>
            </a:r>
            <a:r>
              <a:rPr lang="cs-CZ" sz="2000" dirty="0"/>
              <a:t>, Emanuel a kol. </a:t>
            </a:r>
            <a:r>
              <a:rPr lang="cs-CZ" sz="2000" i="1" dirty="0"/>
              <a:t>Přehled středoškolské fyziky</a:t>
            </a:r>
            <a:r>
              <a:rPr lang="cs-CZ" sz="2000" dirty="0"/>
              <a:t>. Praha: Prometheus, 1996, ISBN 80-7196-006-3. 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1748</TotalTime>
  <Words>879</Words>
  <Application>Microsoft Office PowerPoint</Application>
  <PresentationFormat>Předvádění na obrazovce (4:3)</PresentationFormat>
  <Paragraphs>133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184</cp:revision>
  <dcterms:created xsi:type="dcterms:W3CDTF">2010-11-01T23:40:31Z</dcterms:created>
  <dcterms:modified xsi:type="dcterms:W3CDTF">2013-10-09T21:38:17Z</dcterms:modified>
</cp:coreProperties>
</file>