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65" r:id="rId3"/>
    <p:sldId id="281" r:id="rId4"/>
    <p:sldId id="282" r:id="rId5"/>
    <p:sldId id="280" r:id="rId6"/>
    <p:sldId id="272" r:id="rId7"/>
    <p:sldId id="283" r:id="rId8"/>
    <p:sldId id="284" r:id="rId9"/>
    <p:sldId id="285" r:id="rId10"/>
    <p:sldId id="267" r:id="rId11"/>
    <p:sldId id="269" r:id="rId12"/>
    <p:sldId id="25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1B9"/>
    <a:srgbClr val="FFFAF0"/>
    <a:srgbClr val="FFFAF5"/>
    <a:srgbClr val="FFF5EB"/>
    <a:srgbClr val="FFEBCD"/>
    <a:srgbClr val="FFFFCC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1.9.2013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5458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54588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54588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54588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54588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54588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54588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54588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54588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54588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1.9.2013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1.9.2013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1.9.2013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1.9.2013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1.9.2013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1.9.2013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13" name="click.wav"/>
          </p:stSnd>
        </p:sndAc>
      </p:transition>
    </mc:Choice>
    <mc:Fallback xmlns="">
      <p:transition spd="slow">
        <p:fade/>
        <p:sndAc>
          <p:stSnd>
            <p:snd r:embed="rId14" name="click.wav"/>
          </p:stSnd>
        </p:sndAc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audio" Target="../media/audio1.wav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att.suntech.cz/suntech_att/w/2/v/phpw2vghr_0_.jpg" TargetMode="External"/><Relationship Id="rId5" Type="http://schemas.openxmlformats.org/officeDocument/2006/relationships/image" Target="../media/image7.jpeg"/><Relationship Id="rId4" Type="http://schemas.openxmlformats.org/officeDocument/2006/relationships/image" Target="../media/image3.jpeg"/><Relationship Id="rId9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10.jpeg"/><Relationship Id="rId4" Type="http://schemas.openxmlformats.org/officeDocument/2006/relationships/hyperlink" Target="http://extrahardware.cnews.cz/files/images/clanky/2008/10rijen/historie2/3-gpn.jp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11.jpeg"/><Relationship Id="rId4" Type="http://schemas.openxmlformats.org/officeDocument/2006/relationships/hyperlink" Target="http://extrahardware.cnews.cz/files/images/clanky/2008/10rijen/historie2/eniac.jp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audio" Target="../media/audio1.wav"/><Relationship Id="rId7" Type="http://schemas.openxmlformats.org/officeDocument/2006/relationships/audio" Target="../media/audio4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1.xml"/><Relationship Id="rId5" Type="http://schemas.openxmlformats.org/officeDocument/2006/relationships/audio" Target="../media/audio3.wav"/><Relationship Id="rId10" Type="http://schemas.openxmlformats.org/officeDocument/2006/relationships/audio" Target="../media/audio1.wav"/><Relationship Id="rId4" Type="http://schemas.openxmlformats.org/officeDocument/2006/relationships/audio" Target="../media/audio2.wav"/><Relationship Id="rId9" Type="http://schemas.openxmlformats.org/officeDocument/2006/relationships/audio" Target="../media/audio5.wav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3.WMF"/><Relationship Id="rId5" Type="http://schemas.openxmlformats.org/officeDocument/2006/relationships/audio" Target="../media/audio1.wav"/><Relationship Id="rId4" Type="http://schemas.openxmlformats.org/officeDocument/2006/relationships/notesSlide" Target="../notesSlides/notesSlide10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-kantor.eu/cze/ucebnice/informatika.php" TargetMode="External"/><Relationship Id="rId13" Type="http://schemas.openxmlformats.org/officeDocument/2006/relationships/audio" Target="../media/audio1.wav"/><Relationship Id="rId3" Type="http://schemas.openxmlformats.org/officeDocument/2006/relationships/image" Target="../media/image1.png"/><Relationship Id="rId7" Type="http://schemas.openxmlformats.org/officeDocument/2006/relationships/hyperlink" Target="http://elektronika.heureka.cz/" TargetMode="External"/><Relationship Id="rId12" Type="http://schemas.openxmlformats.org/officeDocument/2006/relationships/hyperlink" Target="http://office.microsoft.com/cs-cz/images/MC900442026.aspx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extrahardware.cnews.cz/lide/jan-bocek" TargetMode="External"/><Relationship Id="rId11" Type="http://schemas.openxmlformats.org/officeDocument/2006/relationships/image" Target="../media/image15.gif"/><Relationship Id="rId5" Type="http://schemas.openxmlformats.org/officeDocument/2006/relationships/hyperlink" Target="http://cs.wikipedia.org/" TargetMode="External"/><Relationship Id="rId10" Type="http://schemas.openxmlformats.org/officeDocument/2006/relationships/hyperlink" Target="http://mp3s.nadruhou.net/crazy-frog/we-are-the-champions-56719/" TargetMode="External"/><Relationship Id="rId4" Type="http://schemas.openxmlformats.org/officeDocument/2006/relationships/image" Target="../media/image2.jpg"/><Relationship Id="rId9" Type="http://schemas.openxmlformats.org/officeDocument/2006/relationships/hyperlink" Target="http://www.loupak.cz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5565083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33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Historie vývoje počítačových pomůcek a přístrojů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Informatika, vývoj počítačů, kalkulátory, počítací stroje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Informační a komunikační technologie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Jiří Soukup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výklad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samostudium,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autotest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dataprojektor, interaktivní tabule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PC učebna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prezentace,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distanční samostudium,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autoevaluační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test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škola, učiliště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 – 16 let, obor E,  žáci se speciálními vzdělávacími potřebami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Vlastní zdroje a seznam - viz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Historie ICT – automatizace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VY_32_INOVACE_33_661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5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 smtClean="0">
                <a:solidFill>
                  <a:schemeClr val="tx2"/>
                </a:solidFill>
              </a:rPr>
              <a:t>Historie ICT </a:t>
            </a:r>
            <a:r>
              <a:rPr lang="cs-CZ" sz="3000" b="1" i="1" u="sng" dirty="0" smtClean="0">
                <a:solidFill>
                  <a:schemeClr val="tx2"/>
                </a:solidFill>
              </a:rPr>
              <a:t>– </a:t>
            </a:r>
            <a:r>
              <a:rPr lang="cs-CZ" sz="3000" b="1" i="1" u="sng" dirty="0" smtClean="0">
                <a:solidFill>
                  <a:schemeClr val="tx2"/>
                </a:solidFill>
              </a:rPr>
              <a:t>automatizace</a:t>
            </a:r>
            <a:endParaRPr lang="cs-CZ" sz="3000" b="1" i="1" u="sng" dirty="0">
              <a:solidFill>
                <a:schemeClr val="tx2"/>
              </a:solidFill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i="1" dirty="0">
                <a:solidFill>
                  <a:srgbClr val="C00000"/>
                </a:solidFill>
              </a:rPr>
              <a:t>Úkol: Zamysli se a popiš, co znamená pojem „AUTOMATIZACE“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6" name="Zástupný symbol pro obsah 2"/>
          <p:cNvSpPr txBox="1">
            <a:spLocks/>
          </p:cNvSpPr>
          <p:nvPr/>
        </p:nvSpPr>
        <p:spPr bwMode="auto">
          <a:xfrm>
            <a:off x="131520" y="764704"/>
            <a:ext cx="8928992" cy="5256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cs-CZ" sz="2800" b="1" u="sng" dirty="0"/>
              <a:t>První paměti a </a:t>
            </a:r>
            <a:endParaRPr lang="cs-CZ" sz="2800" b="1" u="sng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2800" b="1" u="sng" dirty="0" smtClean="0"/>
              <a:t>automatické </a:t>
            </a:r>
            <a:r>
              <a:rPr lang="cs-CZ" sz="2800" b="1" u="sng" dirty="0"/>
              <a:t>programovatelné počítací </a:t>
            </a:r>
            <a:r>
              <a:rPr lang="cs-CZ" sz="2800" b="1" u="sng" dirty="0" smtClean="0"/>
              <a:t>stroje</a:t>
            </a:r>
            <a:r>
              <a:rPr lang="cs-CZ" sz="2800" b="1" dirty="0" smtClean="0"/>
              <a:t>: </a:t>
            </a:r>
          </a:p>
          <a:p>
            <a:pPr marL="0" indent="0">
              <a:spcBef>
                <a:spcPts val="0"/>
              </a:spcBef>
              <a:buNone/>
            </a:pPr>
            <a:endParaRPr lang="cs-CZ" sz="2800" dirty="0" smtClean="0">
              <a:solidFill>
                <a:srgbClr val="0070C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800" dirty="0">
                <a:solidFill>
                  <a:srgbClr val="0070C0"/>
                </a:solidFill>
              </a:rPr>
              <a:t>Roku 1801 vymyslel francouzský vynálezce </a:t>
            </a:r>
            <a:r>
              <a:rPr lang="cs-CZ" sz="2800" b="1" i="1" dirty="0">
                <a:solidFill>
                  <a:srgbClr val="0070C0"/>
                </a:solidFill>
              </a:rPr>
              <a:t>Joseph Marie </a:t>
            </a:r>
            <a:r>
              <a:rPr lang="cs-CZ" sz="2800" b="1" i="1" dirty="0" err="1">
                <a:solidFill>
                  <a:srgbClr val="0070C0"/>
                </a:solidFill>
              </a:rPr>
              <a:t>Jacquard</a:t>
            </a:r>
            <a:r>
              <a:rPr lang="cs-CZ" sz="2800" b="1" i="1" dirty="0">
                <a:solidFill>
                  <a:srgbClr val="0070C0"/>
                </a:solidFill>
              </a:rPr>
              <a:t> </a:t>
            </a:r>
            <a:r>
              <a:rPr lang="cs-CZ" sz="2800" dirty="0">
                <a:solidFill>
                  <a:srgbClr val="0070C0"/>
                </a:solidFill>
              </a:rPr>
              <a:t>tkalcovský stav, kde bylo možné změnit výsledný vzorek </a:t>
            </a:r>
            <a:r>
              <a:rPr lang="cs-CZ" sz="2800" dirty="0" smtClean="0">
                <a:solidFill>
                  <a:srgbClr val="0070C0"/>
                </a:solidFill>
              </a:rPr>
              <a:t>tkané látky </a:t>
            </a:r>
            <a:r>
              <a:rPr lang="cs-CZ" sz="2800" dirty="0">
                <a:solidFill>
                  <a:srgbClr val="0070C0"/>
                </a:solidFill>
              </a:rPr>
              <a:t>výměnou děrného štítku. Pouhá změna štítků tak způsobila to, co by jinak bylo možné udělat jen </a:t>
            </a:r>
            <a:r>
              <a:rPr lang="cs-CZ" sz="2800" dirty="0" smtClean="0">
                <a:solidFill>
                  <a:srgbClr val="0070C0"/>
                </a:solidFill>
              </a:rPr>
              <a:t>ruční pracnou přestavbou části stroje</a:t>
            </a:r>
            <a:r>
              <a:rPr lang="cs-CZ" sz="2800" dirty="0">
                <a:solidFill>
                  <a:srgbClr val="0070C0"/>
                </a:solidFill>
              </a:rPr>
              <a:t>. </a:t>
            </a:r>
            <a:endParaRPr lang="cs-CZ" sz="2800" dirty="0" smtClean="0">
              <a:solidFill>
                <a:srgbClr val="0070C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cs-CZ" sz="2800" dirty="0">
              <a:solidFill>
                <a:srgbClr val="0070C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800" dirty="0" smtClean="0">
                <a:solidFill>
                  <a:srgbClr val="7030A0"/>
                </a:solidFill>
              </a:rPr>
              <a:t>Tato technologie později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800" dirty="0" smtClean="0">
                <a:solidFill>
                  <a:srgbClr val="7030A0"/>
                </a:solidFill>
              </a:rPr>
              <a:t>umožnila </a:t>
            </a:r>
            <a:r>
              <a:rPr lang="cs-CZ" sz="2800" dirty="0">
                <a:solidFill>
                  <a:srgbClr val="7030A0"/>
                </a:solidFill>
              </a:rPr>
              <a:t>návrhy prvních </a:t>
            </a:r>
            <a:endParaRPr lang="cs-CZ" sz="2800" dirty="0" smtClean="0">
              <a:solidFill>
                <a:srgbClr val="7030A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800" dirty="0" smtClean="0">
                <a:solidFill>
                  <a:srgbClr val="7030A0"/>
                </a:solidFill>
              </a:rPr>
              <a:t>programovatelných strojů.</a:t>
            </a:r>
            <a:endParaRPr lang="cs-CZ" sz="2800" dirty="0">
              <a:solidFill>
                <a:srgbClr val="7030A0"/>
              </a:solidFill>
            </a:endParaRPr>
          </a:p>
        </p:txBody>
      </p:sp>
      <p:pic>
        <p:nvPicPr>
          <p:cNvPr id="11" name="obrázek 30" descr="shutterstock_13377190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5880" r="1609" b="3359"/>
          <a:stretch/>
        </p:blipFill>
        <p:spPr bwMode="auto">
          <a:xfrm>
            <a:off x="4427984" y="4291924"/>
            <a:ext cx="4194809" cy="19453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61537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Obrázek 12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6" t="3443" r="4916" b="3443"/>
          <a:stretch/>
        </p:blipFill>
        <p:spPr bwMode="auto">
          <a:xfrm>
            <a:off x="7365391" y="692696"/>
            <a:ext cx="1785258" cy="206828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obrázek 4" descr="4-babbage_t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787581"/>
            <a:ext cx="2843808" cy="2449729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Zástupný symbol pro obsah 2"/>
          <p:cNvSpPr txBox="1">
            <a:spLocks/>
          </p:cNvSpPr>
          <p:nvPr/>
        </p:nvSpPr>
        <p:spPr bwMode="auto">
          <a:xfrm>
            <a:off x="131520" y="764704"/>
            <a:ext cx="8928992" cy="5473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cs-CZ" sz="2800" b="1" u="sng" dirty="0"/>
              <a:t>První </a:t>
            </a:r>
            <a:r>
              <a:rPr lang="cs-CZ" sz="2800" b="1" u="sng" dirty="0" smtClean="0"/>
              <a:t>programovatelný </a:t>
            </a:r>
            <a:r>
              <a:rPr lang="cs-CZ" sz="2800" b="1" u="sng" dirty="0"/>
              <a:t>počítací </a:t>
            </a:r>
            <a:r>
              <a:rPr lang="cs-CZ" sz="2800" b="1" u="sng" dirty="0" smtClean="0"/>
              <a:t>stroj</a:t>
            </a:r>
            <a:r>
              <a:rPr lang="cs-CZ" sz="2800" b="1" dirty="0" smtClean="0"/>
              <a:t>: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800" dirty="0" smtClean="0">
                <a:solidFill>
                  <a:srgbClr val="0070C0"/>
                </a:solidFill>
              </a:rPr>
              <a:t>V </a:t>
            </a:r>
            <a:r>
              <a:rPr lang="cs-CZ" sz="2800" dirty="0">
                <a:solidFill>
                  <a:srgbClr val="0070C0"/>
                </a:solidFill>
              </a:rPr>
              <a:t>roce 1833 po </a:t>
            </a:r>
            <a:r>
              <a:rPr lang="cs-CZ" sz="2800" dirty="0" smtClean="0">
                <a:solidFill>
                  <a:srgbClr val="0070C0"/>
                </a:solidFill>
              </a:rPr>
              <a:t>technologii děrného štítku sáhl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800" dirty="0" smtClean="0">
                <a:solidFill>
                  <a:srgbClr val="0070C0"/>
                </a:solidFill>
              </a:rPr>
              <a:t>profesor </a:t>
            </a:r>
            <a:r>
              <a:rPr lang="cs-CZ" sz="2800" dirty="0">
                <a:solidFill>
                  <a:srgbClr val="0070C0"/>
                </a:solidFill>
              </a:rPr>
              <a:t>matematiky v </a:t>
            </a:r>
            <a:r>
              <a:rPr lang="cs-CZ" sz="2800" b="1" i="1" dirty="0">
                <a:solidFill>
                  <a:srgbClr val="0070C0"/>
                </a:solidFill>
              </a:rPr>
              <a:t>Oxfordu Charles </a:t>
            </a:r>
            <a:r>
              <a:rPr lang="cs-CZ" sz="2800" b="1" i="1" dirty="0" err="1">
                <a:solidFill>
                  <a:srgbClr val="0070C0"/>
                </a:solidFill>
              </a:rPr>
              <a:t>Babbage</a:t>
            </a:r>
            <a:r>
              <a:rPr lang="cs-CZ" sz="2800" dirty="0">
                <a:solidFill>
                  <a:srgbClr val="0070C0"/>
                </a:solidFill>
              </a:rPr>
              <a:t>, </a:t>
            </a:r>
            <a:endParaRPr lang="cs-CZ" sz="2800" dirty="0" smtClean="0">
              <a:solidFill>
                <a:srgbClr val="0070C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800" dirty="0" smtClean="0">
                <a:solidFill>
                  <a:srgbClr val="0070C0"/>
                </a:solidFill>
              </a:rPr>
              <a:t>když </a:t>
            </a:r>
            <a:r>
              <a:rPr lang="cs-CZ" sz="2800" dirty="0">
                <a:solidFill>
                  <a:srgbClr val="0070C0"/>
                </a:solidFill>
              </a:rPr>
              <a:t>jako první navrhnul programovatelný </a:t>
            </a:r>
            <a:endParaRPr lang="cs-CZ" sz="2800" dirty="0" smtClean="0">
              <a:solidFill>
                <a:srgbClr val="0070C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800" dirty="0" smtClean="0">
                <a:solidFill>
                  <a:srgbClr val="0070C0"/>
                </a:solidFill>
              </a:rPr>
              <a:t>„</a:t>
            </a:r>
            <a:r>
              <a:rPr lang="cs-CZ" sz="2800" dirty="0" err="1">
                <a:solidFill>
                  <a:srgbClr val="0070C0"/>
                </a:solidFill>
              </a:rPr>
              <a:t>analytical</a:t>
            </a:r>
            <a:r>
              <a:rPr lang="cs-CZ" sz="2800" dirty="0">
                <a:solidFill>
                  <a:srgbClr val="0070C0"/>
                </a:solidFill>
              </a:rPr>
              <a:t> </a:t>
            </a:r>
            <a:r>
              <a:rPr lang="cs-CZ" sz="2800" dirty="0" err="1">
                <a:solidFill>
                  <a:srgbClr val="0070C0"/>
                </a:solidFill>
              </a:rPr>
              <a:t>engine</a:t>
            </a:r>
            <a:r>
              <a:rPr lang="cs-CZ" sz="2800" dirty="0" smtClean="0">
                <a:solidFill>
                  <a:srgbClr val="0070C0"/>
                </a:solidFill>
              </a:rPr>
              <a:t>“, poháněný parním strojem.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800" dirty="0" smtClean="0"/>
              <a:t>Ten </a:t>
            </a:r>
            <a:r>
              <a:rPr lang="cs-CZ" sz="2800" dirty="0"/>
              <a:t>měl </a:t>
            </a:r>
            <a:r>
              <a:rPr lang="cs-CZ" sz="2800" dirty="0" smtClean="0"/>
              <a:t>být </a:t>
            </a:r>
            <a:r>
              <a:rPr lang="cs-CZ" sz="2800" dirty="0"/>
              <a:t>programovatelný a jeho programování mělo být zajištěno </a:t>
            </a:r>
            <a:r>
              <a:rPr lang="cs-CZ" sz="2800" dirty="0" smtClean="0"/>
              <a:t>právě pomocí </a:t>
            </a:r>
            <a:r>
              <a:rPr lang="cs-CZ" sz="2800" dirty="0"/>
              <a:t>děrných štítků. Jeho analytický stroj nebyl bohužel nikdy plně dokončen. </a:t>
            </a:r>
            <a:endParaRPr lang="cs-CZ" sz="28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2600" dirty="0" smtClean="0">
                <a:solidFill>
                  <a:srgbClr val="0070C0"/>
                </a:solidFill>
              </a:rPr>
              <a:t>Až </a:t>
            </a:r>
            <a:r>
              <a:rPr lang="cs-CZ" sz="2600" dirty="0">
                <a:solidFill>
                  <a:srgbClr val="0070C0"/>
                </a:solidFill>
              </a:rPr>
              <a:t>v roce 1991 londýnské Muzeum vědy </a:t>
            </a:r>
            <a:endParaRPr lang="cs-CZ" sz="2600" dirty="0" smtClean="0">
              <a:solidFill>
                <a:srgbClr val="0070C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600" dirty="0" smtClean="0">
                <a:solidFill>
                  <a:srgbClr val="0070C0"/>
                </a:solidFill>
              </a:rPr>
              <a:t>sestrojilo tento analytický </a:t>
            </a:r>
            <a:r>
              <a:rPr lang="cs-CZ" sz="2600" dirty="0">
                <a:solidFill>
                  <a:srgbClr val="0070C0"/>
                </a:solidFill>
              </a:rPr>
              <a:t>motor </a:t>
            </a:r>
            <a:endParaRPr lang="cs-CZ" sz="2600" dirty="0" smtClean="0">
              <a:solidFill>
                <a:srgbClr val="0070C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600" dirty="0" smtClean="0">
                <a:solidFill>
                  <a:srgbClr val="0070C0"/>
                </a:solidFill>
              </a:rPr>
              <a:t>podle </a:t>
            </a:r>
            <a:r>
              <a:rPr lang="cs-CZ" sz="2600" dirty="0">
                <a:solidFill>
                  <a:srgbClr val="0070C0"/>
                </a:solidFill>
              </a:rPr>
              <a:t>původních nákresů. </a:t>
            </a:r>
            <a:endParaRPr lang="cs-CZ" sz="2600" dirty="0" smtClean="0">
              <a:solidFill>
                <a:srgbClr val="0070C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600" dirty="0" err="1" smtClean="0">
                <a:solidFill>
                  <a:srgbClr val="7030A0"/>
                </a:solidFill>
              </a:rPr>
              <a:t>Babbage</a:t>
            </a:r>
            <a:r>
              <a:rPr lang="cs-CZ" sz="2600" dirty="0" smtClean="0">
                <a:solidFill>
                  <a:srgbClr val="7030A0"/>
                </a:solidFill>
              </a:rPr>
              <a:t> </a:t>
            </a:r>
            <a:r>
              <a:rPr lang="cs-CZ" sz="2600" dirty="0">
                <a:solidFill>
                  <a:srgbClr val="7030A0"/>
                </a:solidFill>
              </a:rPr>
              <a:t>by měl radost </a:t>
            </a:r>
            <a:r>
              <a:rPr lang="cs-CZ" sz="2600" dirty="0" smtClean="0">
                <a:solidFill>
                  <a:srgbClr val="7030A0"/>
                </a:solidFill>
              </a:rPr>
              <a:t>–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600" dirty="0">
                <a:solidFill>
                  <a:srgbClr val="7030A0"/>
                </a:solidFill>
              </a:rPr>
              <a:t> </a:t>
            </a:r>
            <a:r>
              <a:rPr lang="cs-CZ" sz="2600" dirty="0" smtClean="0">
                <a:solidFill>
                  <a:srgbClr val="7030A0"/>
                </a:solidFill>
              </a:rPr>
              <a:t>                       všechno </a:t>
            </a:r>
            <a:r>
              <a:rPr lang="cs-CZ" sz="2600" dirty="0">
                <a:solidFill>
                  <a:srgbClr val="7030A0"/>
                </a:solidFill>
              </a:rPr>
              <a:t>fungovalo bez </a:t>
            </a:r>
            <a:r>
              <a:rPr lang="cs-CZ" sz="2600" dirty="0" smtClean="0">
                <a:solidFill>
                  <a:srgbClr val="7030A0"/>
                </a:solidFill>
              </a:rPr>
              <a:t>chybičky</a:t>
            </a:r>
            <a:endParaRPr lang="cs-CZ" sz="2600" dirty="0">
              <a:solidFill>
                <a:srgbClr val="7030A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 smtClean="0">
                <a:solidFill>
                  <a:schemeClr val="tx2"/>
                </a:solidFill>
              </a:rPr>
              <a:t>Historie ICT </a:t>
            </a:r>
            <a:r>
              <a:rPr lang="cs-CZ" sz="3000" b="1" i="1" u="sng" dirty="0" smtClean="0">
                <a:solidFill>
                  <a:schemeClr val="tx2"/>
                </a:solidFill>
              </a:rPr>
              <a:t>– </a:t>
            </a:r>
            <a:r>
              <a:rPr lang="cs-CZ" sz="3000" b="1" i="1" u="sng" dirty="0" smtClean="0">
                <a:solidFill>
                  <a:schemeClr val="tx2"/>
                </a:solidFill>
              </a:rPr>
              <a:t>automatizace</a:t>
            </a:r>
            <a:endParaRPr lang="cs-CZ" sz="3000" b="1" i="1" u="sng" dirty="0">
              <a:solidFill>
                <a:schemeClr val="tx2"/>
              </a:solidFill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i="1" dirty="0" smtClean="0">
                <a:solidFill>
                  <a:srgbClr val="00B050"/>
                </a:solidFill>
              </a:rPr>
              <a:t>Otázka: Byl tento stroj analogový nebo číslicový? </a:t>
            </a:r>
            <a:r>
              <a:rPr lang="cs-CZ" sz="1600" i="1" dirty="0" smtClean="0">
                <a:solidFill>
                  <a:srgbClr val="00B050"/>
                </a:solidFill>
              </a:rPr>
              <a:t>(lze vyhledat na Internetu)</a:t>
            </a:r>
            <a:endParaRPr lang="cs-CZ" sz="1600" i="1" dirty="0">
              <a:solidFill>
                <a:srgbClr val="00B05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59226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Zástupný symbol pro obsah 2"/>
          <p:cNvSpPr txBox="1">
            <a:spLocks/>
          </p:cNvSpPr>
          <p:nvPr/>
        </p:nvSpPr>
        <p:spPr bwMode="auto">
          <a:xfrm>
            <a:off x="131520" y="764704"/>
            <a:ext cx="8928992" cy="5473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cs-CZ" sz="2800" b="1" u="sng" dirty="0"/>
              <a:t>První </a:t>
            </a:r>
            <a:r>
              <a:rPr lang="cs-CZ" sz="2800" b="1" u="sng" dirty="0" smtClean="0"/>
              <a:t>počítačový program:</a:t>
            </a:r>
            <a:endParaRPr lang="cs-CZ" sz="2800" b="1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2800" dirty="0">
                <a:solidFill>
                  <a:srgbClr val="0070C0"/>
                </a:solidFill>
              </a:rPr>
              <a:t>Prvním faktickým programátorem byla </a:t>
            </a:r>
            <a:r>
              <a:rPr lang="cs-CZ" sz="2800" dirty="0" smtClean="0">
                <a:solidFill>
                  <a:srgbClr val="0070C0"/>
                </a:solidFill>
              </a:rPr>
              <a:t>žena - </a:t>
            </a:r>
          </a:p>
          <a:p>
            <a:pPr>
              <a:spcBef>
                <a:spcPts val="0"/>
              </a:spcBef>
              <a:buFontTx/>
              <a:buChar char="-"/>
            </a:pPr>
            <a:r>
              <a:rPr lang="cs-CZ" sz="2800" dirty="0" smtClean="0">
                <a:solidFill>
                  <a:srgbClr val="0070C0"/>
                </a:solidFill>
              </a:rPr>
              <a:t>kněžna </a:t>
            </a:r>
            <a:r>
              <a:rPr lang="cs-CZ" sz="2800" b="1" i="1" dirty="0">
                <a:solidFill>
                  <a:srgbClr val="0070C0"/>
                </a:solidFill>
              </a:rPr>
              <a:t>Ada </a:t>
            </a:r>
            <a:r>
              <a:rPr lang="cs-CZ" sz="2800" b="1" i="1" dirty="0" err="1">
                <a:solidFill>
                  <a:srgbClr val="0070C0"/>
                </a:solidFill>
              </a:rPr>
              <a:t>Lovelace</a:t>
            </a:r>
            <a:r>
              <a:rPr lang="cs-CZ" sz="2800" b="1" i="1" dirty="0">
                <a:solidFill>
                  <a:srgbClr val="0070C0"/>
                </a:solidFill>
              </a:rPr>
              <a:t> </a:t>
            </a:r>
            <a:r>
              <a:rPr lang="cs-CZ" sz="2800" dirty="0">
                <a:solidFill>
                  <a:srgbClr val="0070C0"/>
                </a:solidFill>
              </a:rPr>
              <a:t>(1815-1852), </a:t>
            </a:r>
            <a:endParaRPr lang="cs-CZ" sz="2800" dirty="0" smtClean="0">
              <a:solidFill>
                <a:srgbClr val="0070C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800" dirty="0" smtClean="0">
                <a:solidFill>
                  <a:srgbClr val="0070C0"/>
                </a:solidFill>
              </a:rPr>
              <a:t>dcera </a:t>
            </a:r>
            <a:r>
              <a:rPr lang="cs-CZ" sz="2800" dirty="0">
                <a:solidFill>
                  <a:srgbClr val="0070C0"/>
                </a:solidFill>
              </a:rPr>
              <a:t>lorda Byrona. </a:t>
            </a:r>
            <a:endParaRPr lang="cs-CZ" sz="2800" dirty="0" smtClean="0">
              <a:solidFill>
                <a:srgbClr val="0070C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cs-CZ" sz="2800" dirty="0" smtClean="0">
              <a:solidFill>
                <a:srgbClr val="0070C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800" dirty="0" smtClean="0">
                <a:solidFill>
                  <a:srgbClr val="7030A0"/>
                </a:solidFill>
              </a:rPr>
              <a:t>Znala </a:t>
            </a:r>
            <a:r>
              <a:rPr lang="cs-CZ" sz="2800" dirty="0">
                <a:solidFill>
                  <a:srgbClr val="7030A0"/>
                </a:solidFill>
              </a:rPr>
              <a:t>se s Charlesem </a:t>
            </a:r>
            <a:r>
              <a:rPr lang="cs-CZ" sz="2800" dirty="0" err="1">
                <a:solidFill>
                  <a:srgbClr val="7030A0"/>
                </a:solidFill>
              </a:rPr>
              <a:t>Babbagem</a:t>
            </a:r>
            <a:r>
              <a:rPr lang="cs-CZ" sz="2800" dirty="0">
                <a:solidFill>
                  <a:srgbClr val="7030A0"/>
                </a:solidFill>
              </a:rPr>
              <a:t> a </a:t>
            </a:r>
            <a:endParaRPr lang="cs-CZ" sz="2800" dirty="0" smtClean="0">
              <a:solidFill>
                <a:srgbClr val="7030A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800" dirty="0" smtClean="0">
                <a:solidFill>
                  <a:srgbClr val="7030A0"/>
                </a:solidFill>
              </a:rPr>
              <a:t>pro </a:t>
            </a:r>
            <a:r>
              <a:rPr lang="cs-CZ" sz="2800" dirty="0">
                <a:solidFill>
                  <a:srgbClr val="7030A0"/>
                </a:solidFill>
              </a:rPr>
              <a:t>jeho analytický stroj vytvořila </a:t>
            </a:r>
            <a:r>
              <a:rPr lang="cs-CZ" sz="2800" dirty="0" smtClean="0">
                <a:solidFill>
                  <a:srgbClr val="7030A0"/>
                </a:solidFill>
              </a:rPr>
              <a:t>program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800" dirty="0" smtClean="0">
                <a:solidFill>
                  <a:srgbClr val="7030A0"/>
                </a:solidFill>
              </a:rPr>
              <a:t>pro </a:t>
            </a:r>
            <a:r>
              <a:rPr lang="cs-CZ" sz="2800" dirty="0">
                <a:solidFill>
                  <a:srgbClr val="7030A0"/>
                </a:solidFill>
              </a:rPr>
              <a:t>výpočet </a:t>
            </a:r>
            <a:r>
              <a:rPr lang="cs-CZ" sz="2800" dirty="0" err="1">
                <a:solidFill>
                  <a:srgbClr val="7030A0"/>
                </a:solidFill>
              </a:rPr>
              <a:t>Bernoulliho</a:t>
            </a:r>
            <a:r>
              <a:rPr lang="cs-CZ" sz="2800" dirty="0">
                <a:solidFill>
                  <a:srgbClr val="7030A0"/>
                </a:solidFill>
              </a:rPr>
              <a:t> čísel. </a:t>
            </a:r>
            <a:endParaRPr lang="cs-CZ" sz="2800" dirty="0" smtClean="0">
              <a:solidFill>
                <a:srgbClr val="7030A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cs-CZ" sz="2800" dirty="0" smtClean="0">
              <a:solidFill>
                <a:srgbClr val="0070C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800" dirty="0" smtClean="0">
                <a:solidFill>
                  <a:srgbClr val="0070C0"/>
                </a:solidFill>
              </a:rPr>
              <a:t>Podle </a:t>
            </a:r>
            <a:r>
              <a:rPr lang="cs-CZ" sz="2800" dirty="0">
                <a:solidFill>
                  <a:srgbClr val="0070C0"/>
                </a:solidFill>
              </a:rPr>
              <a:t>ní byl proto nazván </a:t>
            </a:r>
            <a:endParaRPr lang="cs-CZ" sz="2800" dirty="0" smtClean="0">
              <a:solidFill>
                <a:srgbClr val="0070C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800" dirty="0" smtClean="0">
                <a:solidFill>
                  <a:srgbClr val="0070C0"/>
                </a:solidFill>
              </a:rPr>
              <a:t>programovací </a:t>
            </a:r>
            <a:r>
              <a:rPr lang="cs-CZ" sz="2800" dirty="0">
                <a:solidFill>
                  <a:srgbClr val="0070C0"/>
                </a:solidFill>
              </a:rPr>
              <a:t>jazyk </a:t>
            </a:r>
            <a:r>
              <a:rPr lang="cs-CZ" sz="2800" b="1" dirty="0">
                <a:solidFill>
                  <a:srgbClr val="0070C0"/>
                </a:solidFill>
              </a:rPr>
              <a:t>Ada</a:t>
            </a:r>
            <a:r>
              <a:rPr lang="cs-CZ" sz="2800" dirty="0">
                <a:solidFill>
                  <a:srgbClr val="0070C0"/>
                </a:solidFill>
              </a:rPr>
              <a:t> z roku 1979</a:t>
            </a:r>
            <a:endParaRPr lang="cs-CZ" sz="2600" dirty="0">
              <a:solidFill>
                <a:srgbClr val="7030A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 smtClean="0">
                <a:solidFill>
                  <a:schemeClr val="tx2"/>
                </a:solidFill>
              </a:rPr>
              <a:t>Historie ICT </a:t>
            </a:r>
            <a:r>
              <a:rPr lang="cs-CZ" sz="3000" b="1" i="1" u="sng" dirty="0" smtClean="0">
                <a:solidFill>
                  <a:schemeClr val="tx2"/>
                </a:solidFill>
              </a:rPr>
              <a:t>– </a:t>
            </a:r>
            <a:r>
              <a:rPr lang="cs-CZ" sz="3000" b="1" i="1" u="sng" dirty="0" smtClean="0">
                <a:solidFill>
                  <a:schemeClr val="tx2"/>
                </a:solidFill>
              </a:rPr>
              <a:t>automatizace</a:t>
            </a:r>
            <a:endParaRPr lang="cs-CZ" sz="3000" b="1" i="1" u="sng" dirty="0">
              <a:solidFill>
                <a:schemeClr val="tx2"/>
              </a:solidFill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i="1" dirty="0">
                <a:solidFill>
                  <a:srgbClr val="00B050"/>
                </a:solidFill>
              </a:rPr>
              <a:t>Úkol: </a:t>
            </a:r>
            <a:r>
              <a:rPr lang="cs-CZ" sz="2000" i="1" dirty="0" smtClean="0">
                <a:solidFill>
                  <a:srgbClr val="00B050"/>
                </a:solidFill>
              </a:rPr>
              <a:t>Popiš </a:t>
            </a:r>
            <a:r>
              <a:rPr lang="cs-CZ" sz="2000" i="1" dirty="0">
                <a:solidFill>
                  <a:srgbClr val="00B050"/>
                </a:solidFill>
              </a:rPr>
              <a:t>vlastními slovy, co znamená výraz „program“.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1" name="obrázek 5" descr="5a-ada_t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4935" y="1628800"/>
            <a:ext cx="2485714" cy="39257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66125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 smtClean="0">
                <a:solidFill>
                  <a:schemeClr val="tx2"/>
                </a:solidFill>
              </a:rPr>
              <a:t>Historie ICT </a:t>
            </a:r>
            <a:r>
              <a:rPr lang="cs-CZ" sz="3000" b="1" i="1" u="sng" dirty="0" smtClean="0">
                <a:solidFill>
                  <a:schemeClr val="tx2"/>
                </a:solidFill>
              </a:rPr>
              <a:t>– </a:t>
            </a:r>
            <a:r>
              <a:rPr lang="cs-CZ" sz="3000" b="1" i="1" u="sng" dirty="0" smtClean="0">
                <a:solidFill>
                  <a:schemeClr val="tx2"/>
                </a:solidFill>
              </a:rPr>
              <a:t>automatizace</a:t>
            </a:r>
            <a:endParaRPr lang="cs-CZ" sz="3000" b="1" i="1" u="sng" dirty="0">
              <a:solidFill>
                <a:schemeClr val="tx2"/>
              </a:solidFill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i="1" dirty="0">
                <a:solidFill>
                  <a:srgbClr val="00B050"/>
                </a:solidFill>
              </a:rPr>
              <a:t>Úkol: </a:t>
            </a:r>
            <a:r>
              <a:rPr lang="cs-CZ" sz="2000" i="1" dirty="0" smtClean="0">
                <a:solidFill>
                  <a:srgbClr val="00B050"/>
                </a:solidFill>
              </a:rPr>
              <a:t>Nalezni na Internetu, jaká zařízení používají paměti typu SSD?</a:t>
            </a:r>
            <a:endParaRPr lang="cs-CZ" sz="2000" i="1" dirty="0">
              <a:solidFill>
                <a:srgbClr val="00B05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pic>
        <p:nvPicPr>
          <p:cNvPr id="18" name="obrázek 30" descr="shutterstock_13377190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6" t="5880" r="1609" b="3723"/>
          <a:stretch/>
        </p:blipFill>
        <p:spPr bwMode="auto">
          <a:xfrm>
            <a:off x="6012160" y="692697"/>
            <a:ext cx="3131840" cy="1584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Obrázek 16" descr="C:\Documents and Settings\MM104C\Dokumenty\01_SSŠT_2011\Vyuka\ucebni text 2011\grafika\117_derna paska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6192" y="2291214"/>
            <a:ext cx="2494280" cy="6337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Verbatim CD-R 52x 700MB, 1 ks z cake">
            <a:hlinkClick r:id="rId6"/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3" t="7356" r="6944" b="6489"/>
          <a:stretch/>
        </p:blipFill>
        <p:spPr bwMode="auto">
          <a:xfrm>
            <a:off x="6988628" y="3239616"/>
            <a:ext cx="2155372" cy="21336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Kingston DataTraveler G3 16GB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387" b="31022"/>
          <a:stretch/>
        </p:blipFill>
        <p:spPr bwMode="auto">
          <a:xfrm>
            <a:off x="6516216" y="5373216"/>
            <a:ext cx="2295662" cy="840003"/>
          </a:xfrm>
          <a:prstGeom prst="flowChartPunchedTap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Zástupný symbol pro obsah 2"/>
          <p:cNvSpPr txBox="1">
            <a:spLocks/>
          </p:cNvSpPr>
          <p:nvPr/>
        </p:nvSpPr>
        <p:spPr bwMode="auto">
          <a:xfrm>
            <a:off x="131520" y="764704"/>
            <a:ext cx="8928992" cy="5473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cs-CZ" sz="2800" b="1" u="sng" dirty="0" smtClean="0"/>
              <a:t>Děrný štítek jako paměť pro počítací stroj</a:t>
            </a:r>
            <a:r>
              <a:rPr lang="cs-CZ" sz="2800" b="1" dirty="0" smtClean="0"/>
              <a:t>: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400" dirty="0">
                <a:solidFill>
                  <a:srgbClr val="0070C0"/>
                </a:solidFill>
              </a:rPr>
              <a:t>Děrné štítky využil velmi úspěšně důlní inženýr </a:t>
            </a:r>
            <a:endParaRPr lang="cs-CZ" sz="2400" dirty="0" smtClean="0">
              <a:solidFill>
                <a:srgbClr val="0070C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400" b="1" i="1" dirty="0" smtClean="0">
                <a:solidFill>
                  <a:srgbClr val="0070C0"/>
                </a:solidFill>
              </a:rPr>
              <a:t>Hermann </a:t>
            </a:r>
            <a:r>
              <a:rPr lang="cs-CZ" sz="2400" b="1" i="1" dirty="0" err="1">
                <a:solidFill>
                  <a:srgbClr val="0070C0"/>
                </a:solidFill>
              </a:rPr>
              <a:t>Holerith</a:t>
            </a:r>
            <a:r>
              <a:rPr lang="cs-CZ" sz="2400" b="1" i="1" dirty="0">
                <a:solidFill>
                  <a:srgbClr val="0070C0"/>
                </a:solidFill>
              </a:rPr>
              <a:t> </a:t>
            </a:r>
            <a:r>
              <a:rPr lang="cs-CZ" sz="2400" dirty="0">
                <a:solidFill>
                  <a:srgbClr val="0070C0"/>
                </a:solidFill>
              </a:rPr>
              <a:t>při sčítání lidí v USA v roce 1889. </a:t>
            </a:r>
            <a:endParaRPr lang="cs-CZ" sz="2400" dirty="0" smtClean="0">
              <a:solidFill>
                <a:srgbClr val="0070C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400" dirty="0" smtClean="0">
                <a:solidFill>
                  <a:srgbClr val="7030A0"/>
                </a:solidFill>
              </a:rPr>
              <a:t>To </a:t>
            </a:r>
            <a:r>
              <a:rPr lang="cs-CZ" sz="2400" dirty="0">
                <a:solidFill>
                  <a:srgbClr val="7030A0"/>
                </a:solidFill>
              </a:rPr>
              <a:t>díky jeho stroji trvalo pouhých 6 týdnů </a:t>
            </a:r>
            <a:endParaRPr lang="cs-CZ" sz="2400" dirty="0" smtClean="0">
              <a:solidFill>
                <a:srgbClr val="7030A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400" dirty="0" smtClean="0">
                <a:solidFill>
                  <a:srgbClr val="7030A0"/>
                </a:solidFill>
              </a:rPr>
              <a:t>(</a:t>
            </a:r>
            <a:r>
              <a:rPr lang="cs-CZ" sz="2400" dirty="0">
                <a:solidFill>
                  <a:srgbClr val="7030A0"/>
                </a:solidFill>
              </a:rPr>
              <a:t>předchozí sčítání z roku 1880 trvalo 7 let!). </a:t>
            </a:r>
            <a:endParaRPr lang="cs-CZ" sz="2400" dirty="0" smtClean="0">
              <a:solidFill>
                <a:srgbClr val="7030A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Tím </a:t>
            </a:r>
            <a:r>
              <a:rPr lang="cs-CZ" sz="2400" b="1" dirty="0">
                <a:solidFill>
                  <a:srgbClr val="0070C0"/>
                </a:solidFill>
              </a:rPr>
              <a:t>předurčil použití této první přenositelné a na energii nezávislé paměti</a:t>
            </a:r>
            <a:r>
              <a:rPr lang="cs-CZ" sz="2400" dirty="0">
                <a:solidFill>
                  <a:srgbClr val="0070C0"/>
                </a:solidFill>
              </a:rPr>
              <a:t>. </a:t>
            </a:r>
            <a:r>
              <a:rPr lang="cs-CZ" sz="2000" dirty="0" smtClean="0">
                <a:solidFill>
                  <a:srgbClr val="0070C0"/>
                </a:solidFill>
              </a:rPr>
              <a:t>(tzv. pevná paměť, štítky byly později doplněny o děrné pásky)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400" dirty="0" err="1" smtClean="0">
                <a:solidFill>
                  <a:srgbClr val="7030A0"/>
                </a:solidFill>
              </a:rPr>
              <a:t>Hollerith</a:t>
            </a:r>
            <a:r>
              <a:rPr lang="cs-CZ" sz="2400" dirty="0" smtClean="0">
                <a:solidFill>
                  <a:srgbClr val="7030A0"/>
                </a:solidFill>
              </a:rPr>
              <a:t> </a:t>
            </a:r>
            <a:r>
              <a:rPr lang="cs-CZ" sz="2400" dirty="0">
                <a:solidFill>
                  <a:srgbClr val="7030A0"/>
                </a:solidFill>
              </a:rPr>
              <a:t>pak založil úspěšnou firmu na výrobu svých zařízení, která se začátkem 20. století stala základem firmy International Business </a:t>
            </a:r>
            <a:r>
              <a:rPr lang="cs-CZ" sz="2400" dirty="0" err="1">
                <a:solidFill>
                  <a:srgbClr val="7030A0"/>
                </a:solidFill>
              </a:rPr>
              <a:t>Machines</a:t>
            </a:r>
            <a:r>
              <a:rPr lang="cs-CZ" sz="2400" dirty="0">
                <a:solidFill>
                  <a:srgbClr val="7030A0"/>
                </a:solidFill>
              </a:rPr>
              <a:t> </a:t>
            </a:r>
            <a:r>
              <a:rPr lang="cs-CZ" sz="2400" dirty="0" err="1">
                <a:solidFill>
                  <a:srgbClr val="7030A0"/>
                </a:solidFill>
              </a:rPr>
              <a:t>Corporation</a:t>
            </a:r>
            <a:r>
              <a:rPr lang="cs-CZ" sz="2400" dirty="0">
                <a:solidFill>
                  <a:srgbClr val="7030A0"/>
                </a:solidFill>
              </a:rPr>
              <a:t> –</a:t>
            </a:r>
            <a:r>
              <a:rPr lang="cs-CZ" sz="2400" b="1" dirty="0">
                <a:solidFill>
                  <a:srgbClr val="7030A0"/>
                </a:solidFill>
              </a:rPr>
              <a:t> IBM</a:t>
            </a:r>
            <a:r>
              <a:rPr lang="cs-CZ" sz="2400" dirty="0">
                <a:solidFill>
                  <a:srgbClr val="7030A0"/>
                </a:solidFill>
              </a:rPr>
              <a:t>. </a:t>
            </a:r>
            <a:endParaRPr lang="cs-CZ" sz="2400" dirty="0" smtClean="0">
              <a:solidFill>
                <a:srgbClr val="7030A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400" dirty="0">
                <a:solidFill>
                  <a:srgbClr val="00B0F0"/>
                </a:solidFill>
              </a:rPr>
              <a:t>Děrné štítky jako zdroj dat pak u počítačů vydržely až do 50. let </a:t>
            </a:r>
            <a:r>
              <a:rPr lang="cs-CZ" sz="2400" dirty="0" smtClean="0">
                <a:solidFill>
                  <a:srgbClr val="00B0F0"/>
                </a:solidFill>
              </a:rPr>
              <a:t>20. st., </a:t>
            </a:r>
            <a:r>
              <a:rPr lang="cs-CZ" sz="2400" dirty="0">
                <a:solidFill>
                  <a:srgbClr val="00B0F0"/>
                </a:solidFill>
              </a:rPr>
              <a:t>kdy je postupně nahradily magnetické paměti (disky), dále optické disky (CD, DVD, </a:t>
            </a:r>
            <a:r>
              <a:rPr lang="cs-CZ" sz="2400" dirty="0" err="1">
                <a:solidFill>
                  <a:srgbClr val="00B0F0"/>
                </a:solidFill>
              </a:rPr>
              <a:t>Blu-Ray</a:t>
            </a:r>
            <a:r>
              <a:rPr lang="cs-CZ" sz="2400" dirty="0">
                <a:solidFill>
                  <a:srgbClr val="00B0F0"/>
                </a:solidFill>
              </a:rPr>
              <a:t>), až k čipovým elektronickým pamětem (čipové karty, </a:t>
            </a:r>
            <a:r>
              <a:rPr lang="cs-CZ" sz="2400" dirty="0" err="1">
                <a:solidFill>
                  <a:srgbClr val="00B0F0"/>
                </a:solidFill>
              </a:rPr>
              <a:t>flash</a:t>
            </a:r>
            <a:r>
              <a:rPr lang="cs-CZ" sz="2400" dirty="0">
                <a:solidFill>
                  <a:srgbClr val="00B0F0"/>
                </a:solidFill>
              </a:rPr>
              <a:t> disky </a:t>
            </a:r>
            <a:r>
              <a:rPr lang="cs-CZ" sz="2400" dirty="0" smtClean="0">
                <a:solidFill>
                  <a:srgbClr val="00B0F0"/>
                </a:solidFill>
              </a:rPr>
              <a:t>USB, paměti SSD, </a:t>
            </a:r>
            <a:r>
              <a:rPr lang="cs-CZ" sz="2400" dirty="0">
                <a:solidFill>
                  <a:srgbClr val="00B0F0"/>
                </a:solidFill>
              </a:rPr>
              <a:t>apod.).</a:t>
            </a: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68540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9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5611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 bwMode="auto">
          <a:xfrm>
            <a:off x="0" y="6237311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25588" indent="-444500">
              <a:spcBef>
                <a:spcPts val="0"/>
              </a:spcBef>
              <a:buNone/>
            </a:pPr>
            <a:r>
              <a:rPr lang="cs-CZ" sz="2000" i="1" dirty="0" smtClean="0">
                <a:solidFill>
                  <a:srgbClr val="00B050"/>
                </a:solidFill>
              </a:rPr>
              <a:t>Úkol: </a:t>
            </a:r>
            <a:r>
              <a:rPr lang="cs-CZ" sz="1800" i="1" dirty="0" smtClean="0">
                <a:solidFill>
                  <a:srgbClr val="00B050"/>
                </a:solidFill>
              </a:rPr>
              <a:t>Po útlumu mechanických strojů a před nástupem elektronických zařízení bylo používáno „elektromechanické relé“. Popiš, jak relé funguje.</a:t>
            </a:r>
            <a:endParaRPr lang="cs-CZ" sz="1800" i="1" dirty="0" smtClean="0">
              <a:solidFill>
                <a:srgbClr val="7030A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Tlačítko akce: Dopředu nebo Další 30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0" name="Zástupný symbol pro obsah 2"/>
          <p:cNvSpPr>
            <a:spLocks noGrp="1"/>
          </p:cNvSpPr>
          <p:nvPr>
            <p:ph idx="1"/>
          </p:nvPr>
        </p:nvSpPr>
        <p:spPr>
          <a:xfrm>
            <a:off x="179512" y="1196752"/>
            <a:ext cx="8856984" cy="5040559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2400" dirty="0">
                <a:solidFill>
                  <a:srgbClr val="0070C0"/>
                </a:solidFill>
              </a:rPr>
              <a:t>Počítače </a:t>
            </a:r>
            <a:r>
              <a:rPr lang="cs-CZ" sz="2400" dirty="0" smtClean="0">
                <a:solidFill>
                  <a:srgbClr val="0070C0"/>
                </a:solidFill>
              </a:rPr>
              <a:t>postupně nemusí sloužit </a:t>
            </a:r>
            <a:r>
              <a:rPr lang="cs-CZ" sz="2400" dirty="0">
                <a:solidFill>
                  <a:srgbClr val="0070C0"/>
                </a:solidFill>
              </a:rPr>
              <a:t>jen k matematickým výpočtům. </a:t>
            </a:r>
            <a:endParaRPr lang="cs-CZ" sz="2400" dirty="0" smtClean="0">
              <a:solidFill>
                <a:srgbClr val="0070C0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Jejich </a:t>
            </a:r>
            <a:r>
              <a:rPr lang="cs-CZ" sz="2400" dirty="0">
                <a:solidFill>
                  <a:srgbClr val="0070C0"/>
                </a:solidFill>
              </a:rPr>
              <a:t>hlavním rysem se stává automatizované vykonávání instrukcí nějakého </a:t>
            </a:r>
            <a:r>
              <a:rPr lang="cs-CZ" sz="2400" dirty="0" smtClean="0">
                <a:solidFill>
                  <a:srgbClr val="0070C0"/>
                </a:solidFill>
              </a:rPr>
              <a:t>programu, </a:t>
            </a:r>
            <a:r>
              <a:rPr lang="cs-CZ" sz="2400" dirty="0">
                <a:solidFill>
                  <a:srgbClr val="0070C0"/>
                </a:solidFill>
              </a:rPr>
              <a:t>(podle naprogramovaného algoritmu – logický sled jednotlivých činností), schopnost uchovávat data a </a:t>
            </a:r>
            <a:r>
              <a:rPr lang="cs-CZ" sz="2400" dirty="0" smtClean="0">
                <a:solidFill>
                  <a:srgbClr val="0070C0"/>
                </a:solidFill>
              </a:rPr>
              <a:t>spolupráce </a:t>
            </a:r>
            <a:r>
              <a:rPr lang="cs-CZ" sz="2400" dirty="0">
                <a:solidFill>
                  <a:srgbClr val="0070C0"/>
                </a:solidFill>
              </a:rPr>
              <a:t>s dalšími stroji (</a:t>
            </a:r>
            <a:r>
              <a:rPr lang="cs-CZ" sz="2400" dirty="0" smtClean="0">
                <a:solidFill>
                  <a:srgbClr val="0070C0"/>
                </a:solidFill>
              </a:rPr>
              <a:t>proces </a:t>
            </a:r>
            <a:r>
              <a:rPr lang="cs-CZ" sz="2400" dirty="0">
                <a:solidFill>
                  <a:srgbClr val="0070C0"/>
                </a:solidFill>
              </a:rPr>
              <a:t>řízení – </a:t>
            </a:r>
            <a:r>
              <a:rPr lang="cs-CZ" sz="2400" dirty="0" smtClean="0">
                <a:solidFill>
                  <a:srgbClr val="0070C0"/>
                </a:solidFill>
              </a:rPr>
              <a:t>např. </a:t>
            </a:r>
            <a:r>
              <a:rPr lang="cs-CZ" sz="2400" dirty="0">
                <a:solidFill>
                  <a:srgbClr val="0070C0"/>
                </a:solidFill>
              </a:rPr>
              <a:t>NC apod</a:t>
            </a:r>
            <a:r>
              <a:rPr lang="cs-CZ" sz="2400" dirty="0" smtClean="0">
                <a:solidFill>
                  <a:srgbClr val="0070C0"/>
                </a:solidFill>
              </a:rPr>
              <a:t>.).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2200" dirty="0">
                <a:solidFill>
                  <a:srgbClr val="7030A0"/>
                </a:solidFill>
              </a:rPr>
              <a:t>Teprve s rozvojem fyzikálního využití elektřiny byly spojeny i první pokusy o automatizaci a výrobu počítacích strojů za pomoci tohoto média. Analogové počítače pomohly například Spojencům zvítězit ve dvou světových válkách a s moderními digitálními stroji svedly tvrdý souboj. </a:t>
            </a:r>
            <a:endParaRPr lang="cs-CZ" sz="2200" dirty="0" smtClean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2200" dirty="0" smtClean="0">
                <a:solidFill>
                  <a:srgbClr val="00B0F0"/>
                </a:solidFill>
              </a:rPr>
              <a:t>Bohužel právě války, jako vždy, napomohly urychlení vývoje a modernizaci automatů, počítačů a kybernetického modelování, které vyústilo až k dnešnímu pojetí a významu počítače.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2200" dirty="0" smtClean="0">
                <a:solidFill>
                  <a:srgbClr val="7030A0"/>
                </a:solidFill>
              </a:rPr>
              <a:t> </a:t>
            </a:r>
            <a:endParaRPr lang="cs-CZ" sz="2200" dirty="0">
              <a:solidFill>
                <a:srgbClr val="7030A0"/>
              </a:solidFill>
            </a:endParaRP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107504" y="764705"/>
            <a:ext cx="9036496" cy="4320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sz="2800" b="1" u="sng" dirty="0"/>
              <a:t>Přelom v analogovém a digitálním vývoji</a:t>
            </a:r>
            <a:endParaRPr lang="cs-CZ" sz="2800" u="sng" dirty="0"/>
          </a:p>
        </p:txBody>
      </p:sp>
      <p:sp>
        <p:nvSpPr>
          <p:cNvPr id="15" name="Nadpis 1"/>
          <p:cNvSpPr txBox="1">
            <a:spLocks/>
          </p:cNvSpPr>
          <p:nvPr/>
        </p:nvSpPr>
        <p:spPr>
          <a:xfrm>
            <a:off x="0" y="-27384"/>
            <a:ext cx="9144000" cy="706090"/>
          </a:xfrm>
          <a:prstGeom prst="rect">
            <a:avLst/>
          </a:prstGeom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000" b="1" i="1" u="sng" dirty="0" smtClean="0">
                <a:solidFill>
                  <a:schemeClr val="tx2"/>
                </a:solidFill>
              </a:rPr>
              <a:t>Historie ICT </a:t>
            </a:r>
            <a:r>
              <a:rPr lang="cs-CZ" sz="3000" b="1" i="1" u="sng" dirty="0" smtClean="0">
                <a:solidFill>
                  <a:schemeClr val="tx2"/>
                </a:solidFill>
              </a:rPr>
              <a:t>– </a:t>
            </a:r>
            <a:r>
              <a:rPr lang="cs-CZ" sz="3000" b="1" i="1" u="sng" dirty="0" smtClean="0">
                <a:solidFill>
                  <a:schemeClr val="tx2"/>
                </a:solidFill>
              </a:rPr>
              <a:t>automatizace</a:t>
            </a:r>
            <a:endParaRPr lang="cs-CZ" sz="3000" b="1" i="1" u="sng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6183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10" grpId="0" uiExpand="1" build="p" bldLvl="5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5611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 bwMode="auto">
          <a:xfrm>
            <a:off x="0" y="6237311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79500" indent="0">
              <a:spcBef>
                <a:spcPts val="0"/>
              </a:spcBef>
              <a:buNone/>
            </a:pPr>
            <a:r>
              <a:rPr lang="cs-CZ" sz="2000" i="1" dirty="0" smtClean="0">
                <a:solidFill>
                  <a:srgbClr val="7030A0"/>
                </a:solidFill>
              </a:rPr>
              <a:t>Diskuze na průřezové téma „Vývoj společnosti podmiňující vývoj technologií“</a:t>
            </a:r>
            <a:r>
              <a:rPr lang="cs-CZ" sz="1800" i="1" dirty="0" smtClean="0">
                <a:solidFill>
                  <a:srgbClr val="7030A0"/>
                </a:solidFill>
              </a:rPr>
              <a:t>.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Zástupný symbol pro obsah 2"/>
          <p:cNvSpPr>
            <a:spLocks noGrp="1"/>
          </p:cNvSpPr>
          <p:nvPr>
            <p:ph idx="1"/>
          </p:nvPr>
        </p:nvSpPr>
        <p:spPr>
          <a:xfrm>
            <a:off x="179512" y="1196752"/>
            <a:ext cx="8856984" cy="5040559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Výzkum přinesl po 2. sv. válce široký prostor </a:t>
            </a:r>
            <a:r>
              <a:rPr lang="cs-CZ" sz="2400" dirty="0">
                <a:solidFill>
                  <a:srgbClr val="0070C0"/>
                </a:solidFill>
              </a:rPr>
              <a:t>pro experimenty s elektrickou energií k matematickým </a:t>
            </a:r>
            <a:r>
              <a:rPr lang="cs-CZ" sz="2400" dirty="0" smtClean="0">
                <a:solidFill>
                  <a:srgbClr val="0070C0"/>
                </a:solidFill>
              </a:rPr>
              <a:t>výpočtům, kódování a dekódování </a:t>
            </a:r>
            <a:r>
              <a:rPr lang="cs-CZ" sz="2400" dirty="0">
                <a:solidFill>
                  <a:srgbClr val="0070C0"/>
                </a:solidFill>
              </a:rPr>
              <a:t>šifrovaných </a:t>
            </a:r>
            <a:r>
              <a:rPr lang="cs-CZ" sz="2400" dirty="0" smtClean="0">
                <a:solidFill>
                  <a:srgbClr val="0070C0"/>
                </a:solidFill>
              </a:rPr>
              <a:t>zpráv i k fyzikálním simulacím reálných dějů.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400" dirty="0" smtClean="0">
                <a:solidFill>
                  <a:srgbClr val="7030A0"/>
                </a:solidFill>
              </a:rPr>
              <a:t>Logicky </a:t>
            </a:r>
            <a:r>
              <a:rPr lang="cs-CZ" sz="2400" dirty="0">
                <a:solidFill>
                  <a:srgbClr val="7030A0"/>
                </a:solidFill>
              </a:rPr>
              <a:t>se objevily dvě nezávislé větve: analogové a digitální </a:t>
            </a:r>
            <a:r>
              <a:rPr lang="cs-CZ" sz="2400" dirty="0" smtClean="0">
                <a:solidFill>
                  <a:srgbClr val="7030A0"/>
                </a:solidFill>
              </a:rPr>
              <a:t>počítače. Analogové </a:t>
            </a:r>
            <a:r>
              <a:rPr lang="cs-CZ" sz="2400" dirty="0">
                <a:solidFill>
                  <a:srgbClr val="7030A0"/>
                </a:solidFill>
              </a:rPr>
              <a:t>počítače se svými vlastnostmi </a:t>
            </a:r>
            <a:r>
              <a:rPr lang="cs-CZ" sz="2400" dirty="0" smtClean="0">
                <a:solidFill>
                  <a:srgbClr val="7030A0"/>
                </a:solidFill>
              </a:rPr>
              <a:t>lépe </a:t>
            </a:r>
            <a:r>
              <a:rPr lang="cs-CZ" sz="2400" dirty="0">
                <a:solidFill>
                  <a:srgbClr val="7030A0"/>
                </a:solidFill>
              </a:rPr>
              <a:t>hodily k fyzikálním výpočtům, </a:t>
            </a:r>
            <a:r>
              <a:rPr lang="cs-CZ" sz="2400" dirty="0" smtClean="0">
                <a:solidFill>
                  <a:srgbClr val="7030A0"/>
                </a:solidFill>
              </a:rPr>
              <a:t>jako je např. </a:t>
            </a:r>
            <a:r>
              <a:rPr lang="cs-CZ" sz="2400" dirty="0">
                <a:solidFill>
                  <a:srgbClr val="7030A0"/>
                </a:solidFill>
              </a:rPr>
              <a:t>výpočet optimálního tvaru </a:t>
            </a:r>
            <a:r>
              <a:rPr lang="cs-CZ" sz="2400" dirty="0" smtClean="0">
                <a:solidFill>
                  <a:srgbClr val="7030A0"/>
                </a:solidFill>
              </a:rPr>
              <a:t>a </a:t>
            </a:r>
            <a:r>
              <a:rPr lang="cs-CZ" sz="2400" dirty="0">
                <a:solidFill>
                  <a:srgbClr val="7030A0"/>
                </a:solidFill>
              </a:rPr>
              <a:t>zatížení křídel letadel. </a:t>
            </a:r>
            <a:r>
              <a:rPr lang="cs-CZ" sz="2400" dirty="0" smtClean="0">
                <a:solidFill>
                  <a:srgbClr val="7030A0"/>
                </a:solidFill>
              </a:rPr>
              <a:t>Mechanické </a:t>
            </a:r>
            <a:r>
              <a:rPr lang="cs-CZ" sz="2400" dirty="0">
                <a:solidFill>
                  <a:srgbClr val="7030A0"/>
                </a:solidFill>
              </a:rPr>
              <a:t>veličiny se snadno daly </a:t>
            </a:r>
            <a:r>
              <a:rPr lang="cs-CZ" sz="2400" dirty="0" smtClean="0">
                <a:solidFill>
                  <a:srgbClr val="7030A0"/>
                </a:solidFill>
              </a:rPr>
              <a:t>simulovat </a:t>
            </a:r>
            <a:r>
              <a:rPr lang="cs-CZ" sz="2400" dirty="0">
                <a:solidFill>
                  <a:srgbClr val="7030A0"/>
                </a:solidFill>
              </a:rPr>
              <a:t>pomocí elektrického proudu nebo </a:t>
            </a:r>
            <a:r>
              <a:rPr lang="cs-CZ" sz="2400" dirty="0" smtClean="0">
                <a:solidFill>
                  <a:srgbClr val="7030A0"/>
                </a:solidFill>
              </a:rPr>
              <a:t>napětí</a:t>
            </a:r>
            <a:r>
              <a:rPr lang="cs-CZ" sz="2400" dirty="0">
                <a:solidFill>
                  <a:srgbClr val="7030A0"/>
                </a:solidFill>
              </a:rPr>
              <a:t>.</a:t>
            </a:r>
            <a:endParaRPr lang="cs-CZ" sz="2400" dirty="0" smtClean="0">
              <a:solidFill>
                <a:srgbClr val="7030A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cs-CZ" sz="2400" dirty="0" smtClean="0">
              <a:solidFill>
                <a:srgbClr val="0070C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200" dirty="0" smtClean="0">
                <a:solidFill>
                  <a:srgbClr val="C00000"/>
                </a:solidFill>
              </a:rPr>
              <a:t>Na obrázku: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200" i="1" dirty="0" smtClean="0">
                <a:solidFill>
                  <a:srgbClr val="C00000"/>
                </a:solidFill>
              </a:rPr>
              <a:t>Elektronický </a:t>
            </a:r>
            <a:r>
              <a:rPr lang="cs-CZ" sz="2200" i="1" dirty="0">
                <a:solidFill>
                  <a:srgbClr val="C00000"/>
                </a:solidFill>
              </a:rPr>
              <a:t>analogový počítač </a:t>
            </a:r>
            <a:endParaRPr lang="cs-CZ" sz="2200" i="1" dirty="0" smtClean="0">
              <a:solidFill>
                <a:srgbClr val="C0000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200" i="1" dirty="0" smtClean="0">
                <a:solidFill>
                  <a:srgbClr val="C00000"/>
                </a:solidFill>
              </a:rPr>
              <a:t>v </a:t>
            </a:r>
            <a:r>
              <a:rPr lang="cs-CZ" sz="2200" i="1" dirty="0" err="1">
                <a:solidFill>
                  <a:srgbClr val="C00000"/>
                </a:solidFill>
              </a:rPr>
              <a:t>Lewisově</a:t>
            </a:r>
            <a:r>
              <a:rPr lang="cs-CZ" sz="2200" i="1" dirty="0">
                <a:solidFill>
                  <a:srgbClr val="C00000"/>
                </a:solidFill>
              </a:rPr>
              <a:t> laboratoři </a:t>
            </a:r>
            <a:endParaRPr lang="cs-CZ" sz="2200" i="1" dirty="0" smtClean="0">
              <a:solidFill>
                <a:srgbClr val="C0000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200" i="1" dirty="0" smtClean="0">
                <a:solidFill>
                  <a:srgbClr val="C00000"/>
                </a:solidFill>
              </a:rPr>
              <a:t>leteckého </a:t>
            </a:r>
            <a:r>
              <a:rPr lang="cs-CZ" sz="2200" i="1" dirty="0">
                <a:solidFill>
                  <a:srgbClr val="C00000"/>
                </a:solidFill>
              </a:rPr>
              <a:t>spalování v roce 1949</a:t>
            </a:r>
            <a:r>
              <a:rPr lang="cs-CZ" sz="2200" i="1" dirty="0" smtClean="0">
                <a:solidFill>
                  <a:srgbClr val="C00000"/>
                </a:solidFill>
              </a:rPr>
              <a:t> </a:t>
            </a:r>
            <a:endParaRPr lang="cs-CZ" sz="2200" i="1" dirty="0">
              <a:solidFill>
                <a:srgbClr val="C00000"/>
              </a:solidFill>
            </a:endParaRP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107504" y="764704"/>
            <a:ext cx="9036496" cy="4320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sz="2800" b="1" u="sng" dirty="0"/>
              <a:t>Přelom v analogovém a digitálním vývoji</a:t>
            </a:r>
            <a:endParaRPr lang="cs-CZ" sz="2800" u="sng" dirty="0"/>
          </a:p>
        </p:txBody>
      </p:sp>
      <p:sp>
        <p:nvSpPr>
          <p:cNvPr id="15" name="Nadpis 1"/>
          <p:cNvSpPr txBox="1">
            <a:spLocks/>
          </p:cNvSpPr>
          <p:nvPr/>
        </p:nvSpPr>
        <p:spPr>
          <a:xfrm>
            <a:off x="0" y="-27384"/>
            <a:ext cx="9144000" cy="706090"/>
          </a:xfrm>
          <a:prstGeom prst="rect">
            <a:avLst/>
          </a:prstGeom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000" b="1" i="1" u="sng" dirty="0" smtClean="0">
                <a:solidFill>
                  <a:schemeClr val="tx2"/>
                </a:solidFill>
              </a:rPr>
              <a:t>Historie ICT </a:t>
            </a:r>
            <a:r>
              <a:rPr lang="cs-CZ" sz="3000" b="1" i="1" u="sng" dirty="0" smtClean="0">
                <a:solidFill>
                  <a:schemeClr val="tx2"/>
                </a:solidFill>
              </a:rPr>
              <a:t>– </a:t>
            </a:r>
            <a:r>
              <a:rPr lang="cs-CZ" sz="3000" b="1" i="1" u="sng" dirty="0" smtClean="0">
                <a:solidFill>
                  <a:schemeClr val="tx2"/>
                </a:solidFill>
              </a:rPr>
              <a:t>automatizace</a:t>
            </a:r>
            <a:endParaRPr lang="cs-CZ" sz="3000" b="1" i="1" u="sng" dirty="0">
              <a:solidFill>
                <a:schemeClr val="tx2"/>
              </a:solidFill>
            </a:endParaRPr>
          </a:p>
        </p:txBody>
      </p:sp>
      <p:pic>
        <p:nvPicPr>
          <p:cNvPr id="13" name="obrázek 8" descr="3-gpn_t">
            <a:hlinkClick r:id="rId4" tgtFrame="_blank"/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18" b="16647"/>
          <a:stretch/>
        </p:blipFill>
        <p:spPr bwMode="auto">
          <a:xfrm>
            <a:off x="4788024" y="3790497"/>
            <a:ext cx="4340831" cy="2446815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Tlačítko akce: Dopředu nebo Další 30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58831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4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4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40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4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 bldLvl="5"/>
      <p:bldP spid="8" grpId="0"/>
      <p:bldP spid="3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5611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 bwMode="auto">
          <a:xfrm>
            <a:off x="0" y="6237311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79500" indent="0">
              <a:spcBef>
                <a:spcPts val="0"/>
              </a:spcBef>
              <a:buNone/>
            </a:pPr>
            <a:r>
              <a:rPr lang="cs-CZ" sz="2000" i="1" dirty="0" smtClean="0">
                <a:solidFill>
                  <a:srgbClr val="00B050"/>
                </a:solidFill>
              </a:rPr>
              <a:t> Zopakujte si význam číslicových soustav, hlavně 10 a 2.</a:t>
            </a:r>
            <a:endParaRPr lang="cs-CZ" sz="1800" i="1" dirty="0" smtClean="0">
              <a:solidFill>
                <a:srgbClr val="7030A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Zástupný symbol pro obsah 2"/>
          <p:cNvSpPr>
            <a:spLocks noGrp="1"/>
          </p:cNvSpPr>
          <p:nvPr>
            <p:ph idx="1"/>
          </p:nvPr>
        </p:nvSpPr>
        <p:spPr>
          <a:xfrm>
            <a:off x="179512" y="1268761"/>
            <a:ext cx="8856984" cy="792087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První </a:t>
            </a:r>
            <a:r>
              <a:rPr lang="cs-CZ" sz="2400" dirty="0">
                <a:solidFill>
                  <a:srgbClr val="0070C0"/>
                </a:solidFill>
              </a:rPr>
              <a:t>zajímavý </a:t>
            </a:r>
            <a:r>
              <a:rPr lang="cs-CZ" sz="2400" dirty="0" smtClean="0">
                <a:solidFill>
                  <a:srgbClr val="0070C0"/>
                </a:solidFill>
              </a:rPr>
              <a:t>digitální (ale v 10 soustavě) byl projekt v USA, také během a po 2. sv. v., výsledkem byl počítač ENIAC (1946). </a:t>
            </a: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107504" y="764704"/>
            <a:ext cx="9036496" cy="4320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sz="2800" b="1" u="sng" dirty="0"/>
              <a:t>Přelom v analogovém a digitálním vývoji</a:t>
            </a:r>
            <a:endParaRPr lang="cs-CZ" sz="2800" u="sng" dirty="0"/>
          </a:p>
        </p:txBody>
      </p:sp>
      <p:sp>
        <p:nvSpPr>
          <p:cNvPr id="15" name="Nadpis 1"/>
          <p:cNvSpPr txBox="1">
            <a:spLocks/>
          </p:cNvSpPr>
          <p:nvPr/>
        </p:nvSpPr>
        <p:spPr>
          <a:xfrm>
            <a:off x="0" y="-27384"/>
            <a:ext cx="9144000" cy="706090"/>
          </a:xfrm>
          <a:prstGeom prst="rect">
            <a:avLst/>
          </a:prstGeom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000" b="1" i="1" u="sng" dirty="0" smtClean="0">
                <a:solidFill>
                  <a:schemeClr val="tx2"/>
                </a:solidFill>
              </a:rPr>
              <a:t>Historie ICT </a:t>
            </a:r>
            <a:r>
              <a:rPr lang="cs-CZ" sz="3000" b="1" i="1" u="sng" dirty="0" smtClean="0">
                <a:solidFill>
                  <a:schemeClr val="tx2"/>
                </a:solidFill>
              </a:rPr>
              <a:t>– </a:t>
            </a:r>
            <a:r>
              <a:rPr lang="cs-CZ" sz="3000" b="1" i="1" u="sng" dirty="0" smtClean="0">
                <a:solidFill>
                  <a:schemeClr val="tx2"/>
                </a:solidFill>
              </a:rPr>
              <a:t>automatizace</a:t>
            </a:r>
            <a:endParaRPr lang="cs-CZ" sz="3000" b="1" i="1" u="sng" dirty="0">
              <a:solidFill>
                <a:schemeClr val="tx2"/>
              </a:solidFill>
            </a:endParaRPr>
          </a:p>
        </p:txBody>
      </p:sp>
      <p:pic>
        <p:nvPicPr>
          <p:cNvPr id="17" name="obrázek 9" descr="eniac_t">
            <a:hlinkClick r:id="rId4" tgtFrame="_blank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5956" y="2492895"/>
            <a:ext cx="5004048" cy="3744416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Tlačítko akce: Dopředu nebo Další 30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8" name="Zástupný symbol pro obsah 2"/>
          <p:cNvSpPr txBox="1">
            <a:spLocks/>
          </p:cNvSpPr>
          <p:nvPr/>
        </p:nvSpPr>
        <p:spPr>
          <a:xfrm>
            <a:off x="197260" y="2492894"/>
            <a:ext cx="4014700" cy="37444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itchFamily="34" charset="0"/>
              <a:buNone/>
            </a:pPr>
            <a:r>
              <a:rPr lang="cs-CZ" sz="2000" i="1" dirty="0" smtClean="0">
                <a:solidFill>
                  <a:srgbClr val="7030A0"/>
                </a:solidFill>
              </a:rPr>
              <a:t>(Byl velký 2,6 × 0,9 × 26 metrů, </a:t>
            </a:r>
          </a:p>
          <a:p>
            <a:pPr marL="0" indent="0">
              <a:spcBef>
                <a:spcPts val="0"/>
              </a:spcBef>
              <a:buFont typeface="Arial" pitchFamily="34" charset="0"/>
              <a:buNone/>
            </a:pPr>
            <a:r>
              <a:rPr lang="cs-CZ" sz="2000" i="1" dirty="0">
                <a:solidFill>
                  <a:srgbClr val="7030A0"/>
                </a:solidFill>
              </a:rPr>
              <a:t> </a:t>
            </a:r>
            <a:r>
              <a:rPr lang="cs-CZ" sz="2000" i="1" dirty="0" smtClean="0">
                <a:solidFill>
                  <a:srgbClr val="7030A0"/>
                </a:solidFill>
              </a:rPr>
              <a:t>vážil téměř 30 tun, </a:t>
            </a:r>
          </a:p>
          <a:p>
            <a:pPr marL="0" indent="0">
              <a:spcBef>
                <a:spcPts val="0"/>
              </a:spcBef>
              <a:buFont typeface="Arial" pitchFamily="34" charset="0"/>
              <a:buNone/>
            </a:pPr>
            <a:r>
              <a:rPr lang="cs-CZ" sz="2000" i="1" dirty="0" smtClean="0">
                <a:solidFill>
                  <a:srgbClr val="7030A0"/>
                </a:solidFill>
              </a:rPr>
              <a:t> ukrýval 17 468 elektronek, </a:t>
            </a:r>
          </a:p>
          <a:p>
            <a:pPr marL="0" indent="0">
              <a:spcBef>
                <a:spcPts val="0"/>
              </a:spcBef>
              <a:buFont typeface="Arial" pitchFamily="34" charset="0"/>
              <a:buNone/>
            </a:pPr>
            <a:r>
              <a:rPr lang="cs-CZ" sz="2000" i="1" dirty="0" smtClean="0">
                <a:solidFill>
                  <a:srgbClr val="7030A0"/>
                </a:solidFill>
              </a:rPr>
              <a:t> zhruba 7 200 diod, </a:t>
            </a:r>
          </a:p>
          <a:p>
            <a:pPr marL="0" indent="0">
              <a:spcBef>
                <a:spcPts val="0"/>
              </a:spcBef>
              <a:buFont typeface="Arial" pitchFamily="34" charset="0"/>
              <a:buNone/>
            </a:pPr>
            <a:r>
              <a:rPr lang="cs-CZ" sz="2000" i="1" dirty="0" smtClean="0">
                <a:solidFill>
                  <a:srgbClr val="7030A0"/>
                </a:solidFill>
              </a:rPr>
              <a:t> 1 500 relé, </a:t>
            </a:r>
          </a:p>
          <a:p>
            <a:pPr marL="0" indent="0">
              <a:spcBef>
                <a:spcPts val="0"/>
              </a:spcBef>
              <a:buFont typeface="Arial" pitchFamily="34" charset="0"/>
              <a:buNone/>
            </a:pPr>
            <a:r>
              <a:rPr lang="cs-CZ" sz="2000" i="1" dirty="0" smtClean="0">
                <a:solidFill>
                  <a:srgbClr val="7030A0"/>
                </a:solidFill>
              </a:rPr>
              <a:t> 70 tisíc rezistorů a </a:t>
            </a:r>
          </a:p>
          <a:p>
            <a:pPr marL="0" indent="0">
              <a:spcBef>
                <a:spcPts val="0"/>
              </a:spcBef>
              <a:buFont typeface="Arial" pitchFamily="34" charset="0"/>
              <a:buNone/>
            </a:pPr>
            <a:r>
              <a:rPr lang="cs-CZ" sz="2000" i="1" dirty="0" smtClean="0">
                <a:solidFill>
                  <a:srgbClr val="7030A0"/>
                </a:solidFill>
              </a:rPr>
              <a:t> 10 tisíc kondenzátorů). </a:t>
            </a:r>
          </a:p>
          <a:p>
            <a:pPr marL="0" indent="0">
              <a:spcBef>
                <a:spcPts val="0"/>
              </a:spcBef>
              <a:buFont typeface="Arial" pitchFamily="34" charset="0"/>
              <a:buNone/>
            </a:pPr>
            <a:endParaRPr lang="cs-CZ" sz="2000" i="1" dirty="0">
              <a:solidFill>
                <a:srgbClr val="7030A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000" i="1" dirty="0">
                <a:solidFill>
                  <a:srgbClr val="C00000"/>
                </a:solidFill>
              </a:rPr>
              <a:t>Jak vzniklo přízvisko „</a:t>
            </a:r>
            <a:r>
              <a:rPr lang="cs-CZ" sz="2000" i="1" dirty="0" smtClean="0">
                <a:solidFill>
                  <a:srgbClr val="C00000"/>
                </a:solidFill>
              </a:rPr>
              <a:t>sálový počítač“ </a:t>
            </a:r>
            <a:r>
              <a:rPr lang="cs-CZ" sz="2000" i="1" dirty="0">
                <a:solidFill>
                  <a:srgbClr val="C00000"/>
                </a:solidFill>
              </a:rPr>
              <a:t>asi není potřeba </a:t>
            </a:r>
            <a:r>
              <a:rPr lang="cs-CZ" sz="2000" i="1" dirty="0" smtClean="0">
                <a:solidFill>
                  <a:srgbClr val="C00000"/>
                </a:solidFill>
              </a:rPr>
              <a:t>vysvětlovat.</a:t>
            </a:r>
            <a:endParaRPr lang="cs-CZ" sz="20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777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10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1000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1000"/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10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1000"/>
                                        <p:tgtEl>
                                          <p:spTgt spid="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0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2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 bldLvl="5"/>
      <p:bldP spid="8" grpId="0"/>
      <p:bldP spid="31" grpId="0" animBg="1"/>
      <p:bldP spid="18" grpId="0" build="p" bldLvl="5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5611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 bwMode="auto">
          <a:xfrm>
            <a:off x="0" y="6237311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79500" indent="0">
              <a:spcBef>
                <a:spcPts val="0"/>
              </a:spcBef>
              <a:buNone/>
            </a:pPr>
            <a:r>
              <a:rPr lang="cs-CZ" sz="2000" i="1" dirty="0" smtClean="0">
                <a:solidFill>
                  <a:srgbClr val="00B050"/>
                </a:solidFill>
              </a:rPr>
              <a:t> </a:t>
            </a:r>
            <a:r>
              <a:rPr lang="cs-CZ" sz="2000" i="1" dirty="0" smtClean="0">
                <a:solidFill>
                  <a:srgbClr val="7030A0"/>
                </a:solidFill>
              </a:rPr>
              <a:t>Diskuze na téma ovládání a obsluhy výpočetní techniky</a:t>
            </a:r>
            <a:endParaRPr lang="cs-CZ" sz="1800" i="1" dirty="0" smtClean="0">
              <a:solidFill>
                <a:srgbClr val="7030A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Zástupný symbol pro obsah 2"/>
          <p:cNvSpPr>
            <a:spLocks noGrp="1"/>
          </p:cNvSpPr>
          <p:nvPr>
            <p:ph idx="1"/>
          </p:nvPr>
        </p:nvSpPr>
        <p:spPr>
          <a:xfrm>
            <a:off x="179512" y="1196753"/>
            <a:ext cx="8964488" cy="1728191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ENIAC je </a:t>
            </a:r>
            <a:r>
              <a:rPr lang="cs-CZ" sz="2400" dirty="0">
                <a:solidFill>
                  <a:srgbClr val="0070C0"/>
                </a:solidFill>
              </a:rPr>
              <a:t>stroj, který se stal „oficiálním“ prapředkem dnešních počítačů. </a:t>
            </a:r>
            <a:r>
              <a:rPr lang="cs-CZ" sz="2400" dirty="0" smtClean="0">
                <a:solidFill>
                  <a:srgbClr val="7030A0"/>
                </a:solidFill>
              </a:rPr>
              <a:t>Dřívější </a:t>
            </a:r>
            <a:r>
              <a:rPr lang="cs-CZ" sz="2400" dirty="0">
                <a:solidFill>
                  <a:srgbClr val="7030A0"/>
                </a:solidFill>
              </a:rPr>
              <a:t>počítače se mohly pochlubit prvenstvím v některé disciplíně raných konstrukcí: </a:t>
            </a:r>
            <a:r>
              <a:rPr lang="cs-CZ" sz="2400" dirty="0" smtClean="0">
                <a:solidFill>
                  <a:srgbClr val="7030A0"/>
                </a:solidFill>
              </a:rPr>
              <a:t>první návrh, první </a:t>
            </a:r>
            <a:r>
              <a:rPr lang="cs-CZ" sz="2400" dirty="0">
                <a:solidFill>
                  <a:srgbClr val="7030A0"/>
                </a:solidFill>
              </a:rPr>
              <a:t>digitální stroj, první elektronický stroj, první univerzálně </a:t>
            </a:r>
            <a:r>
              <a:rPr lang="cs-CZ" sz="2400" dirty="0" smtClean="0">
                <a:solidFill>
                  <a:srgbClr val="7030A0"/>
                </a:solidFill>
              </a:rPr>
              <a:t>programovatelný stroj</a:t>
            </a:r>
            <a:r>
              <a:rPr lang="cs-CZ" sz="2400" dirty="0">
                <a:solidFill>
                  <a:srgbClr val="0070C0"/>
                </a:solidFill>
              </a:rPr>
              <a:t>. </a:t>
            </a:r>
            <a:endParaRPr lang="cs-CZ" sz="2400" dirty="0" smtClean="0">
              <a:solidFill>
                <a:srgbClr val="0070C0"/>
              </a:solidFill>
            </a:endParaRP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107504" y="764704"/>
            <a:ext cx="9036496" cy="4320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sz="2800" b="1" u="sng" dirty="0"/>
              <a:t>Přelom v analogovém a digitálním vývoji</a:t>
            </a:r>
            <a:endParaRPr lang="cs-CZ" sz="2800" u="sng" dirty="0"/>
          </a:p>
        </p:txBody>
      </p:sp>
      <p:sp>
        <p:nvSpPr>
          <p:cNvPr id="15" name="Nadpis 1"/>
          <p:cNvSpPr txBox="1">
            <a:spLocks/>
          </p:cNvSpPr>
          <p:nvPr/>
        </p:nvSpPr>
        <p:spPr>
          <a:xfrm>
            <a:off x="0" y="-27384"/>
            <a:ext cx="9144000" cy="706090"/>
          </a:xfrm>
          <a:prstGeom prst="rect">
            <a:avLst/>
          </a:prstGeom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000" b="1" i="1" u="sng" dirty="0" smtClean="0">
                <a:solidFill>
                  <a:schemeClr val="tx2"/>
                </a:solidFill>
              </a:rPr>
              <a:t>Historie ICT </a:t>
            </a:r>
            <a:r>
              <a:rPr lang="cs-CZ" sz="3000" b="1" i="1" u="sng" dirty="0" smtClean="0">
                <a:solidFill>
                  <a:schemeClr val="tx2"/>
                </a:solidFill>
              </a:rPr>
              <a:t>– </a:t>
            </a:r>
            <a:r>
              <a:rPr lang="cs-CZ" sz="3000" b="1" i="1" u="sng" dirty="0" smtClean="0">
                <a:solidFill>
                  <a:schemeClr val="tx2"/>
                </a:solidFill>
              </a:rPr>
              <a:t>automatizace</a:t>
            </a:r>
            <a:endParaRPr lang="cs-CZ" sz="3000" b="1" i="1" u="sng" dirty="0">
              <a:solidFill>
                <a:schemeClr val="tx2"/>
              </a:solidFill>
            </a:endParaRPr>
          </a:p>
        </p:txBody>
      </p:sp>
      <p:pic>
        <p:nvPicPr>
          <p:cNvPr id="13" name="obrázek 19" descr="7_ENIAC_Image_2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915" y="3127716"/>
            <a:ext cx="4617085" cy="3109595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Zástupný symbol pro obsah 2"/>
          <p:cNvSpPr txBox="1">
            <a:spLocks/>
          </p:cNvSpPr>
          <p:nvPr/>
        </p:nvSpPr>
        <p:spPr>
          <a:xfrm>
            <a:off x="198613" y="2780928"/>
            <a:ext cx="4427139" cy="34563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itchFamily="34" charset="0"/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ENIAC jako první integroval všechny tyto vlastnosti. </a:t>
            </a:r>
          </a:p>
          <a:p>
            <a:pPr marL="0" indent="0">
              <a:spcBef>
                <a:spcPts val="0"/>
              </a:spcBef>
              <a:buFont typeface="Arial" pitchFamily="34" charset="0"/>
              <a:buNone/>
            </a:pPr>
            <a:r>
              <a:rPr lang="cs-CZ" sz="2400" dirty="0" smtClean="0">
                <a:solidFill>
                  <a:srgbClr val="7030A0"/>
                </a:solidFill>
              </a:rPr>
              <a:t>Proto se pro něj vžil titul  „prapředek moderních digitálních počítačů“. Že jde o úspěšnou konstrukci, dokazují jeho potomci. </a:t>
            </a:r>
          </a:p>
          <a:p>
            <a:pPr marL="0" indent="0">
              <a:spcBef>
                <a:spcPts val="0"/>
              </a:spcBef>
              <a:buFont typeface="Arial" pitchFamily="34" charset="0"/>
              <a:buNone/>
            </a:pPr>
            <a:r>
              <a:rPr lang="cs-CZ" sz="2400" dirty="0" smtClean="0">
                <a:solidFill>
                  <a:srgbClr val="C00000"/>
                </a:solidFill>
              </a:rPr>
              <a:t>Stejnou výpočetní sílu jako tento kolos má dnes i jen pouhý jeden mikroskopický čip.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31" name="Tlačítko akce: Dopředu nebo Další 30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77355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4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 bldLvl="5"/>
      <p:bldP spid="8" grpId="0"/>
      <p:bldP spid="18" grpId="0" build="p" bldLvl="5"/>
      <p:bldP spid="3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>
                <a:solidFill>
                  <a:schemeClr val="tx2"/>
                </a:solidFill>
              </a:rPr>
              <a:t>Historie ICT </a:t>
            </a:r>
            <a:r>
              <a:rPr lang="cs-CZ" sz="3000" b="1" i="1" u="sng" dirty="0" smtClean="0">
                <a:solidFill>
                  <a:schemeClr val="tx2"/>
                </a:solidFill>
              </a:rPr>
              <a:t>– </a:t>
            </a:r>
            <a:r>
              <a:rPr lang="cs-CZ" sz="3000" b="1" i="1" u="sng" dirty="0" err="1" smtClean="0">
                <a:solidFill>
                  <a:schemeClr val="tx2"/>
                </a:solidFill>
              </a:rPr>
              <a:t>autotest</a:t>
            </a:r>
            <a:endParaRPr lang="cs-CZ" sz="3000" b="1" i="1" u="sng" dirty="0">
              <a:solidFill>
                <a:schemeClr val="tx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764704"/>
            <a:ext cx="6624736" cy="516237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cs-CZ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– </a:t>
            </a:r>
            <a:r>
              <a:rPr lang="cs-CZ" sz="2400" b="1" u="sng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Autotest</a:t>
            </a:r>
            <a:r>
              <a:rPr lang="cs-CZ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Otázka – úkol – zamyšlení</a:t>
            </a:r>
          </a:p>
          <a:p>
            <a:pPr marL="0" indent="0" algn="just">
              <a:spcBef>
                <a:spcPts val="0"/>
              </a:spcBef>
              <a:buNone/>
            </a:pPr>
            <a:endParaRPr lang="cs-CZ" sz="2400" i="1" dirty="0">
              <a:solidFill>
                <a:srgbClr val="7030A0"/>
              </a:solidFill>
            </a:endParaRPr>
          </a:p>
        </p:txBody>
      </p:sp>
      <p:sp>
        <p:nvSpPr>
          <p:cNvPr id="13" name="Zástupný symbol pro obsah 2"/>
          <p:cNvSpPr txBox="1">
            <a:spLocks/>
          </p:cNvSpPr>
          <p:nvPr/>
        </p:nvSpPr>
        <p:spPr bwMode="auto">
          <a:xfrm>
            <a:off x="0" y="6255446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indent="0">
              <a:spcBef>
                <a:spcPts val="0"/>
              </a:spcBef>
              <a:buNone/>
            </a:pPr>
            <a:r>
              <a:rPr lang="cs-CZ" sz="2000" i="1" dirty="0">
                <a:solidFill>
                  <a:srgbClr val="00B050"/>
                </a:solidFill>
              </a:rPr>
              <a:t>Zamysli se, vyber správnou odpověď a potvrď ji kliknutím. </a:t>
            </a:r>
            <a:endParaRPr lang="cs-CZ" sz="2000" i="1" dirty="0" smtClean="0">
              <a:solidFill>
                <a:srgbClr val="00B050"/>
              </a:solidFill>
            </a:endParaRPr>
          </a:p>
          <a:p>
            <a:pPr marL="1347788" indent="0">
              <a:spcBef>
                <a:spcPts val="0"/>
              </a:spcBef>
              <a:buNone/>
            </a:pPr>
            <a:r>
              <a:rPr lang="cs-CZ" sz="1800" i="1" dirty="0">
                <a:solidFill>
                  <a:srgbClr val="7030A0"/>
                </a:solidFill>
              </a:rPr>
              <a:t>(V případě správné odpovědi jsi OK, pokud </a:t>
            </a:r>
            <a:r>
              <a:rPr lang="cs-CZ" sz="1800" i="1" dirty="0" smtClean="0">
                <a:solidFill>
                  <a:srgbClr val="7030A0"/>
                </a:solidFill>
              </a:rPr>
              <a:t>ne, doporučuji zopakování </a:t>
            </a:r>
            <a:r>
              <a:rPr lang="cs-CZ" sz="1800" i="1" dirty="0">
                <a:solidFill>
                  <a:srgbClr val="7030A0"/>
                </a:solidFill>
              </a:rPr>
              <a:t>látky)</a:t>
            </a:r>
          </a:p>
          <a:p>
            <a:pPr marL="1347788" indent="0">
              <a:spcBef>
                <a:spcPts val="0"/>
              </a:spcBef>
              <a:buNone/>
            </a:pPr>
            <a:endParaRPr lang="cs-CZ" sz="2000" i="1" dirty="0">
              <a:solidFill>
                <a:srgbClr val="00B05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Tlačítko akce: Dopředu nebo Další 30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028" name="TextovéPole 1027"/>
          <p:cNvSpPr txBox="1"/>
          <p:nvPr/>
        </p:nvSpPr>
        <p:spPr>
          <a:xfrm>
            <a:off x="179512" y="1280941"/>
            <a:ext cx="87038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 1)	</a:t>
            </a:r>
            <a:r>
              <a:rPr lang="cs-CZ" sz="2000" dirty="0" smtClean="0">
                <a:solidFill>
                  <a:srgbClr val="002060"/>
                </a:solidFill>
              </a:rPr>
              <a:t>Byla děrná páska první pevnou pamětí?</a:t>
            </a:r>
            <a:endParaRPr lang="cs-CZ" sz="2000" dirty="0">
              <a:solidFill>
                <a:srgbClr val="002060"/>
              </a:solidFill>
            </a:endParaRPr>
          </a:p>
          <a:p>
            <a:r>
              <a:rPr lang="cs-CZ" sz="2000" dirty="0" smtClean="0">
                <a:solidFill>
                  <a:srgbClr val="002060"/>
                </a:solidFill>
              </a:rPr>
              <a:t> </a:t>
            </a:r>
            <a:r>
              <a:rPr lang="cs-CZ" sz="2000" dirty="0">
                <a:solidFill>
                  <a:srgbClr val="002060"/>
                </a:solidFill>
              </a:rPr>
              <a:t>	</a:t>
            </a:r>
            <a:r>
              <a:rPr lang="cs-CZ" sz="2000" dirty="0" smtClean="0">
                <a:solidFill>
                  <a:srgbClr val="0070C0"/>
                </a:solidFill>
                <a:hlinkClick r:id="" action="ppaction://noaction">
                  <a:snd r:embed="rId4" name="tak nee.wav"/>
                </a:hlinkClick>
              </a:rPr>
              <a:t>ano</a:t>
            </a:r>
            <a:r>
              <a:rPr lang="cs-CZ" sz="2000" dirty="0" smtClean="0">
                <a:solidFill>
                  <a:srgbClr val="0070C0"/>
                </a:solidFill>
              </a:rPr>
              <a:t>	</a:t>
            </a:r>
            <a:r>
              <a:rPr lang="cs-CZ" sz="2000" dirty="0" smtClean="0">
                <a:solidFill>
                  <a:srgbClr val="0070C0"/>
                </a:solidFill>
                <a:hlinkClick r:id="" action="ppaction://noaction">
                  <a:snd r:embed="rId5" name="ano_spravne.wav"/>
                </a:hlinkClick>
              </a:rPr>
              <a:t>ne</a:t>
            </a:r>
            <a:r>
              <a:rPr lang="cs-CZ" sz="2000" dirty="0" smtClean="0">
                <a:solidFill>
                  <a:srgbClr val="0070C0"/>
                </a:solidFill>
              </a:rPr>
              <a:t>	</a:t>
            </a:r>
            <a:endParaRPr lang="cs-CZ" sz="2000" dirty="0">
              <a:solidFill>
                <a:srgbClr val="0070C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79512" y="2204864"/>
            <a:ext cx="87038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 2)	</a:t>
            </a:r>
            <a:r>
              <a:rPr lang="cs-CZ" sz="2000" dirty="0" smtClean="0">
                <a:solidFill>
                  <a:srgbClr val="002060"/>
                </a:solidFill>
              </a:rPr>
              <a:t>Jak byl poháněn </a:t>
            </a:r>
            <a:r>
              <a:rPr lang="cs-CZ" sz="2000" dirty="0" err="1" smtClean="0">
                <a:solidFill>
                  <a:srgbClr val="002060"/>
                </a:solidFill>
              </a:rPr>
              <a:t>Babbageův</a:t>
            </a:r>
            <a:r>
              <a:rPr lang="cs-CZ" sz="2000" dirty="0" smtClean="0">
                <a:solidFill>
                  <a:srgbClr val="002060"/>
                </a:solidFill>
              </a:rPr>
              <a:t> </a:t>
            </a:r>
            <a:r>
              <a:rPr lang="cs-CZ" sz="2000" dirty="0" err="1">
                <a:solidFill>
                  <a:srgbClr val="002060"/>
                </a:solidFill>
              </a:rPr>
              <a:t>a</a:t>
            </a:r>
            <a:r>
              <a:rPr lang="cs-CZ" sz="2000" dirty="0" err="1" smtClean="0">
                <a:solidFill>
                  <a:srgbClr val="002060"/>
                </a:solidFill>
              </a:rPr>
              <a:t>nalytical</a:t>
            </a:r>
            <a:r>
              <a:rPr lang="cs-CZ" sz="2000" dirty="0" smtClean="0">
                <a:solidFill>
                  <a:srgbClr val="002060"/>
                </a:solidFill>
              </a:rPr>
              <a:t> </a:t>
            </a:r>
            <a:r>
              <a:rPr lang="cs-CZ" sz="2000" dirty="0" err="1" smtClean="0">
                <a:solidFill>
                  <a:srgbClr val="002060"/>
                </a:solidFill>
              </a:rPr>
              <a:t>engine</a:t>
            </a:r>
            <a:endParaRPr lang="cs-CZ" sz="2000" dirty="0" smtClean="0">
              <a:solidFill>
                <a:srgbClr val="002060"/>
              </a:solidFill>
            </a:endParaRPr>
          </a:p>
          <a:p>
            <a:r>
              <a:rPr lang="cs-CZ" sz="2000" dirty="0"/>
              <a:t>	</a:t>
            </a:r>
            <a:r>
              <a:rPr lang="cs-CZ" sz="2000" dirty="0" smtClean="0">
                <a:solidFill>
                  <a:srgbClr val="0070C0"/>
                </a:solidFill>
                <a:hlinkClick r:id="" action="ppaction://noaction">
                  <a:snd r:embed="rId4" name="tak nee.wav"/>
                </a:hlinkClick>
              </a:rPr>
              <a:t>ručně klikou </a:t>
            </a:r>
            <a:r>
              <a:rPr lang="cs-CZ" sz="2000" dirty="0" smtClean="0">
                <a:solidFill>
                  <a:srgbClr val="0070C0"/>
                </a:solidFill>
              </a:rPr>
              <a:t>– </a:t>
            </a:r>
            <a:r>
              <a:rPr lang="cs-CZ" sz="2000" dirty="0" err="1" smtClean="0">
                <a:solidFill>
                  <a:srgbClr val="0070C0"/>
                </a:solidFill>
                <a:hlinkClick r:id="" action="ppaction://noaction">
                  <a:snd r:embed="rId4" name="tak nee.wav"/>
                </a:hlinkClick>
              </a:rPr>
              <a:t>dieslovým</a:t>
            </a:r>
            <a:r>
              <a:rPr lang="cs-CZ" sz="2000" dirty="0" smtClean="0">
                <a:solidFill>
                  <a:srgbClr val="0070C0"/>
                </a:solidFill>
                <a:hlinkClick r:id="" action="ppaction://noaction">
                  <a:snd r:embed="rId4" name="tak nee.wav"/>
                </a:hlinkClick>
              </a:rPr>
              <a:t> motorem </a:t>
            </a:r>
            <a:r>
              <a:rPr lang="cs-CZ" sz="2000" dirty="0" smtClean="0">
                <a:solidFill>
                  <a:srgbClr val="0070C0"/>
                </a:solidFill>
              </a:rPr>
              <a:t>– </a:t>
            </a:r>
            <a:r>
              <a:rPr lang="cs-CZ" sz="2000" dirty="0" smtClean="0">
                <a:solidFill>
                  <a:srgbClr val="0070C0"/>
                </a:solidFill>
                <a:hlinkClick r:id="" action="ppaction://noaction">
                  <a:snd r:embed="rId5" name="ano_spravne.wav"/>
                </a:hlinkClick>
              </a:rPr>
              <a:t>parním strojem </a:t>
            </a:r>
            <a:r>
              <a:rPr lang="cs-CZ" sz="2000" dirty="0" smtClean="0">
                <a:solidFill>
                  <a:srgbClr val="0070C0"/>
                </a:solidFill>
              </a:rPr>
              <a:t>– </a:t>
            </a:r>
            <a:r>
              <a:rPr lang="cs-CZ" sz="2000" dirty="0" smtClean="0">
                <a:solidFill>
                  <a:srgbClr val="0070C0"/>
                </a:solidFill>
                <a:hlinkClick r:id="" action="ppaction://noaction">
                  <a:snd r:embed="rId4" name="tak nee.wav"/>
                </a:hlinkClick>
              </a:rPr>
              <a:t>elektromotorem</a:t>
            </a:r>
            <a:endParaRPr lang="cs-CZ" sz="2000" dirty="0">
              <a:solidFill>
                <a:srgbClr val="0070C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79512" y="3113673"/>
            <a:ext cx="85689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 3)	</a:t>
            </a:r>
            <a:r>
              <a:rPr lang="cs-CZ" sz="2000" dirty="0" smtClean="0">
                <a:solidFill>
                  <a:srgbClr val="002060"/>
                </a:solidFill>
              </a:rPr>
              <a:t>Jak byl pojmenován první programovací jazyk?.</a:t>
            </a:r>
          </a:p>
          <a:p>
            <a:r>
              <a:rPr lang="cs-CZ" sz="2000" dirty="0"/>
              <a:t>	</a:t>
            </a:r>
            <a:r>
              <a:rPr lang="cs-CZ" sz="2000" dirty="0" smtClean="0">
                <a:solidFill>
                  <a:srgbClr val="0070C0"/>
                </a:solidFill>
              </a:rPr>
              <a:t>a: 	</a:t>
            </a:r>
            <a:r>
              <a:rPr lang="cs-CZ" sz="2000" dirty="0" smtClean="0">
                <a:solidFill>
                  <a:srgbClr val="0070C0"/>
                </a:solidFill>
                <a:hlinkClick r:id="" action="ppaction://noaction">
                  <a:snd r:embed="rId5" name="ano_spravne.wav"/>
                </a:hlinkClick>
              </a:rPr>
              <a:t>ADA</a:t>
            </a:r>
            <a:r>
              <a:rPr lang="cs-CZ" sz="2000" dirty="0">
                <a:solidFill>
                  <a:srgbClr val="0070C0"/>
                </a:solidFill>
              </a:rPr>
              <a:t>	</a:t>
            </a:r>
            <a:endParaRPr lang="cs-CZ" sz="2000" dirty="0" smtClean="0">
              <a:solidFill>
                <a:srgbClr val="0070C0"/>
              </a:solidFill>
            </a:endParaRPr>
          </a:p>
          <a:p>
            <a:r>
              <a:rPr lang="cs-CZ" sz="2000" dirty="0">
                <a:solidFill>
                  <a:srgbClr val="0070C0"/>
                </a:solidFill>
              </a:rPr>
              <a:t>	</a:t>
            </a:r>
            <a:r>
              <a:rPr lang="cs-CZ" sz="2000" dirty="0" smtClean="0">
                <a:solidFill>
                  <a:srgbClr val="0070C0"/>
                </a:solidFill>
              </a:rPr>
              <a:t>b: 	</a:t>
            </a:r>
            <a:r>
              <a:rPr lang="cs-CZ" sz="2000" dirty="0" smtClean="0">
                <a:solidFill>
                  <a:srgbClr val="0070C0"/>
                </a:solidFill>
                <a:hlinkClick r:id="" action="ppaction://noaction">
                  <a:snd r:embed="rId4" name="tak nee.wav"/>
                </a:hlinkClick>
              </a:rPr>
              <a:t>IDA</a:t>
            </a:r>
            <a:r>
              <a:rPr lang="cs-CZ" sz="2000" dirty="0" smtClean="0">
                <a:solidFill>
                  <a:srgbClr val="0070C0"/>
                </a:solidFill>
                <a:hlinkClick r:id="rId6" action="ppaction://hlinksldjump">
                  <a:snd r:embed="rId7" name="applause.wav"/>
                </a:hlinkClick>
              </a:rPr>
              <a:t> </a:t>
            </a:r>
            <a:endParaRPr lang="cs-CZ" sz="2000" dirty="0" smtClean="0">
              <a:solidFill>
                <a:srgbClr val="0070C0"/>
              </a:solidFill>
              <a:hlinkClick r:id="rId8" action="ppaction://hlinksldjump"/>
            </a:endParaRPr>
          </a:p>
          <a:p>
            <a:r>
              <a:rPr lang="cs-CZ" sz="2000" dirty="0">
                <a:solidFill>
                  <a:srgbClr val="0070C0"/>
                </a:solidFill>
              </a:rPr>
              <a:t>	</a:t>
            </a:r>
            <a:r>
              <a:rPr lang="cs-CZ" sz="2000" dirty="0" smtClean="0">
                <a:solidFill>
                  <a:srgbClr val="0070C0"/>
                </a:solidFill>
              </a:rPr>
              <a:t>c: 	</a:t>
            </a:r>
            <a:r>
              <a:rPr lang="cs-CZ" sz="2000" dirty="0" smtClean="0">
                <a:solidFill>
                  <a:srgbClr val="0070C0"/>
                </a:solidFill>
                <a:hlinkClick r:id="" action="ppaction://noaction">
                  <a:snd r:embed="rId4" name="tak nee.wav"/>
                </a:hlinkClick>
              </a:rPr>
              <a:t>AMOS</a:t>
            </a:r>
            <a:r>
              <a:rPr lang="cs-CZ" sz="2000" dirty="0" smtClean="0">
                <a:solidFill>
                  <a:srgbClr val="0070C0"/>
                </a:solidFill>
                <a:hlinkClick r:id="rId8" action="ppaction://hlinksldjump">
                  <a:snd r:embed="rId9" name="hammer.wav"/>
                </a:hlinkClick>
              </a:rPr>
              <a:t> </a:t>
            </a:r>
            <a:endParaRPr lang="cs-CZ" sz="2000" dirty="0">
              <a:solidFill>
                <a:srgbClr val="0070C0"/>
              </a:solidFill>
              <a:hlinkClick r:id="rId8" action="ppaction://hlinksldjump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79512" y="4509120"/>
            <a:ext cx="828092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00113" indent="-900113"/>
            <a:r>
              <a:rPr lang="cs-CZ" sz="2000" dirty="0" smtClean="0"/>
              <a:t> 4)	</a:t>
            </a:r>
            <a:r>
              <a:rPr lang="cs-CZ" sz="2000" dirty="0" smtClean="0">
                <a:solidFill>
                  <a:srgbClr val="002060"/>
                </a:solidFill>
              </a:rPr>
              <a:t>Počítač ENIAC byl vyvíjen:</a:t>
            </a:r>
          </a:p>
          <a:p>
            <a:r>
              <a:rPr lang="cs-CZ" sz="2000" dirty="0"/>
              <a:t>	</a:t>
            </a:r>
            <a:r>
              <a:rPr lang="cs-CZ" sz="2000" dirty="0" smtClean="0">
                <a:solidFill>
                  <a:srgbClr val="0070C0"/>
                </a:solidFill>
                <a:hlinkClick r:id="" action="ppaction://noaction">
                  <a:snd r:embed="rId4" name="tak nee.wav"/>
                </a:hlinkClick>
              </a:rPr>
              <a:t>a)  během 1. světové války</a:t>
            </a:r>
            <a:r>
              <a:rPr lang="cs-CZ" sz="2000" dirty="0" smtClean="0">
                <a:solidFill>
                  <a:srgbClr val="0070C0"/>
                </a:solidFill>
              </a:rPr>
              <a:t>	</a:t>
            </a:r>
          </a:p>
          <a:p>
            <a:r>
              <a:rPr lang="cs-CZ" sz="2000" dirty="0">
                <a:solidFill>
                  <a:srgbClr val="0070C0"/>
                </a:solidFill>
              </a:rPr>
              <a:t>	</a:t>
            </a:r>
            <a:r>
              <a:rPr lang="cs-CZ" sz="2000" dirty="0" smtClean="0">
                <a:solidFill>
                  <a:srgbClr val="0070C0"/>
                </a:solidFill>
                <a:hlinkClick r:id="" action="ppaction://noaction">
                  <a:snd r:embed="rId4" name="tak nee.wav"/>
                </a:hlinkClick>
              </a:rPr>
              <a:t>b)  mezi 1. a 2. světovou válkou</a:t>
            </a:r>
            <a:endParaRPr lang="cs-CZ" sz="2000" dirty="0" smtClean="0">
              <a:solidFill>
                <a:srgbClr val="0070C0"/>
              </a:solidFill>
            </a:endParaRPr>
          </a:p>
          <a:p>
            <a:r>
              <a:rPr lang="cs-CZ" sz="2000" dirty="0">
                <a:solidFill>
                  <a:srgbClr val="0070C0"/>
                </a:solidFill>
              </a:rPr>
              <a:t>	</a:t>
            </a:r>
            <a:r>
              <a:rPr lang="cs-CZ" sz="2000" dirty="0" smtClean="0">
                <a:solidFill>
                  <a:srgbClr val="0070C0"/>
                </a:solidFill>
                <a:hlinkClick r:id="" action="ppaction://noaction">
                  <a:snd r:embed="rId5" name="ano_spravne.wav"/>
                </a:hlinkClick>
              </a:rPr>
              <a:t>c)  během 2. světové války</a:t>
            </a:r>
            <a:endParaRPr lang="cs-CZ" sz="2000" dirty="0" smtClean="0">
              <a:solidFill>
                <a:srgbClr val="0070C0"/>
              </a:solidFill>
            </a:endParaRPr>
          </a:p>
          <a:p>
            <a:r>
              <a:rPr lang="cs-CZ" sz="2000" dirty="0">
                <a:solidFill>
                  <a:srgbClr val="0070C0"/>
                </a:solidFill>
              </a:rPr>
              <a:t>	</a:t>
            </a:r>
            <a:r>
              <a:rPr lang="cs-CZ" sz="2000" dirty="0" smtClean="0">
                <a:solidFill>
                  <a:srgbClr val="0070C0"/>
                </a:solidFill>
                <a:hlinkClick r:id="" action="ppaction://noaction">
                  <a:snd r:embed="rId4" name="tak nee.wav"/>
                </a:hlinkClick>
              </a:rPr>
              <a:t>d)  po 2. světové válce</a:t>
            </a:r>
            <a:r>
              <a:rPr lang="cs-CZ" sz="2000" dirty="0" smtClean="0"/>
              <a:t>	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88815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10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25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75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1" grpId="0" animBg="1"/>
      <p:bldP spid="1028" grpId="0"/>
      <p:bldP spid="20" grpId="0"/>
      <p:bldP spid="21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>
                <a:solidFill>
                  <a:schemeClr val="tx2"/>
                </a:solidFill>
              </a:rPr>
              <a:t>Historie ICT </a:t>
            </a:r>
            <a:r>
              <a:rPr lang="cs-CZ" sz="3000" b="1" i="1" u="sng" dirty="0" smtClean="0">
                <a:solidFill>
                  <a:schemeClr val="tx2"/>
                </a:solidFill>
              </a:rPr>
              <a:t>– </a:t>
            </a:r>
            <a:r>
              <a:rPr lang="cs-CZ" sz="3000" b="1" i="1" u="sng" dirty="0" smtClean="0">
                <a:solidFill>
                  <a:schemeClr val="tx2"/>
                </a:solidFill>
              </a:rPr>
              <a:t>vyhodnocení</a:t>
            </a:r>
            <a:endParaRPr lang="cs-CZ" sz="3000" b="1" i="1" u="sng" dirty="0">
              <a:solidFill>
                <a:schemeClr val="tx2"/>
              </a:solidFill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 bwMode="auto">
          <a:xfrm>
            <a:off x="593812" y="1052736"/>
            <a:ext cx="8289584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cs-CZ" sz="2800" b="1" u="sng" dirty="0" smtClean="0">
                <a:solidFill>
                  <a:srgbClr val="00B050"/>
                </a:solidFill>
              </a:rPr>
              <a:t>Velmi správně</a:t>
            </a:r>
            <a:r>
              <a:rPr lang="cs-CZ" sz="2400" b="1" u="sng" dirty="0" smtClean="0">
                <a:solidFill>
                  <a:srgbClr val="00B050"/>
                </a:solidFill>
              </a:rPr>
              <a:t>, </a:t>
            </a:r>
          </a:p>
          <a:p>
            <a:pPr marL="0" indent="0" algn="just">
              <a:spcBef>
                <a:spcPts val="0"/>
              </a:spcBef>
              <a:buNone/>
            </a:pPr>
            <a:endParaRPr lang="cs-CZ" sz="2400" dirty="0" smtClean="0">
              <a:solidFill>
                <a:srgbClr val="00B050"/>
              </a:solidFill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cs-CZ" sz="2400" dirty="0">
                <a:solidFill>
                  <a:srgbClr val="00B050"/>
                </a:solidFill>
              </a:rPr>
              <a:t>	</a:t>
            </a:r>
            <a:r>
              <a:rPr lang="cs-CZ" sz="2400" b="1" u="sng" dirty="0" smtClean="0">
                <a:solidFill>
                  <a:srgbClr val="00B050"/>
                </a:solidFill>
              </a:rPr>
              <a:t>chválím Tvojí snahu!</a:t>
            </a:r>
          </a:p>
          <a:p>
            <a:pPr marL="0" indent="0" algn="just">
              <a:spcBef>
                <a:spcPts val="0"/>
              </a:spcBef>
              <a:buNone/>
            </a:pPr>
            <a:endParaRPr lang="cs-CZ" sz="2400" dirty="0" smtClean="0">
              <a:solidFill>
                <a:schemeClr val="tx2"/>
              </a:solidFill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cs-CZ" sz="2400" dirty="0" smtClean="0">
              <a:solidFill>
                <a:schemeClr val="tx2"/>
              </a:solidFill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 bwMode="auto">
          <a:xfrm>
            <a:off x="0" y="6237311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55700" indent="0">
              <a:spcBef>
                <a:spcPts val="0"/>
              </a:spcBef>
              <a:buNone/>
            </a:pPr>
            <a:r>
              <a:rPr lang="cs-CZ" sz="2000" i="1" dirty="0" smtClean="0">
                <a:solidFill>
                  <a:srgbClr val="C00000"/>
                </a:solidFill>
              </a:rPr>
              <a:t>Doporučení v učení i do života:</a:t>
            </a:r>
          </a:p>
          <a:p>
            <a:pPr marL="1155700" indent="0">
              <a:spcBef>
                <a:spcPts val="0"/>
              </a:spcBef>
              <a:buNone/>
            </a:pPr>
            <a:r>
              <a:rPr lang="cs-CZ" sz="2000" i="1" dirty="0" smtClean="0">
                <a:solidFill>
                  <a:srgbClr val="C00000"/>
                </a:solidFill>
              </a:rPr>
              <a:t>	Vnímej nové informace a zařazuj je do běžných životních situací.</a:t>
            </a:r>
            <a:endParaRPr lang="cs-CZ" sz="2000" i="1" dirty="0">
              <a:solidFill>
                <a:srgbClr val="C0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Tlačítko akce: Dopředu nebo Další 11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212975"/>
            <a:ext cx="2268738" cy="1930003"/>
          </a:xfrm>
          <a:prstGeom prst="rect">
            <a:avLst/>
          </a:prstGeom>
        </p:spPr>
      </p:pic>
      <p:pic>
        <p:nvPicPr>
          <p:cNvPr id="7" name="Champions_Crazy Frog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012160" y="435952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860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5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713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23528" y="1844824"/>
            <a:ext cx="80648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000" b="1" dirty="0" smtClean="0"/>
              <a:t>Vlastní zdroje a vytvořené materiály</a:t>
            </a:r>
            <a:endParaRPr lang="cs-CZ" sz="20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23528" y="3573016"/>
            <a:ext cx="806243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000" b="1" dirty="0" smtClean="0"/>
              <a:t>Webové zdroje:</a:t>
            </a:r>
          </a:p>
          <a:p>
            <a:pPr marL="365125"/>
            <a:r>
              <a:rPr lang="cs-CZ" sz="2000" dirty="0">
                <a:hlinkClick r:id="rId5"/>
              </a:rPr>
              <a:t>http://cs.wikipedia.org</a:t>
            </a:r>
            <a:r>
              <a:rPr lang="cs-CZ" sz="2000" dirty="0" smtClean="0">
                <a:hlinkClick r:id="rId5"/>
              </a:rPr>
              <a:t>/</a:t>
            </a:r>
            <a:endParaRPr lang="cs-CZ" sz="2000" dirty="0" smtClean="0"/>
          </a:p>
          <a:p>
            <a:pPr marL="365125"/>
            <a:r>
              <a:rPr lang="cs-CZ" sz="2000" dirty="0">
                <a:hlinkClick r:id="rId6"/>
              </a:rPr>
              <a:t>http://extrahardware.cnews.cz/lide/jan-bocek</a:t>
            </a:r>
            <a:endParaRPr lang="cs-CZ" sz="2000" dirty="0"/>
          </a:p>
          <a:p>
            <a:pPr marL="365125"/>
            <a:r>
              <a:rPr lang="cs-CZ" sz="2000" dirty="0" smtClean="0">
                <a:hlinkClick r:id="rId7"/>
              </a:rPr>
              <a:t>http</a:t>
            </a:r>
            <a:r>
              <a:rPr lang="cs-CZ" sz="2000" dirty="0">
                <a:hlinkClick r:id="rId7"/>
              </a:rPr>
              <a:t>://elektronika.heureka.cz/</a:t>
            </a:r>
            <a:endParaRPr lang="cs-CZ" sz="2000" dirty="0"/>
          </a:p>
          <a:p>
            <a:pPr marL="365125"/>
            <a:r>
              <a:rPr lang="cs-CZ" sz="2000" dirty="0">
                <a:hlinkClick r:id="rId8"/>
              </a:rPr>
              <a:t>http://www.i-kantor.eu/cze/ucebnice/informatika.php</a:t>
            </a:r>
            <a:endParaRPr lang="cs-CZ" sz="2000" dirty="0"/>
          </a:p>
          <a:p>
            <a:pPr marL="365125"/>
            <a:r>
              <a:rPr lang="cs-CZ" sz="2000" dirty="0">
                <a:hlinkClick r:id="rId9"/>
              </a:rPr>
              <a:t>http://www.loupak.cz</a:t>
            </a:r>
            <a:r>
              <a:rPr lang="cs-CZ" sz="2000" dirty="0" smtClean="0">
                <a:hlinkClick r:id="rId9"/>
              </a:rPr>
              <a:t>/</a:t>
            </a:r>
            <a:endParaRPr lang="cs-CZ" sz="2000" dirty="0" smtClean="0"/>
          </a:p>
          <a:p>
            <a:pPr marL="365125"/>
            <a:r>
              <a:rPr lang="cs-CZ" sz="2000" dirty="0">
                <a:hlinkClick r:id="rId10"/>
              </a:rPr>
              <a:t>http://mp3s.nadruhou.net/crazy-frog/we-are-the-champions-56719</a:t>
            </a:r>
            <a:r>
              <a:rPr lang="cs-CZ" sz="2000" dirty="0" smtClean="0">
                <a:hlinkClick r:id="rId10"/>
              </a:rPr>
              <a:t>/</a:t>
            </a:r>
            <a:endParaRPr lang="cs-CZ" sz="2000" dirty="0"/>
          </a:p>
          <a:p>
            <a:pPr marL="365125"/>
            <a:r>
              <a:rPr lang="cs-CZ" sz="2000" dirty="0"/>
              <a:t>	</a:t>
            </a:r>
            <a:r>
              <a:rPr lang="cs-CZ" sz="2000" dirty="0" smtClean="0"/>
              <a:t>výřez ukázky</a:t>
            </a: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539552" y="4262362"/>
            <a:ext cx="8229600" cy="22629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1800" dirty="0" smtClean="0"/>
          </a:p>
        </p:txBody>
      </p:sp>
      <p:pic>
        <p:nvPicPr>
          <p:cNvPr id="13" name="Picture 2" descr="C:\Users\Jirka\Pictures\pocitac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7046" y="1844824"/>
            <a:ext cx="1415178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ovéPole 15"/>
          <p:cNvSpPr txBox="1"/>
          <p:nvPr/>
        </p:nvSpPr>
        <p:spPr>
          <a:xfrm>
            <a:off x="323528" y="2420888"/>
            <a:ext cx="80303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000" b="1" dirty="0" err="1" smtClean="0"/>
              <a:t>Emotikony</a:t>
            </a:r>
            <a:r>
              <a:rPr lang="cs-CZ" sz="2000" b="1" dirty="0" smtClean="0"/>
              <a:t> – kliparty programu MS Office:</a:t>
            </a:r>
          </a:p>
          <a:p>
            <a:pPr marL="342900" lvl="1" indent="22225">
              <a:buFont typeface="Calibri" pitchFamily="34" charset="0"/>
              <a:buChar char="-"/>
            </a:pPr>
            <a:r>
              <a:rPr lang="cs-CZ" sz="2000" dirty="0" err="1" smtClean="0"/>
              <a:t>emotikony</a:t>
            </a:r>
            <a:r>
              <a:rPr lang="cs-CZ" sz="2000" dirty="0" smtClean="0"/>
              <a:t> a kliparty sady MS-Office, dostupné také na</a:t>
            </a:r>
          </a:p>
          <a:p>
            <a:pPr lvl="1"/>
            <a:r>
              <a:rPr lang="cs-CZ" sz="2000" dirty="0">
                <a:hlinkClick r:id="rId12"/>
              </a:rPr>
              <a:t>http://</a:t>
            </a:r>
            <a:r>
              <a:rPr lang="cs-CZ" sz="2000" dirty="0" smtClean="0">
                <a:hlinkClick r:id="rId12"/>
              </a:rPr>
              <a:t>office.microsoft.com/cs-cz/images/MC900442026.aspx</a:t>
            </a:r>
            <a:endParaRPr lang="cs-CZ" sz="2000" dirty="0" smtClean="0"/>
          </a:p>
        </p:txBody>
      </p:sp>
      <p:sp>
        <p:nvSpPr>
          <p:cNvPr id="17" name="Čárový popisek 2 (bez ohraničení) 16">
            <a:hlinkClick r:id="" action="ppaction://hlinkshowjump?jump=endshow"/>
          </p:cNvPr>
          <p:cNvSpPr/>
          <p:nvPr/>
        </p:nvSpPr>
        <p:spPr>
          <a:xfrm>
            <a:off x="8244409" y="5229200"/>
            <a:ext cx="899592" cy="720080"/>
          </a:xfrm>
          <a:prstGeom prst="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-314543"/>
              <a:gd name="adj6" fmla="val -15144"/>
            </a:avLst>
          </a:prstGeom>
          <a:gradFill flip="none" rotWithShape="1">
            <a:lin ang="5400000" scaled="1"/>
            <a:tileRect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n w="18000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konec</a:t>
            </a:r>
            <a:endParaRPr lang="cs-CZ" sz="2000" b="1" dirty="0">
              <a:ln w="18000">
                <a:noFill/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1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3383</TotalTime>
  <Words>1348</Words>
  <Application>Microsoft Office PowerPoint</Application>
  <PresentationFormat>Předvádění na obrazovce (4:3)</PresentationFormat>
  <Paragraphs>191</Paragraphs>
  <Slides>12</Slides>
  <Notes>10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STŘEDNÍ ŠKOLA STAVEBNÍ A TECHNICKÁ Ústí nad Labem, Čelakovského 5, příspěvková organizace Páteřní škola Ústeckého kraje</vt:lpstr>
      <vt:lpstr>Historie ICT – automatizace</vt:lpstr>
      <vt:lpstr>Historie ICT – automatizace</vt:lpstr>
      <vt:lpstr>Historie ICT – automatizace</vt:lpstr>
      <vt:lpstr>Historie ICT – automatizace</vt:lpstr>
      <vt:lpstr>Prezentace aplikace PowerPoint</vt:lpstr>
      <vt:lpstr>Prezentace aplikace PowerPoint</vt:lpstr>
      <vt:lpstr>Prezentace aplikace PowerPoint</vt:lpstr>
      <vt:lpstr>Prezentace aplikace PowerPoint</vt:lpstr>
      <vt:lpstr>Historie ICT – autotest</vt:lpstr>
      <vt:lpstr>Historie ICT – vyhodnocení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Jirka</cp:lastModifiedBy>
  <cp:revision>185</cp:revision>
  <dcterms:created xsi:type="dcterms:W3CDTF">2010-11-01T23:40:31Z</dcterms:created>
  <dcterms:modified xsi:type="dcterms:W3CDTF">2013-09-01T20:35:28Z</dcterms:modified>
</cp:coreProperties>
</file>