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73" r:id="rId4"/>
    <p:sldId id="274" r:id="rId5"/>
    <p:sldId id="272" r:id="rId6"/>
    <p:sldId id="275" r:id="rId7"/>
    <p:sldId id="276" r:id="rId8"/>
    <p:sldId id="26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1B9"/>
    <a:srgbClr val="FFFAF0"/>
    <a:srgbClr val="FFFAF5"/>
    <a:srgbClr val="FFF5EB"/>
    <a:srgbClr val="FFEBCD"/>
    <a:srgbClr val="FFFF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microsoft.com/office/2007/relationships/hdphoto" Target="../media/hdphoto1.wdp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WMF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1.jpe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7.xml"/><Relationship Id="rId9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elektronika.heureka.cz/" TargetMode="External"/><Relationship Id="rId13" Type="http://schemas.openxmlformats.org/officeDocument/2006/relationships/hyperlink" Target="http://office.microsoft.com/cs-cz/images/MC900442026.aspx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fi.muni.cz/usr/pelikan/ARCHIT/TEXTY/VNEUM.HTML" TargetMode="External"/><Relationship Id="rId12" Type="http://schemas.openxmlformats.org/officeDocument/2006/relationships/image" Target="../media/image1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xtrahardware.cnews.cz/lide/jan-bocek" TargetMode="External"/><Relationship Id="rId11" Type="http://schemas.openxmlformats.org/officeDocument/2006/relationships/hyperlink" Target="http://mp3s.nadruhou.net/crazy-frog/we-are-the-champions-56719/" TargetMode="External"/><Relationship Id="rId5" Type="http://schemas.openxmlformats.org/officeDocument/2006/relationships/hyperlink" Target="http://cs.wikipedia.org/" TargetMode="External"/><Relationship Id="rId10" Type="http://schemas.openxmlformats.org/officeDocument/2006/relationships/hyperlink" Target="http://www.loupak.cz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ww.i-kantor.eu/cze/ucebnice/informatika.php" TargetMode="External"/><Relationship Id="rId1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556508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Historie vývoje počítačových pomůcek a přístrojů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vývoj počítačů, kalkulátory, počítací stroje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Historie ICT </a:t>
            </a:r>
            <a:r>
              <a:rPr lang="cs-CZ" sz="2400" b="1" smtClean="0"/>
              <a:t>– elektronizace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VY_32_INOVACE_33_662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elektronizace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naznačeného vývoje </a:t>
            </a:r>
            <a:r>
              <a:rPr lang="cs-CZ" sz="2000" dirty="0">
                <a:solidFill>
                  <a:srgbClr val="00B050"/>
                </a:solidFill>
              </a:rPr>
              <a:t>ICT </a:t>
            </a:r>
            <a:r>
              <a:rPr lang="cs-CZ" sz="2000" dirty="0" smtClean="0">
                <a:solidFill>
                  <a:srgbClr val="00B050"/>
                </a:solidFill>
              </a:rPr>
              <a:t>pro různé způsoby použití,</a:t>
            </a:r>
            <a:endParaRPr lang="cs-CZ" sz="2000" dirty="0">
              <a:solidFill>
                <a:srgbClr val="00B050"/>
              </a:solidFill>
            </a:endParaRPr>
          </a:p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 cílem mobilizace a konfrontace názorů na současný i budoucí trend.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485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Elektronizace počítačových systému zvítězila.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Který směr však bude mít nejširší možnosti vývoje a použití?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Počítače analogové nebo číslicové (digitální)?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Řízení stroje v soustavě desítkové, dvojkové či jiné?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Stroje specializované či univerzální?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Všechny směry byly vytvářeny, používány, modernizovány a pochopitelně vznikalo plno tzv. „slepých cest“ v oblastech: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i="1" dirty="0" smtClean="0">
                <a:solidFill>
                  <a:srgbClr val="7030A0"/>
                </a:solidFill>
              </a:rPr>
              <a:t>Vědecké, firemní, domácí, jednoúčelové počítače;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i="1" dirty="0" smtClean="0">
                <a:solidFill>
                  <a:srgbClr val="7030A0"/>
                </a:solidFill>
              </a:rPr>
              <a:t>Programová využitelnost (vývoj jazyků, způsoby učení, …);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i="1" dirty="0" smtClean="0">
                <a:solidFill>
                  <a:srgbClr val="7030A0"/>
                </a:solidFill>
              </a:rPr>
              <a:t>Ovládání specialisty, odborníky,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i="1" dirty="0">
                <a:solidFill>
                  <a:srgbClr val="7030A0"/>
                </a:solidFill>
              </a:rPr>
              <a:t> </a:t>
            </a:r>
            <a:r>
              <a:rPr lang="cs-CZ" sz="2800" i="1" dirty="0" smtClean="0">
                <a:solidFill>
                  <a:srgbClr val="7030A0"/>
                </a:solidFill>
              </a:rPr>
              <a:t>    odbornou a laickou veřejností;</a:t>
            </a:r>
            <a:endParaRPr lang="cs-CZ" sz="2800" i="1" dirty="0">
              <a:solidFill>
                <a:srgbClr val="7030A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Cesty elektronizace: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002196"/>
            <a:ext cx="1800200" cy="1235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157192"/>
            <a:ext cx="1152128" cy="785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586655"/>
            <a:ext cx="1842345" cy="1842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53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25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75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elektronizace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Rozbor vývoje ve vztahu fyzikální a kódované práce přístrojů.</a:t>
            </a:r>
          </a:p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Rozhovorem objasnění odborných pojmů.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96735" y="1124743"/>
            <a:ext cx="8963777" cy="21602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Zprvu se elektřina více prosazovala pro analogové použití.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Díky vývoji technologií a lokálním válkám mezi 1945 a 1960,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(od 2. sv. války přes Vietnam, Koreu, až po „studenou válku“, šifrování, modelování),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a miniaturizaci elektronických součástek, </a:t>
            </a:r>
            <a:r>
              <a:rPr lang="cs-CZ" sz="2800" b="1" dirty="0" smtClean="0">
                <a:solidFill>
                  <a:srgbClr val="002060"/>
                </a:solidFill>
              </a:rPr>
              <a:t>zvítězil</a:t>
            </a:r>
            <a:r>
              <a:rPr lang="cs-CZ" sz="2800" dirty="0" smtClean="0">
                <a:solidFill>
                  <a:srgbClr val="002060"/>
                </a:solidFill>
              </a:rPr>
              <a:t> pomalejší, ale univerzálnější a přesnější </a:t>
            </a:r>
            <a:r>
              <a:rPr lang="cs-CZ" sz="2800" b="1" dirty="0" smtClean="0">
                <a:solidFill>
                  <a:srgbClr val="002060"/>
                </a:solidFill>
              </a:rPr>
              <a:t>digitální</a:t>
            </a:r>
            <a:r>
              <a:rPr lang="cs-CZ" sz="2800" dirty="0" smtClean="0">
                <a:solidFill>
                  <a:srgbClr val="002060"/>
                </a:solidFill>
              </a:rPr>
              <a:t> systém. </a:t>
            </a:r>
            <a:endParaRPr lang="cs-CZ" sz="2800" i="1" dirty="0" smtClean="0">
              <a:solidFill>
                <a:srgbClr val="7030A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Analog či digitál?: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990" y="3645025"/>
            <a:ext cx="923784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913" y="3145103"/>
            <a:ext cx="3546736" cy="2219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Zástupný symbol pro obsah 2"/>
          <p:cNvSpPr txBox="1">
            <a:spLocks/>
          </p:cNvSpPr>
          <p:nvPr/>
        </p:nvSpPr>
        <p:spPr bwMode="auto">
          <a:xfrm>
            <a:off x="96735" y="3140968"/>
            <a:ext cx="4547273" cy="25751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200" dirty="0" smtClean="0">
                <a:solidFill>
                  <a:srgbClr val="0070C0"/>
                </a:solidFill>
              </a:rPr>
              <a:t>Výrazně se o toto vítězství zasloužil maďarský matematik pracující v USA,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John von Neumann,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který navrhnul zcela nový, moderní modulární a univerzální systém s optimalizací využití jediné paměti pro program i data:</a:t>
            </a: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96735" y="5589240"/>
            <a:ext cx="8438090" cy="713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200" i="1" dirty="0" smtClean="0">
                <a:solidFill>
                  <a:srgbClr val="7030A0"/>
                </a:solidFill>
              </a:rPr>
              <a:t>Tato koncepce byla tak moderní, že je základem i dnešních ICT prostředků – pochopitelně </a:t>
            </a:r>
            <a:r>
              <a:rPr lang="cs-CZ" sz="2200" i="1" dirty="0" smtClean="0">
                <a:solidFill>
                  <a:srgbClr val="7030A0"/>
                </a:solidFill>
              </a:rPr>
              <a:t>neustále </a:t>
            </a:r>
            <a:r>
              <a:rPr lang="cs-CZ" sz="2200" i="1" dirty="0" smtClean="0">
                <a:solidFill>
                  <a:srgbClr val="7030A0"/>
                </a:solidFill>
              </a:rPr>
              <a:t>modernizovaných a zdokonalovaných.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78649" y="5085184"/>
            <a:ext cx="37377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Analog a digitál 60. let min. století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73915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  <p:bldP spid="15" grpId="0"/>
      <p:bldP spid="17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elektronizace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Rozhovorem </a:t>
            </a:r>
            <a:r>
              <a:rPr lang="cs-CZ" sz="2000" dirty="0" smtClean="0">
                <a:solidFill>
                  <a:srgbClr val="00B050"/>
                </a:solidFill>
              </a:rPr>
              <a:t>objasnění odborných </a:t>
            </a:r>
            <a:r>
              <a:rPr lang="cs-CZ" sz="2000" dirty="0" smtClean="0">
                <a:solidFill>
                  <a:srgbClr val="00B050"/>
                </a:solidFill>
              </a:rPr>
              <a:t>pojmů a vysvětlení principu.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96735" y="1556792"/>
            <a:ext cx="896377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sz="2800" dirty="0" smtClean="0"/>
              <a:t>modulární </a:t>
            </a:r>
            <a:r>
              <a:rPr lang="cs-CZ" sz="2800" dirty="0"/>
              <a:t>koncepce </a:t>
            </a:r>
            <a:endParaRPr lang="cs-CZ" sz="2800" dirty="0" smtClean="0"/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sz="2800" dirty="0" smtClean="0"/>
              <a:t>společná paměť </a:t>
            </a:r>
            <a:r>
              <a:rPr lang="cs-CZ" sz="2800" dirty="0"/>
              <a:t>pro program i </a:t>
            </a:r>
            <a:r>
              <a:rPr lang="cs-CZ" sz="2800" dirty="0" smtClean="0"/>
              <a:t>data</a:t>
            </a: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cs-CZ" sz="2800" dirty="0"/>
              <a:t>použití dvojkové </a:t>
            </a:r>
            <a:r>
              <a:rPr lang="cs-CZ" sz="2800" dirty="0" smtClean="0"/>
              <a:t>soustavy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/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8640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Přelomový návrh zapojení a práce moderního </a:t>
            </a:r>
            <a:r>
              <a:rPr lang="cs-CZ" sz="2800" b="1" dirty="0">
                <a:solidFill>
                  <a:srgbClr val="002060"/>
                </a:solidFill>
              </a:rPr>
              <a:t>počítače. </a:t>
            </a:r>
            <a:r>
              <a:rPr lang="cs-CZ" sz="2800" b="1" dirty="0" smtClean="0">
                <a:solidFill>
                  <a:srgbClr val="002060"/>
                </a:solidFill>
              </a:rPr>
              <a:t>(1945)</a:t>
            </a:r>
          </a:p>
          <a:p>
            <a:pPr marL="0" indent="0">
              <a:buNone/>
            </a:pPr>
            <a:r>
              <a:rPr lang="cs-CZ" sz="2800" b="1" u="sng" dirty="0">
                <a:solidFill>
                  <a:srgbClr val="002060"/>
                </a:solidFill>
              </a:rPr>
              <a:t>Von Neumannova </a:t>
            </a:r>
            <a:r>
              <a:rPr lang="cs-CZ" sz="2800" b="1" u="sng" dirty="0" smtClean="0">
                <a:solidFill>
                  <a:srgbClr val="002060"/>
                </a:solidFill>
              </a:rPr>
              <a:t>architektura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</a:p>
          <a:p>
            <a:pPr marL="0" indent="0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 bwMode="auto">
          <a:xfrm>
            <a:off x="96735" y="2996953"/>
            <a:ext cx="8963777" cy="2232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70C0"/>
                </a:solidFill>
              </a:rPr>
              <a:t>Počítač </a:t>
            </a:r>
            <a:r>
              <a:rPr lang="cs-CZ" sz="2400" dirty="0" smtClean="0">
                <a:solidFill>
                  <a:srgbClr val="0070C0"/>
                </a:solidFill>
              </a:rPr>
              <a:t>se </a:t>
            </a:r>
            <a:r>
              <a:rPr lang="cs-CZ" sz="2400" dirty="0">
                <a:solidFill>
                  <a:srgbClr val="0070C0"/>
                </a:solidFill>
              </a:rPr>
              <a:t>skládá z několika </a:t>
            </a:r>
            <a:r>
              <a:rPr lang="cs-CZ" sz="2400" dirty="0" smtClean="0">
                <a:solidFill>
                  <a:srgbClr val="0070C0"/>
                </a:solidFill>
              </a:rPr>
              <a:t>základních modulů - funkčních </a:t>
            </a:r>
            <a:r>
              <a:rPr lang="cs-CZ" sz="2400" dirty="0">
                <a:solidFill>
                  <a:srgbClr val="0070C0"/>
                </a:solidFill>
              </a:rPr>
              <a:t>částí. Program se ukládá do </a:t>
            </a:r>
            <a:r>
              <a:rPr lang="cs-CZ" sz="2400" dirty="0" smtClean="0">
                <a:solidFill>
                  <a:srgbClr val="0070C0"/>
                </a:solidFill>
              </a:rPr>
              <a:t>jediné paměti společně s daty a postupně se vykonává řídící jednotkou tak, jak </a:t>
            </a:r>
            <a:r>
              <a:rPr lang="cs-CZ" sz="2400" dirty="0">
                <a:solidFill>
                  <a:srgbClr val="0070C0"/>
                </a:solidFill>
              </a:rPr>
              <a:t>byl </a:t>
            </a:r>
            <a:r>
              <a:rPr lang="cs-CZ" sz="2400" dirty="0" smtClean="0">
                <a:solidFill>
                  <a:srgbClr val="0070C0"/>
                </a:solidFill>
              </a:rPr>
              <a:t>uložen.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>
                <a:solidFill>
                  <a:srgbClr val="002060"/>
                </a:solidFill>
              </a:rPr>
              <a:t>Dalším podobným konceptem je v této době „harvardská architektura“ - počítač Harvard Mark I. (paralelní práce díky oddělené </a:t>
            </a:r>
            <a:r>
              <a:rPr lang="cs-CZ" sz="2000" dirty="0" smtClean="0">
                <a:solidFill>
                  <a:srgbClr val="002060"/>
                </a:solidFill>
              </a:rPr>
              <a:t>paměti pro program a data)</a:t>
            </a: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70C0"/>
                </a:solidFill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rgbClr val="0070C0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96734" y="5157191"/>
            <a:ext cx="8526057" cy="1080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200" i="1" dirty="0" smtClean="0">
                <a:solidFill>
                  <a:srgbClr val="7030A0"/>
                </a:solidFill>
              </a:rPr>
              <a:t>Důležité!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200" i="1" dirty="0" smtClean="0">
                <a:solidFill>
                  <a:srgbClr val="7030A0"/>
                </a:solidFill>
              </a:rPr>
              <a:t>„</a:t>
            </a:r>
            <a:r>
              <a:rPr lang="cs-CZ" sz="2200" i="1" dirty="0">
                <a:solidFill>
                  <a:srgbClr val="7030A0"/>
                </a:solidFill>
              </a:rPr>
              <a:t>von Neumannovu“ architekturu používá </a:t>
            </a:r>
            <a:r>
              <a:rPr lang="cs-CZ" sz="2200" i="1" dirty="0" smtClean="0">
                <a:solidFill>
                  <a:srgbClr val="7030A0"/>
                </a:solidFill>
              </a:rPr>
              <a:t>i dnes většina </a:t>
            </a:r>
            <a:r>
              <a:rPr lang="cs-CZ" sz="2200" i="1" dirty="0">
                <a:solidFill>
                  <a:srgbClr val="7030A0"/>
                </a:solidFill>
              </a:rPr>
              <a:t>dnešních </a:t>
            </a:r>
            <a:r>
              <a:rPr lang="cs-CZ" sz="2200" i="1" dirty="0" smtClean="0">
                <a:solidFill>
                  <a:srgbClr val="7030A0"/>
                </a:solidFill>
              </a:rPr>
              <a:t>počítačů, samozřejmě v </a:t>
            </a:r>
            <a:r>
              <a:rPr lang="cs-CZ" sz="2200" i="1" dirty="0">
                <a:solidFill>
                  <a:srgbClr val="7030A0"/>
                </a:solidFill>
              </a:rPr>
              <a:t>pozměněné a modernizované </a:t>
            </a:r>
            <a:r>
              <a:rPr lang="cs-CZ" sz="2200" i="1" dirty="0" smtClean="0">
                <a:solidFill>
                  <a:srgbClr val="7030A0"/>
                </a:solidFill>
              </a:rPr>
              <a:t>podobě. (zmínka dále)</a:t>
            </a:r>
            <a:endParaRPr lang="cs-CZ" sz="2200" i="1" dirty="0" smtClean="0">
              <a:solidFill>
                <a:srgbClr val="7030A0"/>
              </a:solidFill>
            </a:endParaRPr>
          </a:p>
        </p:txBody>
      </p:sp>
      <p:pic>
        <p:nvPicPr>
          <p:cNvPr id="13" name="obrázek 22" descr="neumannI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" t="3992"/>
          <a:stretch/>
        </p:blipFill>
        <p:spPr bwMode="auto">
          <a:xfrm>
            <a:off x="7459578" y="1121665"/>
            <a:ext cx="1423817" cy="18752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68051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75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75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25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75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  <p:bldP spid="15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Historie ICT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elektronizace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04975" indent="-627063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</a:t>
            </a:r>
            <a:r>
              <a:rPr lang="cs-CZ" sz="1800" i="1" dirty="0" smtClean="0">
                <a:solidFill>
                  <a:srgbClr val="00B050"/>
                </a:solidFill>
              </a:rPr>
              <a:t>Na Internetu několik „Von Neumannových“ schémat a porovnej, jestli jinak vypadající schéma funguje stejně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Zástupný symbol pro obsah 2"/>
          <p:cNvSpPr>
            <a:spLocks noGrp="1"/>
          </p:cNvSpPr>
          <p:nvPr>
            <p:ph idx="1"/>
          </p:nvPr>
        </p:nvSpPr>
        <p:spPr>
          <a:xfrm>
            <a:off x="4716015" y="1268759"/>
            <a:ext cx="4428335" cy="936105"/>
          </a:xfrm>
        </p:spPr>
        <p:txBody>
          <a:bodyPr>
            <a:normAutofit/>
          </a:bodyPr>
          <a:lstStyle/>
          <a:p>
            <a:pPr marL="179388" lvl="0" indent="-160338"/>
            <a:r>
              <a:rPr lang="cs-CZ" sz="1600" b="1" dirty="0">
                <a:solidFill>
                  <a:srgbClr val="0070C0"/>
                </a:solidFill>
                <a:latin typeface="+mj-lt"/>
              </a:rPr>
              <a:t>Operační paměť</a:t>
            </a:r>
            <a:r>
              <a:rPr lang="cs-CZ" sz="1600" dirty="0">
                <a:solidFill>
                  <a:srgbClr val="0070C0"/>
                </a:solidFill>
                <a:latin typeface="+mj-lt"/>
              </a:rPr>
              <a:t>: </a:t>
            </a:r>
            <a:endParaRPr lang="cs-CZ" sz="1600" dirty="0" smtClean="0">
              <a:solidFill>
                <a:srgbClr val="0070C0"/>
              </a:solidFill>
              <a:latin typeface="+mj-lt"/>
            </a:endParaRPr>
          </a:p>
          <a:p>
            <a:pPr marL="452438" lvl="0" indent="0">
              <a:buNone/>
            </a:pPr>
            <a:r>
              <a:rPr lang="cs-CZ" sz="1600" dirty="0" smtClean="0">
                <a:solidFill>
                  <a:srgbClr val="0070C0"/>
                </a:solidFill>
                <a:latin typeface="+mj-lt"/>
              </a:rPr>
              <a:t>Slouží pro provádění programu, uchování zpracovávaných </a:t>
            </a:r>
            <a:r>
              <a:rPr lang="cs-CZ" sz="1600" dirty="0">
                <a:solidFill>
                  <a:srgbClr val="0070C0"/>
                </a:solidFill>
                <a:latin typeface="+mj-lt"/>
              </a:rPr>
              <a:t>dat a výsledků výpočtu 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07504" y="836713"/>
            <a:ext cx="9036496" cy="4320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/>
              <a:t>Von Neumannova architektura – funkční blokové schéma:</a:t>
            </a:r>
            <a:endParaRPr lang="cs-CZ" sz="28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8" y="1124744"/>
            <a:ext cx="5744247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16015" y="3039226"/>
            <a:ext cx="4428335" cy="23339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8" indent="-160338"/>
            <a:r>
              <a:rPr lang="cs-CZ" sz="1600" b="1" dirty="0" smtClean="0">
                <a:solidFill>
                  <a:srgbClr val="0070C0"/>
                </a:solidFill>
                <a:latin typeface="+mj-lt"/>
              </a:rPr>
              <a:t>Řadič</a:t>
            </a:r>
            <a:r>
              <a:rPr lang="cs-CZ" sz="1600" dirty="0" smtClean="0">
                <a:solidFill>
                  <a:srgbClr val="0070C0"/>
                </a:solidFill>
                <a:latin typeface="+mj-lt"/>
              </a:rPr>
              <a:t>: </a:t>
            </a:r>
          </a:p>
          <a:p>
            <a:pPr marL="452438" indent="0">
              <a:buNone/>
            </a:pPr>
            <a:r>
              <a:rPr lang="cs-CZ" sz="1600" dirty="0" smtClean="0">
                <a:solidFill>
                  <a:srgbClr val="0070C0"/>
                </a:solidFill>
                <a:latin typeface="+mj-lt"/>
              </a:rPr>
              <a:t>řídící jednotka, která řídí činnost všech částí počítače. </a:t>
            </a:r>
          </a:p>
          <a:p>
            <a:pPr marL="179388" indent="-160338"/>
            <a:r>
              <a:rPr lang="cs-CZ" sz="1600" b="1" dirty="0" smtClean="0">
                <a:solidFill>
                  <a:srgbClr val="0070C0"/>
                </a:solidFill>
                <a:latin typeface="+mj-lt"/>
              </a:rPr>
              <a:t>Vstupní zařízení</a:t>
            </a:r>
            <a:r>
              <a:rPr lang="cs-CZ" sz="1600" dirty="0" smtClean="0">
                <a:solidFill>
                  <a:srgbClr val="0070C0"/>
                </a:solidFill>
                <a:latin typeface="+mj-lt"/>
              </a:rPr>
              <a:t>: </a:t>
            </a:r>
          </a:p>
          <a:p>
            <a:pPr marL="452438" indent="0">
              <a:buNone/>
            </a:pPr>
            <a:r>
              <a:rPr lang="cs-CZ" sz="1600" dirty="0" smtClean="0">
                <a:solidFill>
                  <a:srgbClr val="0070C0"/>
                </a:solidFill>
                <a:latin typeface="+mj-lt"/>
              </a:rPr>
              <a:t>zařízení určená pro vstup programu a dat </a:t>
            </a:r>
          </a:p>
          <a:p>
            <a:pPr marL="179388" indent="-160338"/>
            <a:r>
              <a:rPr lang="cs-CZ" sz="1600" b="1" dirty="0" smtClean="0">
                <a:solidFill>
                  <a:srgbClr val="0070C0"/>
                </a:solidFill>
                <a:latin typeface="+mj-lt"/>
              </a:rPr>
              <a:t>Výstupní zařízení</a:t>
            </a:r>
            <a:r>
              <a:rPr lang="cs-CZ" sz="1600" dirty="0" smtClean="0">
                <a:solidFill>
                  <a:srgbClr val="0070C0"/>
                </a:solidFill>
                <a:latin typeface="+mj-lt"/>
              </a:rPr>
              <a:t>: </a:t>
            </a:r>
          </a:p>
          <a:p>
            <a:pPr marL="452438" indent="0">
              <a:buNone/>
            </a:pPr>
            <a:r>
              <a:rPr lang="cs-CZ" sz="1600" dirty="0" smtClean="0">
                <a:solidFill>
                  <a:srgbClr val="0070C0"/>
                </a:solidFill>
                <a:latin typeface="+mj-lt"/>
              </a:rPr>
              <a:t>zařízení určená pro výstup výsledků, které program zpracoval </a:t>
            </a:r>
            <a:endParaRPr lang="cs-CZ" sz="1600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5760640" y="2132856"/>
            <a:ext cx="3491880" cy="1152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8" indent="-160338"/>
            <a:r>
              <a:rPr lang="cs-CZ" sz="1600" b="1" dirty="0" smtClean="0">
                <a:solidFill>
                  <a:srgbClr val="0070C0"/>
                </a:solidFill>
                <a:latin typeface="+mj-lt"/>
              </a:rPr>
              <a:t>ALU - </a:t>
            </a:r>
            <a:r>
              <a:rPr lang="cs-CZ" sz="1600" b="1" u="sng" dirty="0" err="1" smtClean="0">
                <a:solidFill>
                  <a:srgbClr val="0070C0"/>
                </a:solidFill>
                <a:latin typeface="+mj-lt"/>
              </a:rPr>
              <a:t>A</a:t>
            </a:r>
            <a:r>
              <a:rPr lang="cs-CZ" sz="1600" b="1" dirty="0" err="1" smtClean="0">
                <a:solidFill>
                  <a:srgbClr val="0070C0"/>
                </a:solidFill>
                <a:latin typeface="+mj-lt"/>
              </a:rPr>
              <a:t>rithmetic-</a:t>
            </a:r>
            <a:r>
              <a:rPr lang="cs-CZ" sz="1600" b="1" u="sng" dirty="0" err="1" smtClean="0">
                <a:solidFill>
                  <a:srgbClr val="0070C0"/>
                </a:solidFill>
                <a:latin typeface="+mj-lt"/>
              </a:rPr>
              <a:t>l</a:t>
            </a:r>
            <a:r>
              <a:rPr lang="cs-CZ" sz="1600" b="1" dirty="0" err="1" smtClean="0">
                <a:solidFill>
                  <a:srgbClr val="0070C0"/>
                </a:solidFill>
                <a:latin typeface="+mj-lt"/>
              </a:rPr>
              <a:t>ogic</a:t>
            </a:r>
            <a:r>
              <a:rPr lang="cs-CZ" sz="1600" b="1" dirty="0" smtClean="0">
                <a:solidFill>
                  <a:srgbClr val="0070C0"/>
                </a:solidFill>
                <a:latin typeface="+mj-lt"/>
              </a:rPr>
              <a:t> </a:t>
            </a:r>
            <a:r>
              <a:rPr lang="cs-CZ" sz="1600" b="1" u="sng" dirty="0" smtClean="0">
                <a:solidFill>
                  <a:srgbClr val="0070C0"/>
                </a:solidFill>
                <a:latin typeface="+mj-lt"/>
              </a:rPr>
              <a:t>U</a:t>
            </a:r>
            <a:r>
              <a:rPr lang="cs-CZ" sz="1600" b="1" dirty="0" smtClean="0">
                <a:solidFill>
                  <a:srgbClr val="0070C0"/>
                </a:solidFill>
                <a:latin typeface="+mj-lt"/>
              </a:rPr>
              <a:t>nit (aritmetickologická jednotka)</a:t>
            </a:r>
            <a:r>
              <a:rPr lang="cs-CZ" sz="1600" dirty="0" smtClean="0">
                <a:solidFill>
                  <a:srgbClr val="0070C0"/>
                </a:solidFill>
                <a:latin typeface="+mj-lt"/>
              </a:rPr>
              <a:t>: jednotka provádějící veškeré aritmetické výpočty a logické operace </a:t>
            </a:r>
          </a:p>
        </p:txBody>
      </p:sp>
      <p:grpSp>
        <p:nvGrpSpPr>
          <p:cNvPr id="17" name="Skupina 16"/>
          <p:cNvGrpSpPr/>
          <p:nvPr/>
        </p:nvGrpSpPr>
        <p:grpSpPr>
          <a:xfrm>
            <a:off x="179511" y="5334307"/>
            <a:ext cx="2749570" cy="830997"/>
            <a:chOff x="179511" y="5334307"/>
            <a:chExt cx="2749570" cy="830997"/>
          </a:xfrm>
        </p:grpSpPr>
        <p:sp>
          <p:nvSpPr>
            <p:cNvPr id="7" name="Zaoblený obdélníkový popisek 6"/>
            <p:cNvSpPr/>
            <p:nvPr/>
          </p:nvSpPr>
          <p:spPr>
            <a:xfrm>
              <a:off x="179511" y="5358563"/>
              <a:ext cx="2664297" cy="734733"/>
            </a:xfrm>
            <a:prstGeom prst="wedgeRoundRectCallout">
              <a:avLst>
                <a:gd name="adj1" fmla="val 20510"/>
                <a:gd name="adj2" fmla="val -78598"/>
                <a:gd name="adj3" fmla="val 16667"/>
              </a:avLst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27584" y="5334307"/>
              <a:ext cx="210149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Tx/>
                <a:buChar char="-"/>
              </a:pPr>
              <a:r>
                <a:rPr lang="cs-CZ" sz="1600" i="1" dirty="0" smtClean="0"/>
                <a:t>DATA</a:t>
              </a:r>
            </a:p>
            <a:p>
              <a:pPr marL="285750" indent="-285750">
                <a:buFontTx/>
                <a:buChar char="-"/>
              </a:pPr>
              <a:r>
                <a:rPr lang="cs-CZ" sz="1600" i="1" dirty="0" smtClean="0"/>
                <a:t>ŘÍDÍCÍ  SIGNÁLY</a:t>
              </a:r>
            </a:p>
            <a:p>
              <a:pPr marL="285750" indent="-285750">
                <a:buFontTx/>
                <a:buChar char="-"/>
              </a:pPr>
              <a:r>
                <a:rPr lang="cs-CZ" sz="1600" i="1" dirty="0" smtClean="0"/>
                <a:t>STAVOVÉ  HLÁŠENÍ</a:t>
              </a:r>
              <a:endParaRPr lang="cs-CZ" sz="1600" i="1" dirty="0"/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>
              <a:off x="251520" y="5517232"/>
              <a:ext cx="576064" cy="0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>
              <a:off x="251520" y="5756374"/>
              <a:ext cx="576064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se šipkou 20"/>
            <p:cNvCxnSpPr/>
            <p:nvPr/>
          </p:nvCxnSpPr>
          <p:spPr>
            <a:xfrm>
              <a:off x="271467" y="6001059"/>
              <a:ext cx="576064" cy="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36183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75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75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75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50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75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325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75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0"/>
                            </p:stCondLst>
                            <p:childTnLst>
                              <p:par>
                                <p:cTn id="4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75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6750"/>
                            </p:stCondLst>
                            <p:childTnLst>
                              <p:par>
                                <p:cTn id="4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75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1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" grpId="0" build="p" bldLvl="5"/>
      <p:bldP spid="8" grpId="0"/>
      <p:bldP spid="15" grpId="0" build="p" bldLvl="5"/>
      <p:bldP spid="16" grpId="0" build="p" bldLvl="5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Historie ICT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elektronizace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04975" indent="-627063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</a:t>
            </a:r>
            <a:r>
              <a:rPr lang="cs-CZ" sz="1800" i="1" dirty="0" smtClean="0">
                <a:solidFill>
                  <a:srgbClr val="00B050"/>
                </a:solidFill>
              </a:rPr>
              <a:t>Pokus se popsat, jaká je podobnost této práce s jinými novými zařízeními (tablet, </a:t>
            </a:r>
            <a:r>
              <a:rPr lang="cs-CZ" sz="1800" i="1" dirty="0" err="1" smtClean="0">
                <a:solidFill>
                  <a:srgbClr val="00B050"/>
                </a:solidFill>
              </a:rPr>
              <a:t>smartphone</a:t>
            </a:r>
            <a:r>
              <a:rPr lang="cs-CZ" sz="1800" i="1" dirty="0" smtClean="0">
                <a:solidFill>
                  <a:srgbClr val="00B050"/>
                </a:solidFill>
              </a:rPr>
              <a:t>, …) 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07504" y="836713"/>
            <a:ext cx="9036496" cy="4320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/>
              <a:t>Von Neumannova architektura – jak pracuje:</a:t>
            </a:r>
            <a:endParaRPr lang="cs-CZ" sz="28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8" y="1124744"/>
            <a:ext cx="5744247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16015" y="1340768"/>
            <a:ext cx="4428335" cy="432048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sz="1600" dirty="0">
                <a:solidFill>
                  <a:srgbClr val="0070C0"/>
                </a:solidFill>
                <a:latin typeface="Arial"/>
                <a:ea typeface="Times New Roman"/>
              </a:rPr>
              <a:t>Do operační paměti se pomocí vstupních zařízení přes ALU umístí program, který bude provádět výpočet. </a:t>
            </a:r>
            <a:endParaRPr lang="cs-CZ" sz="1600" dirty="0" smtClean="0">
              <a:solidFill>
                <a:srgbClr val="0070C0"/>
              </a:solidFill>
              <a:latin typeface="Arial"/>
              <a:ea typeface="Times New Roman"/>
            </a:endParaRP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endParaRPr lang="cs-CZ" sz="1600" dirty="0">
              <a:solidFill>
                <a:srgbClr val="0070C0"/>
              </a:solidFill>
              <a:latin typeface="Arial"/>
              <a:ea typeface="Times New Roman"/>
            </a:endParaRP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endParaRPr lang="cs-CZ" sz="1800" dirty="0">
              <a:solidFill>
                <a:srgbClr val="0070C0"/>
              </a:solidFill>
              <a:latin typeface="Times New Roman"/>
              <a:ea typeface="Times New Roman"/>
            </a:endParaRP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sz="1600" dirty="0">
                <a:solidFill>
                  <a:srgbClr val="0070C0"/>
                </a:solidFill>
                <a:latin typeface="Arial"/>
                <a:ea typeface="Times New Roman"/>
              </a:rPr>
              <a:t>Stejným způsobem se do operační paměti umístí data, která bude program </a:t>
            </a:r>
            <a:r>
              <a:rPr lang="cs-CZ" sz="1600" dirty="0" smtClean="0">
                <a:solidFill>
                  <a:srgbClr val="0070C0"/>
                </a:solidFill>
                <a:latin typeface="Arial"/>
                <a:ea typeface="Times New Roman"/>
              </a:rPr>
              <a:t>zpracovávat.</a:t>
            </a:r>
          </a:p>
          <a:p>
            <a:pPr marL="457200" lvl="1" indent="0">
              <a:buNone/>
              <a:tabLst>
                <a:tab pos="457200" algn="l"/>
              </a:tabLst>
            </a:pPr>
            <a:r>
              <a:rPr lang="cs-CZ" sz="1200" dirty="0" smtClean="0">
                <a:solidFill>
                  <a:srgbClr val="0070C0"/>
                </a:solidFill>
                <a:latin typeface="Arial"/>
                <a:ea typeface="Times New Roman"/>
              </a:rPr>
              <a:t> </a:t>
            </a:r>
            <a:endParaRPr lang="cs-CZ" sz="1400" dirty="0" smtClean="0">
              <a:solidFill>
                <a:srgbClr val="0070C0"/>
              </a:solidFill>
              <a:latin typeface="Times New Roman"/>
              <a:ea typeface="Times New Roman"/>
            </a:endParaRP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sz="1600" dirty="0" smtClean="0">
                <a:solidFill>
                  <a:srgbClr val="0070C0"/>
                </a:solidFill>
                <a:latin typeface="Arial"/>
                <a:ea typeface="Times New Roman"/>
              </a:rPr>
              <a:t>Proběhne vlastní výpočet, jehož jednotlivé kroky provádí ALU. Tato jednotka je v průběhu výpočtu spolu s ostatními moduly řízena řadičem počítače. Mezivýsledky výpočtu jsou ukládány do operační paměti.</a:t>
            </a:r>
          </a:p>
          <a:p>
            <a:pPr marL="457200" lvl="1" indent="0">
              <a:buNone/>
              <a:tabLst>
                <a:tab pos="457200" algn="l"/>
              </a:tabLst>
            </a:pPr>
            <a:r>
              <a:rPr lang="cs-CZ" sz="1200" dirty="0" smtClean="0">
                <a:solidFill>
                  <a:srgbClr val="0070C0"/>
                </a:solidFill>
                <a:latin typeface="Arial"/>
                <a:ea typeface="Times New Roman"/>
              </a:rPr>
              <a:t> </a:t>
            </a:r>
            <a:endParaRPr lang="cs-CZ" sz="1400" dirty="0" smtClean="0">
              <a:solidFill>
                <a:srgbClr val="0070C0"/>
              </a:solidFill>
              <a:latin typeface="Times New Roman"/>
              <a:ea typeface="Times New Roman"/>
            </a:endParaRP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sz="1600" dirty="0" smtClean="0">
                <a:solidFill>
                  <a:srgbClr val="0070C0"/>
                </a:solidFill>
                <a:latin typeface="Arial"/>
                <a:ea typeface="Times New Roman"/>
              </a:rPr>
              <a:t>Po </a:t>
            </a:r>
            <a:r>
              <a:rPr lang="cs-CZ" sz="1600" dirty="0">
                <a:solidFill>
                  <a:srgbClr val="0070C0"/>
                </a:solidFill>
                <a:latin typeface="Arial"/>
                <a:ea typeface="Times New Roman"/>
              </a:rPr>
              <a:t>skončení výpočtu jsou výsledky poslány přes ALU na výstupní zařízení. </a:t>
            </a:r>
            <a:endParaRPr lang="cs-CZ" sz="1800" dirty="0">
              <a:solidFill>
                <a:srgbClr val="0070C0"/>
              </a:solidFill>
              <a:effectLst/>
              <a:latin typeface="Times New Roman"/>
              <a:ea typeface="Times New Roman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172" y="5177494"/>
            <a:ext cx="8515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i="1" u="sng" dirty="0" smtClean="0"/>
              <a:t>Poznámka:</a:t>
            </a:r>
          </a:p>
          <a:p>
            <a:r>
              <a:rPr lang="cs-CZ" sz="1600" i="1" dirty="0" smtClean="0">
                <a:solidFill>
                  <a:srgbClr val="7030A0"/>
                </a:solidFill>
              </a:rPr>
              <a:t>Ve </a:t>
            </a:r>
            <a:r>
              <a:rPr lang="cs-CZ" sz="1600" i="1" dirty="0">
                <a:solidFill>
                  <a:srgbClr val="7030A0"/>
                </a:solidFill>
              </a:rPr>
              <a:t>von Neumannově schématu je možné ještě vyznačit dva další složené moduly (části</a:t>
            </a:r>
            <a:r>
              <a:rPr lang="cs-CZ" sz="1600" i="1" dirty="0" smtClean="0">
                <a:solidFill>
                  <a:srgbClr val="7030A0"/>
                </a:solidFill>
              </a:rPr>
              <a:t>); </a:t>
            </a:r>
            <a:endParaRPr lang="cs-CZ" sz="1600" i="1" dirty="0">
              <a:solidFill>
                <a:srgbClr val="7030A0"/>
              </a:solidFill>
            </a:endParaRPr>
          </a:p>
          <a:p>
            <a:r>
              <a:rPr lang="cs-CZ" sz="1600" i="1" dirty="0" smtClean="0">
                <a:solidFill>
                  <a:srgbClr val="7030A0"/>
                </a:solidFill>
              </a:rPr>
              <a:t>• </a:t>
            </a:r>
            <a:r>
              <a:rPr lang="cs-CZ" sz="1600" b="1" i="1" dirty="0" smtClean="0">
                <a:solidFill>
                  <a:srgbClr val="7030A0"/>
                </a:solidFill>
              </a:rPr>
              <a:t>Procesor</a:t>
            </a:r>
            <a:r>
              <a:rPr lang="cs-CZ" sz="1600" b="1" i="1" dirty="0">
                <a:solidFill>
                  <a:srgbClr val="7030A0"/>
                </a:solidFill>
              </a:rPr>
              <a:t>: Řadič + ALU </a:t>
            </a:r>
          </a:p>
          <a:p>
            <a:r>
              <a:rPr lang="cs-CZ" sz="1600" i="1" dirty="0" smtClean="0">
                <a:solidFill>
                  <a:srgbClr val="7030A0"/>
                </a:solidFill>
              </a:rPr>
              <a:t>• </a:t>
            </a:r>
            <a:r>
              <a:rPr lang="cs-CZ" sz="1600" b="1" i="1" dirty="0" smtClean="0">
                <a:solidFill>
                  <a:srgbClr val="7030A0"/>
                </a:solidFill>
              </a:rPr>
              <a:t>CPU </a:t>
            </a:r>
            <a:r>
              <a:rPr lang="cs-CZ" sz="1600" b="1" i="1" dirty="0">
                <a:solidFill>
                  <a:srgbClr val="7030A0"/>
                </a:solidFill>
              </a:rPr>
              <a:t>- </a:t>
            </a:r>
            <a:r>
              <a:rPr lang="cs-CZ" sz="1600" b="1" i="1" dirty="0" err="1">
                <a:solidFill>
                  <a:srgbClr val="7030A0"/>
                </a:solidFill>
              </a:rPr>
              <a:t>Central</a:t>
            </a:r>
            <a:r>
              <a:rPr lang="cs-CZ" sz="1600" b="1" i="1" dirty="0">
                <a:solidFill>
                  <a:srgbClr val="7030A0"/>
                </a:solidFill>
              </a:rPr>
              <a:t> </a:t>
            </a:r>
            <a:r>
              <a:rPr lang="cs-CZ" sz="1600" b="1" i="1" dirty="0" err="1">
                <a:solidFill>
                  <a:srgbClr val="7030A0"/>
                </a:solidFill>
              </a:rPr>
              <a:t>Processor</a:t>
            </a:r>
            <a:r>
              <a:rPr lang="cs-CZ" sz="1600" b="1" i="1" dirty="0">
                <a:solidFill>
                  <a:srgbClr val="7030A0"/>
                </a:solidFill>
              </a:rPr>
              <a:t> Unit </a:t>
            </a:r>
            <a:r>
              <a:rPr lang="cs-CZ" sz="1600" i="1" dirty="0">
                <a:solidFill>
                  <a:srgbClr val="7030A0"/>
                </a:solidFill>
              </a:rPr>
              <a:t>(centrální procesorová jednotka): Procesor + Operační paměť </a:t>
            </a:r>
          </a:p>
        </p:txBody>
      </p:sp>
    </p:spTree>
    <p:extLst>
      <p:ext uri="{BB962C8B-B14F-4D97-AF65-F5344CB8AC3E}">
        <p14:creationId xmlns:p14="http://schemas.microsoft.com/office/powerpoint/2010/main" val="3546566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5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5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00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5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500"/>
                            </p:stCondLst>
                            <p:childTnLst>
                              <p:par>
                                <p:cTn id="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8" grpId="0"/>
      <p:bldP spid="15" grpId="0" build="p" bldLvl="5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Historie ICT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elektronizace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04975" indent="-627063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Diskuze: Vysvětlení neznámých pojmů, výčet reálných jednoúčelových a kompaktních víceúčelových zařízení, včetně popisu jejich částí.</a:t>
            </a:r>
            <a:endParaRPr lang="cs-CZ" sz="1800" i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07504" y="836713"/>
            <a:ext cx="9036496" cy="4320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b="1" dirty="0" smtClean="0"/>
              <a:t>Von Neumannova architektura dnes – vývoj a modernizace:</a:t>
            </a:r>
            <a:endParaRPr lang="cs-CZ" sz="28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48" t="6570" b="2984"/>
          <a:stretch/>
        </p:blipFill>
        <p:spPr bwMode="auto">
          <a:xfrm>
            <a:off x="5754535" y="4293096"/>
            <a:ext cx="2777905" cy="1841019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179513" y="1371956"/>
            <a:ext cx="8784976" cy="4289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Podle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von Neumannova schématu počítač pracuje vždy </a:t>
            </a: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jen s jedním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programem. Toto vede k velmi špatnému využití strojového </a:t>
            </a: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času (čas využití práce procesoru). Proto je dnes řízen počítač tak, že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zpracovává paralelně více programů zároveň - tzv. </a:t>
            </a: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multitasking. </a:t>
            </a:r>
            <a:endParaRPr lang="cs-CZ" sz="2000" dirty="0">
              <a:solidFill>
                <a:srgbClr val="0070C0"/>
              </a:solidFill>
              <a:latin typeface="Arial"/>
              <a:ea typeface="Times New Roman"/>
            </a:endParaRP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Počítač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může </a:t>
            </a: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obsahovat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více než </a:t>
            </a: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jeden procesorem. </a:t>
            </a:r>
            <a:endParaRPr lang="cs-CZ" sz="2000" dirty="0">
              <a:solidFill>
                <a:srgbClr val="0070C0"/>
              </a:solidFill>
              <a:latin typeface="Arial"/>
              <a:ea typeface="Times New Roman"/>
            </a:endParaRP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Počítač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podle von Neumannova schématu pracoval pouze v tzv. diskrétním režimu. </a:t>
            </a: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Existují kompaktní „vstupní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/ výstupní zařízení - I/O </a:t>
            </a:r>
            <a:r>
              <a:rPr lang="cs-CZ" sz="2000" dirty="0" err="1" smtClean="0">
                <a:solidFill>
                  <a:srgbClr val="0070C0"/>
                </a:solidFill>
                <a:latin typeface="Arial"/>
                <a:ea typeface="Times New Roman"/>
              </a:rPr>
              <a:t>devices</a:t>
            </a: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“,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která umožňují jak vstup, tak </a:t>
            </a: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i výstup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dat (programu</a:t>
            </a: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). </a:t>
            </a:r>
            <a:endParaRPr lang="cs-CZ" sz="2000" dirty="0">
              <a:solidFill>
                <a:srgbClr val="0070C0"/>
              </a:solidFill>
              <a:latin typeface="Arial"/>
              <a:ea typeface="Times New Roman"/>
            </a:endParaRPr>
          </a:p>
          <a:p>
            <a:pPr lvl="0">
              <a:buFont typeface="+mj-lt"/>
              <a:buAutoNum type="arabicPeriod"/>
              <a:tabLst>
                <a:tab pos="457200" algn="l"/>
              </a:tabLst>
            </a:pP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Program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se do paměti nemusí zavést celý, </a:t>
            </a:r>
            <a:endParaRPr lang="cs-CZ" sz="2000" dirty="0" smtClean="0">
              <a:solidFill>
                <a:srgbClr val="0070C0"/>
              </a:solidFill>
              <a:latin typeface="Arial"/>
              <a:ea typeface="Times New Roman"/>
            </a:endParaRPr>
          </a:p>
          <a:p>
            <a:pPr marL="457200" lvl="1" indent="0">
              <a:buNone/>
              <a:tabLst>
                <a:tab pos="457200" algn="l"/>
              </a:tabLst>
            </a:pP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ale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je možné zavést pouze jeho část a </a:t>
            </a:r>
            <a:endParaRPr lang="cs-CZ" sz="2000" dirty="0" smtClean="0">
              <a:solidFill>
                <a:srgbClr val="0070C0"/>
              </a:solidFill>
              <a:latin typeface="Arial"/>
              <a:ea typeface="Times New Roman"/>
            </a:endParaRPr>
          </a:p>
          <a:p>
            <a:pPr marL="457200" lvl="1" indent="0">
              <a:buNone/>
              <a:tabLst>
                <a:tab pos="457200" algn="l"/>
              </a:tabLst>
            </a:pPr>
            <a:r>
              <a:rPr lang="cs-CZ" sz="2000" dirty="0" smtClean="0">
                <a:solidFill>
                  <a:srgbClr val="0070C0"/>
                </a:solidFill>
                <a:latin typeface="Arial"/>
                <a:ea typeface="Times New Roman"/>
              </a:rPr>
              <a:t>ostatní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části zavádět až v případě </a:t>
            </a:r>
            <a:r>
              <a:rPr lang="cs-CZ" sz="2000" dirty="0">
                <a:solidFill>
                  <a:srgbClr val="0070C0"/>
                </a:solidFill>
                <a:latin typeface="Arial"/>
                <a:ea typeface="Times New Roman"/>
              </a:rPr>
              <a:t>potřeby. </a:t>
            </a:r>
            <a:endParaRPr lang="cs-CZ" sz="2000" dirty="0">
              <a:solidFill>
                <a:srgbClr val="0070C0"/>
              </a:solidFill>
              <a:latin typeface="Arial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65913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50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30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4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8" grpId="0"/>
      <p:bldP spid="15" grpId="0" build="p" bldLvl="5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Historie ICT 1 – </a:t>
            </a:r>
            <a:r>
              <a:rPr lang="cs-CZ" sz="3000" b="1" i="1" u="sng" dirty="0" smtClean="0">
                <a:solidFill>
                  <a:schemeClr val="tx2"/>
                </a:solidFill>
              </a:rPr>
              <a:t>vyhodnocení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Doporučení </a:t>
            </a:r>
            <a:r>
              <a:rPr lang="cs-CZ" sz="2000" i="1" dirty="0" smtClean="0">
                <a:solidFill>
                  <a:srgbClr val="C00000"/>
                </a:solidFill>
              </a:rPr>
              <a:t>do </a:t>
            </a:r>
            <a:r>
              <a:rPr lang="cs-CZ" sz="2000" i="1" dirty="0" smtClean="0">
                <a:solidFill>
                  <a:srgbClr val="C00000"/>
                </a:solidFill>
              </a:rPr>
              <a:t>učení i do života</a:t>
            </a:r>
            <a:r>
              <a:rPr lang="cs-CZ" sz="2000" i="1" dirty="0" smtClean="0">
                <a:solidFill>
                  <a:srgbClr val="C00000"/>
                </a:solidFill>
              </a:rPr>
              <a:t>: </a:t>
            </a:r>
            <a:r>
              <a:rPr lang="cs-CZ" sz="2000" b="1" i="1" dirty="0" smtClean="0">
                <a:solidFill>
                  <a:srgbClr val="C00000"/>
                </a:solidFill>
              </a:rPr>
              <a:t>každou </a:t>
            </a:r>
            <a:r>
              <a:rPr lang="cs-CZ" sz="2000" b="1" i="1" dirty="0" smtClean="0">
                <a:solidFill>
                  <a:srgbClr val="C00000"/>
                </a:solidFill>
              </a:rPr>
              <a:t>informaci je </a:t>
            </a:r>
            <a:r>
              <a:rPr lang="cs-CZ" sz="2000" b="1" i="1" dirty="0" smtClean="0">
                <a:solidFill>
                  <a:srgbClr val="C00000"/>
                </a:solidFill>
              </a:rPr>
              <a:t>nutné dobře ověřit.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3074" name="Picture 2" descr="Trasy pro pěší od Goog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9514"/>
            <a:ext cx="4968552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Pochvala za trpělivost a snahu při výkladu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7237" y="2961008"/>
            <a:ext cx="2466616" cy="2098337"/>
          </a:xfrm>
          <a:prstGeom prst="rect">
            <a:avLst/>
          </a:prstGeom>
        </p:spPr>
      </p:pic>
      <p:pic>
        <p:nvPicPr>
          <p:cNvPr id="7" name="Champions_Crazy Fro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144000" y="4449745"/>
            <a:ext cx="609600" cy="6096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330131" y="1484784"/>
            <a:ext cx="3779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Zkontroluj  nalezenou cestu podle zadání!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713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948770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284984"/>
            <a:ext cx="806243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65125"/>
            <a:r>
              <a:rPr lang="cs-CZ" dirty="0">
                <a:hlinkClick r:id="rId5"/>
              </a:rPr>
              <a:t>http://cs.wikipedia.org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 marL="365125"/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extrahardware.cnews.cz/lide/jan-bocek</a:t>
            </a:r>
            <a:endParaRPr lang="cs-CZ" dirty="0" smtClean="0"/>
          </a:p>
          <a:p>
            <a:pPr marL="365125"/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www.fi.muni.cz/usr/pelikan/ARCHIT/TEXTY/VNEUM.HTML</a:t>
            </a:r>
            <a:endParaRPr lang="cs-CZ" dirty="0" smtClean="0"/>
          </a:p>
          <a:p>
            <a:pPr marL="365125"/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://elektronika.heureka.cz/</a:t>
            </a:r>
            <a:endParaRPr lang="cs-CZ" dirty="0"/>
          </a:p>
          <a:p>
            <a:pPr marL="365125"/>
            <a:r>
              <a:rPr lang="cs-CZ" dirty="0">
                <a:hlinkClick r:id="rId9"/>
              </a:rPr>
              <a:t>http://www.i-kantor.eu/cze/ucebnice/informatika.php</a:t>
            </a:r>
            <a:endParaRPr lang="cs-CZ" dirty="0"/>
          </a:p>
          <a:p>
            <a:pPr marL="365125"/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www.komik.cz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pPr marL="365125"/>
            <a:r>
              <a:rPr lang="cs-CZ" dirty="0">
                <a:hlinkClick r:id="rId11"/>
              </a:rPr>
              <a:t>http://mp3s.nadruhou.net/crazy-frog/we-are-the-champions-56719</a:t>
            </a:r>
            <a:r>
              <a:rPr lang="cs-CZ" dirty="0" smtClean="0">
                <a:hlinkClick r:id="rId11"/>
              </a:rPr>
              <a:t>/</a:t>
            </a:r>
            <a:endParaRPr lang="cs-CZ" dirty="0"/>
          </a:p>
          <a:p>
            <a:pPr marL="365125"/>
            <a:r>
              <a:rPr lang="cs-CZ" dirty="0"/>
              <a:t>	</a:t>
            </a:r>
            <a:r>
              <a:rPr lang="cs-CZ" i="1" dirty="0" smtClean="0"/>
              <a:t>výřez ukázky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46" y="1844824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348880"/>
            <a:ext cx="8030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dirty="0" err="1" smtClean="0"/>
              <a:t>emotikony</a:t>
            </a:r>
            <a:r>
              <a:rPr lang="cs-CZ" dirty="0" smtClean="0"/>
              <a:t> a kliparty sady MS-Office, dostupné také na</a:t>
            </a:r>
          </a:p>
          <a:p>
            <a:pPr lvl="1"/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office.microsoft.com/cs-cz/images/MC900442026.aspx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3634</TotalTime>
  <Words>1146</Words>
  <Application>Microsoft Office PowerPoint</Application>
  <PresentationFormat>Předvádění na obrazovce (4:3)</PresentationFormat>
  <Paragraphs>159</Paragraphs>
  <Slides>9</Slides>
  <Notes>7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Historie ICT – elektronizace</vt:lpstr>
      <vt:lpstr>Historie ICT – elektronizace</vt:lpstr>
      <vt:lpstr>Historie ICT – elektronizace</vt:lpstr>
      <vt:lpstr>Historie ICT – elektronizace</vt:lpstr>
      <vt:lpstr>Historie ICT – elektronizace</vt:lpstr>
      <vt:lpstr>Historie ICT – elektronizace</vt:lpstr>
      <vt:lpstr>Historie ICT 1 – vyhodnocení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Jirka</cp:lastModifiedBy>
  <cp:revision>191</cp:revision>
  <dcterms:created xsi:type="dcterms:W3CDTF">2010-11-01T23:40:31Z</dcterms:created>
  <dcterms:modified xsi:type="dcterms:W3CDTF">2013-09-29T20:41:38Z</dcterms:modified>
</cp:coreProperties>
</file>