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0" r:id="rId19"/>
    <p:sldId id="274" r:id="rId20"/>
    <p:sldId id="275" r:id="rId21"/>
    <p:sldId id="280" r:id="rId22"/>
    <p:sldId id="278" r:id="rId23"/>
    <p:sldId id="277" r:id="rId24"/>
    <p:sldId id="27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660"/>
  </p:normalViewPr>
  <p:slideViewPr>
    <p:cSldViewPr>
      <p:cViewPr>
        <p:scale>
          <a:sx n="58" d="100"/>
          <a:sy n="58" d="100"/>
        </p:scale>
        <p:origin x="-864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8F5BA9-CA70-4F3A-BFBE-4FF97B368EF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F75537-BF0A-402C-9DDD-62C29FC0BCC1}">
      <dgm:prSet phldrT="[Text]"/>
      <dgm:spPr/>
      <dgm:t>
        <a:bodyPr/>
        <a:lstStyle/>
        <a:p>
          <a:r>
            <a:rPr lang="cs-CZ" dirty="0" smtClean="0"/>
            <a:t>ČESKY</a:t>
          </a:r>
          <a:endParaRPr lang="cs-CZ" dirty="0"/>
        </a:p>
      </dgm:t>
    </dgm:pt>
    <dgm:pt modelId="{A00E0FD2-3D8F-454F-BDC2-C22C149E3B52}" type="parTrans" cxnId="{ADD4B1B9-C2AA-434D-B730-1921B9DA2E5E}">
      <dgm:prSet/>
      <dgm:spPr/>
      <dgm:t>
        <a:bodyPr/>
        <a:lstStyle/>
        <a:p>
          <a:endParaRPr lang="cs-CZ"/>
        </a:p>
      </dgm:t>
    </dgm:pt>
    <dgm:pt modelId="{D29DA0C2-F571-438D-8724-3ACD0CDC5B1D}" type="sibTrans" cxnId="{ADD4B1B9-C2AA-434D-B730-1921B9DA2E5E}">
      <dgm:prSet/>
      <dgm:spPr/>
      <dgm:t>
        <a:bodyPr/>
        <a:lstStyle/>
        <a:p>
          <a:endParaRPr lang="cs-CZ"/>
        </a:p>
      </dgm:t>
    </dgm:pt>
    <dgm:pt modelId="{8CDCE727-D8C3-4D5D-B65E-7B85F69A49CF}">
      <dgm:prSet phldrT="[Text]"/>
      <dgm:spPr/>
      <dgm:t>
        <a:bodyPr/>
        <a:lstStyle/>
        <a:p>
          <a:r>
            <a:rPr lang="cs-CZ" dirty="0" smtClean="0"/>
            <a:t>Josef ŠKVORECKÝ</a:t>
          </a:r>
          <a:endParaRPr lang="cs-CZ" dirty="0"/>
        </a:p>
      </dgm:t>
    </dgm:pt>
    <dgm:pt modelId="{8DF94289-D752-45B1-836E-641E523B7BFA}" type="parTrans" cxnId="{F22FF43D-E3BC-45E9-9AE5-5270566D4BE2}">
      <dgm:prSet/>
      <dgm:spPr/>
      <dgm:t>
        <a:bodyPr/>
        <a:lstStyle/>
        <a:p>
          <a:endParaRPr lang="cs-CZ"/>
        </a:p>
      </dgm:t>
    </dgm:pt>
    <dgm:pt modelId="{B4766B06-F85B-47F6-9FF2-A3C622887320}" type="sibTrans" cxnId="{F22FF43D-E3BC-45E9-9AE5-5270566D4BE2}">
      <dgm:prSet/>
      <dgm:spPr/>
      <dgm:t>
        <a:bodyPr/>
        <a:lstStyle/>
        <a:p>
          <a:endParaRPr lang="cs-CZ"/>
        </a:p>
      </dgm:t>
    </dgm:pt>
    <dgm:pt modelId="{1CDFD815-0A06-48AA-81FC-DB531CAB40EF}">
      <dgm:prSet phldrT="[Text]"/>
      <dgm:spPr/>
      <dgm:t>
        <a:bodyPr/>
        <a:lstStyle/>
        <a:p>
          <a:r>
            <a:rPr lang="cs-CZ" dirty="0" smtClean="0"/>
            <a:t>Zdena SALIVAROVÁ</a:t>
          </a:r>
          <a:endParaRPr lang="cs-CZ" dirty="0"/>
        </a:p>
      </dgm:t>
    </dgm:pt>
    <dgm:pt modelId="{1B28AE0D-1432-43D6-B9ED-7CCC763F9A70}" type="parTrans" cxnId="{651C418F-84CE-40B1-AFB1-A24814F5CB5B}">
      <dgm:prSet/>
      <dgm:spPr/>
      <dgm:t>
        <a:bodyPr/>
        <a:lstStyle/>
        <a:p>
          <a:endParaRPr lang="cs-CZ"/>
        </a:p>
      </dgm:t>
    </dgm:pt>
    <dgm:pt modelId="{36CF8E09-0BC9-4CEC-AB3B-4E2BB80EC31C}" type="sibTrans" cxnId="{651C418F-84CE-40B1-AFB1-A24814F5CB5B}">
      <dgm:prSet/>
      <dgm:spPr/>
      <dgm:t>
        <a:bodyPr/>
        <a:lstStyle/>
        <a:p>
          <a:endParaRPr lang="cs-CZ"/>
        </a:p>
      </dgm:t>
    </dgm:pt>
    <dgm:pt modelId="{A2B077C1-FB3E-4D94-8624-A8E29A400E54}">
      <dgm:prSet phldrT="[Text]"/>
      <dgm:spPr/>
      <dgm:t>
        <a:bodyPr/>
        <a:lstStyle/>
        <a:p>
          <a:r>
            <a:rPr lang="cs-CZ" dirty="0" smtClean="0"/>
            <a:t>ASIMILACE S CIZÍM PROSTŘEDÍM</a:t>
          </a:r>
          <a:endParaRPr lang="cs-CZ" dirty="0"/>
        </a:p>
      </dgm:t>
    </dgm:pt>
    <dgm:pt modelId="{D1CE535F-DDE2-47DE-A3FB-94CA7938923F}" type="parTrans" cxnId="{CE0C5DF7-106E-4524-B3D0-F211DECDD3D2}">
      <dgm:prSet/>
      <dgm:spPr/>
      <dgm:t>
        <a:bodyPr/>
        <a:lstStyle/>
        <a:p>
          <a:endParaRPr lang="cs-CZ"/>
        </a:p>
      </dgm:t>
    </dgm:pt>
    <dgm:pt modelId="{49338F1E-911C-4268-9183-33D1534DC730}" type="sibTrans" cxnId="{CE0C5DF7-106E-4524-B3D0-F211DECDD3D2}">
      <dgm:prSet/>
      <dgm:spPr/>
      <dgm:t>
        <a:bodyPr/>
        <a:lstStyle/>
        <a:p>
          <a:endParaRPr lang="cs-CZ"/>
        </a:p>
      </dgm:t>
    </dgm:pt>
    <dgm:pt modelId="{93D61C7D-5E5C-4B7A-87F8-5E53743C3F77}">
      <dgm:prSet phldrT="[Text]"/>
      <dgm:spPr/>
      <dgm:t>
        <a:bodyPr/>
        <a:lstStyle/>
        <a:p>
          <a:r>
            <a:rPr lang="cs-CZ" dirty="0" smtClean="0"/>
            <a:t>Ludvík AŠKENAZY</a:t>
          </a:r>
          <a:endParaRPr lang="cs-CZ" dirty="0"/>
        </a:p>
      </dgm:t>
    </dgm:pt>
    <dgm:pt modelId="{3D22C813-577B-4DF3-AAD2-9B9802C42E7C}" type="parTrans" cxnId="{D808A562-3793-4308-8BD6-7FE581EBF0AC}">
      <dgm:prSet/>
      <dgm:spPr/>
      <dgm:t>
        <a:bodyPr/>
        <a:lstStyle/>
        <a:p>
          <a:endParaRPr lang="cs-CZ"/>
        </a:p>
      </dgm:t>
    </dgm:pt>
    <dgm:pt modelId="{D647BCC7-4DD9-4D62-84F0-008405623DB4}" type="sibTrans" cxnId="{D808A562-3793-4308-8BD6-7FE581EBF0AC}">
      <dgm:prSet/>
      <dgm:spPr/>
      <dgm:t>
        <a:bodyPr/>
        <a:lstStyle/>
        <a:p>
          <a:endParaRPr lang="cs-CZ"/>
        </a:p>
      </dgm:t>
    </dgm:pt>
    <dgm:pt modelId="{B1216BA5-9797-4D73-B9AC-C02E35DFDE64}">
      <dgm:prSet phldrT="[Text]" phldr="1"/>
      <dgm:spPr/>
      <dgm:t>
        <a:bodyPr/>
        <a:lstStyle/>
        <a:p>
          <a:endParaRPr lang="cs-CZ"/>
        </a:p>
      </dgm:t>
    </dgm:pt>
    <dgm:pt modelId="{C83BC655-6D7C-42BF-BC88-0B2E3ACD3D20}" type="parTrans" cxnId="{2198CA8F-7D18-4CCD-A771-0E39F84CBE8C}">
      <dgm:prSet/>
      <dgm:spPr/>
      <dgm:t>
        <a:bodyPr/>
        <a:lstStyle/>
        <a:p>
          <a:endParaRPr lang="cs-CZ"/>
        </a:p>
      </dgm:t>
    </dgm:pt>
    <dgm:pt modelId="{211572C9-F90F-4FE9-B7BE-4B122012BA03}" type="sibTrans" cxnId="{2198CA8F-7D18-4CCD-A771-0E39F84CBE8C}">
      <dgm:prSet/>
      <dgm:spPr/>
      <dgm:t>
        <a:bodyPr/>
        <a:lstStyle/>
        <a:p>
          <a:endParaRPr lang="cs-CZ"/>
        </a:p>
      </dgm:t>
    </dgm:pt>
    <dgm:pt modelId="{DEC5D7C5-1373-4EE1-9AD3-EF33AE85220E}">
      <dgm:prSet phldrT="[Text]"/>
      <dgm:spPr/>
      <dgm:t>
        <a:bodyPr/>
        <a:lstStyle/>
        <a:p>
          <a:r>
            <a:rPr lang="cs-CZ" dirty="0" smtClean="0"/>
            <a:t>NEPOKLÁDÁNI ZA ČESKÉ AUTORY</a:t>
          </a:r>
          <a:endParaRPr lang="cs-CZ" dirty="0"/>
        </a:p>
      </dgm:t>
    </dgm:pt>
    <dgm:pt modelId="{B48C8817-79C1-46EE-9095-A513F0FE750A}" type="parTrans" cxnId="{D245B3AE-AFC2-4C28-A88E-78B21FD3B3A6}">
      <dgm:prSet/>
      <dgm:spPr/>
      <dgm:t>
        <a:bodyPr/>
        <a:lstStyle/>
        <a:p>
          <a:endParaRPr lang="cs-CZ"/>
        </a:p>
      </dgm:t>
    </dgm:pt>
    <dgm:pt modelId="{8F220E18-87D8-49B2-9D9E-7F3676345DC7}" type="sibTrans" cxnId="{D245B3AE-AFC2-4C28-A88E-78B21FD3B3A6}">
      <dgm:prSet/>
      <dgm:spPr/>
      <dgm:t>
        <a:bodyPr/>
        <a:lstStyle/>
        <a:p>
          <a:endParaRPr lang="cs-CZ"/>
        </a:p>
      </dgm:t>
    </dgm:pt>
    <dgm:pt modelId="{C54D9BFF-20BA-4EDA-A77C-EED0491E362F}">
      <dgm:prSet phldrT="[Text]"/>
      <dgm:spPr/>
      <dgm:t>
        <a:bodyPr/>
        <a:lstStyle/>
        <a:p>
          <a:r>
            <a:rPr lang="cs-CZ" dirty="0" smtClean="0"/>
            <a:t>Milan KUNDERA</a:t>
          </a:r>
          <a:endParaRPr lang="cs-CZ" dirty="0"/>
        </a:p>
      </dgm:t>
    </dgm:pt>
    <dgm:pt modelId="{66B9C1BF-B36D-4290-9790-025C8777D043}" type="parTrans" cxnId="{ABC4B0F5-C52E-44F2-9648-67FA1555D5BF}">
      <dgm:prSet/>
      <dgm:spPr/>
      <dgm:t>
        <a:bodyPr/>
        <a:lstStyle/>
        <a:p>
          <a:endParaRPr lang="cs-CZ"/>
        </a:p>
      </dgm:t>
    </dgm:pt>
    <dgm:pt modelId="{879857F2-DB1C-4780-BCC6-19C57F298161}" type="sibTrans" cxnId="{ABC4B0F5-C52E-44F2-9648-67FA1555D5BF}">
      <dgm:prSet/>
      <dgm:spPr/>
      <dgm:t>
        <a:bodyPr/>
        <a:lstStyle/>
        <a:p>
          <a:endParaRPr lang="cs-CZ"/>
        </a:p>
      </dgm:t>
    </dgm:pt>
    <dgm:pt modelId="{36220F79-FAD2-463E-8238-FF57A9F94F55}">
      <dgm:prSet phldrT="[Text]" phldr="1"/>
      <dgm:spPr/>
      <dgm:t>
        <a:bodyPr/>
        <a:lstStyle/>
        <a:p>
          <a:endParaRPr lang="cs-CZ"/>
        </a:p>
      </dgm:t>
    </dgm:pt>
    <dgm:pt modelId="{0A95F436-E626-4F13-8C4F-2D5ABA0EBFBB}" type="parTrans" cxnId="{CD896AF9-BB69-4B68-A2DC-3783F1A6F8B3}">
      <dgm:prSet/>
      <dgm:spPr/>
      <dgm:t>
        <a:bodyPr/>
        <a:lstStyle/>
        <a:p>
          <a:endParaRPr lang="cs-CZ"/>
        </a:p>
      </dgm:t>
    </dgm:pt>
    <dgm:pt modelId="{33A10DB3-2929-4490-A557-8807EE9A2726}" type="sibTrans" cxnId="{CD896AF9-BB69-4B68-A2DC-3783F1A6F8B3}">
      <dgm:prSet/>
      <dgm:spPr/>
      <dgm:t>
        <a:bodyPr/>
        <a:lstStyle/>
        <a:p>
          <a:endParaRPr lang="cs-CZ"/>
        </a:p>
      </dgm:t>
    </dgm:pt>
    <dgm:pt modelId="{01FF02F0-8FED-4DC7-8834-B1DE3D7FD9F8}" type="pres">
      <dgm:prSet presAssocID="{5D8F5BA9-CA70-4F3A-BFBE-4FF97B368EF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67C956-9DC4-48C2-A185-E3ADAB05936D}" type="pres">
      <dgm:prSet presAssocID="{FFF75537-BF0A-402C-9DDD-62C29FC0BCC1}" presName="composite" presStyleCnt="0"/>
      <dgm:spPr/>
    </dgm:pt>
    <dgm:pt modelId="{1FB10B95-6C01-4927-9401-601F6D87EA12}" type="pres">
      <dgm:prSet presAssocID="{FFF75537-BF0A-402C-9DDD-62C29FC0BCC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F7CF04-C9AD-4CBE-AA07-1513936174E6}" type="pres">
      <dgm:prSet presAssocID="{FFF75537-BF0A-402C-9DDD-62C29FC0BCC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4CE36-74BC-422C-B362-78A26DE3C501}" type="pres">
      <dgm:prSet presAssocID="{D29DA0C2-F571-438D-8724-3ACD0CDC5B1D}" presName="sp" presStyleCnt="0"/>
      <dgm:spPr/>
    </dgm:pt>
    <dgm:pt modelId="{5AA37FA4-B319-48F9-872E-F34841AEC436}" type="pres">
      <dgm:prSet presAssocID="{A2B077C1-FB3E-4D94-8624-A8E29A400E54}" presName="composite" presStyleCnt="0"/>
      <dgm:spPr/>
    </dgm:pt>
    <dgm:pt modelId="{A1754DE8-F0C5-4C2C-8D68-BD0E6D43A97E}" type="pres">
      <dgm:prSet presAssocID="{A2B077C1-FB3E-4D94-8624-A8E29A400E5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A73DAD-F506-4FCB-8F19-B4258ED3979D}" type="pres">
      <dgm:prSet presAssocID="{A2B077C1-FB3E-4D94-8624-A8E29A400E54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B65393-CCEB-4BEA-AF92-416861AB54B9}" type="pres">
      <dgm:prSet presAssocID="{49338F1E-911C-4268-9183-33D1534DC730}" presName="sp" presStyleCnt="0"/>
      <dgm:spPr/>
    </dgm:pt>
    <dgm:pt modelId="{D94E2997-69BE-44BC-8166-45148777F3BD}" type="pres">
      <dgm:prSet presAssocID="{DEC5D7C5-1373-4EE1-9AD3-EF33AE85220E}" presName="composite" presStyleCnt="0"/>
      <dgm:spPr/>
    </dgm:pt>
    <dgm:pt modelId="{965755A8-7881-4103-8ED5-1085484DCBF5}" type="pres">
      <dgm:prSet presAssocID="{DEC5D7C5-1373-4EE1-9AD3-EF33AE85220E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35C91-D0AD-4C62-BDB5-F99D875B1D4C}" type="pres">
      <dgm:prSet presAssocID="{DEC5D7C5-1373-4EE1-9AD3-EF33AE85220E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45B3AE-AFC2-4C28-A88E-78B21FD3B3A6}" srcId="{5D8F5BA9-CA70-4F3A-BFBE-4FF97B368EFD}" destId="{DEC5D7C5-1373-4EE1-9AD3-EF33AE85220E}" srcOrd="2" destOrd="0" parTransId="{B48C8817-79C1-46EE-9095-A513F0FE750A}" sibTransId="{8F220E18-87D8-49B2-9D9E-7F3676345DC7}"/>
    <dgm:cxn modelId="{16CFCBBD-04CE-4931-90FD-553A921DBA31}" type="presOf" srcId="{5D8F5BA9-CA70-4F3A-BFBE-4FF97B368EFD}" destId="{01FF02F0-8FED-4DC7-8834-B1DE3D7FD9F8}" srcOrd="0" destOrd="0" presId="urn:microsoft.com/office/officeart/2005/8/layout/chevron2"/>
    <dgm:cxn modelId="{651C418F-84CE-40B1-AFB1-A24814F5CB5B}" srcId="{FFF75537-BF0A-402C-9DDD-62C29FC0BCC1}" destId="{1CDFD815-0A06-48AA-81FC-DB531CAB40EF}" srcOrd="1" destOrd="0" parTransId="{1B28AE0D-1432-43D6-B9ED-7CCC763F9A70}" sibTransId="{36CF8E09-0BC9-4CEC-AB3B-4E2BB80EC31C}"/>
    <dgm:cxn modelId="{3E11746B-AD54-4716-8CF5-74671329A501}" type="presOf" srcId="{36220F79-FAD2-463E-8238-FF57A9F94F55}" destId="{0B735C91-D0AD-4C62-BDB5-F99D875B1D4C}" srcOrd="0" destOrd="1" presId="urn:microsoft.com/office/officeart/2005/8/layout/chevron2"/>
    <dgm:cxn modelId="{D808A562-3793-4308-8BD6-7FE581EBF0AC}" srcId="{A2B077C1-FB3E-4D94-8624-A8E29A400E54}" destId="{93D61C7D-5E5C-4B7A-87F8-5E53743C3F77}" srcOrd="0" destOrd="0" parTransId="{3D22C813-577B-4DF3-AAD2-9B9802C42E7C}" sibTransId="{D647BCC7-4DD9-4D62-84F0-008405623DB4}"/>
    <dgm:cxn modelId="{CE0C5DF7-106E-4524-B3D0-F211DECDD3D2}" srcId="{5D8F5BA9-CA70-4F3A-BFBE-4FF97B368EFD}" destId="{A2B077C1-FB3E-4D94-8624-A8E29A400E54}" srcOrd="1" destOrd="0" parTransId="{D1CE535F-DDE2-47DE-A3FB-94CA7938923F}" sibTransId="{49338F1E-911C-4268-9183-33D1534DC730}"/>
    <dgm:cxn modelId="{F22FF43D-E3BC-45E9-9AE5-5270566D4BE2}" srcId="{FFF75537-BF0A-402C-9DDD-62C29FC0BCC1}" destId="{8CDCE727-D8C3-4D5D-B65E-7B85F69A49CF}" srcOrd="0" destOrd="0" parTransId="{8DF94289-D752-45B1-836E-641E523B7BFA}" sibTransId="{B4766B06-F85B-47F6-9FF2-A3C622887320}"/>
    <dgm:cxn modelId="{CD896AF9-BB69-4B68-A2DC-3783F1A6F8B3}" srcId="{DEC5D7C5-1373-4EE1-9AD3-EF33AE85220E}" destId="{36220F79-FAD2-463E-8238-FF57A9F94F55}" srcOrd="1" destOrd="0" parTransId="{0A95F436-E626-4F13-8C4F-2D5ABA0EBFBB}" sibTransId="{33A10DB3-2929-4490-A557-8807EE9A2726}"/>
    <dgm:cxn modelId="{4DA29A27-6407-4BB0-80C7-1FBA83D2D0B0}" type="presOf" srcId="{8CDCE727-D8C3-4D5D-B65E-7B85F69A49CF}" destId="{B3F7CF04-C9AD-4CBE-AA07-1513936174E6}" srcOrd="0" destOrd="0" presId="urn:microsoft.com/office/officeart/2005/8/layout/chevron2"/>
    <dgm:cxn modelId="{ADD4B1B9-C2AA-434D-B730-1921B9DA2E5E}" srcId="{5D8F5BA9-CA70-4F3A-BFBE-4FF97B368EFD}" destId="{FFF75537-BF0A-402C-9DDD-62C29FC0BCC1}" srcOrd="0" destOrd="0" parTransId="{A00E0FD2-3D8F-454F-BDC2-C22C149E3B52}" sibTransId="{D29DA0C2-F571-438D-8724-3ACD0CDC5B1D}"/>
    <dgm:cxn modelId="{0DFC5FAE-84A8-41A6-BD40-BFAF2B01BF56}" type="presOf" srcId="{1CDFD815-0A06-48AA-81FC-DB531CAB40EF}" destId="{B3F7CF04-C9AD-4CBE-AA07-1513936174E6}" srcOrd="0" destOrd="1" presId="urn:microsoft.com/office/officeart/2005/8/layout/chevron2"/>
    <dgm:cxn modelId="{BCC7EC0A-7E67-46A0-8122-5DD0D1D67AF0}" type="presOf" srcId="{FFF75537-BF0A-402C-9DDD-62C29FC0BCC1}" destId="{1FB10B95-6C01-4927-9401-601F6D87EA12}" srcOrd="0" destOrd="0" presId="urn:microsoft.com/office/officeart/2005/8/layout/chevron2"/>
    <dgm:cxn modelId="{447040AD-AD0E-43FB-886D-76B398B8A837}" type="presOf" srcId="{DEC5D7C5-1373-4EE1-9AD3-EF33AE85220E}" destId="{965755A8-7881-4103-8ED5-1085484DCBF5}" srcOrd="0" destOrd="0" presId="urn:microsoft.com/office/officeart/2005/8/layout/chevron2"/>
    <dgm:cxn modelId="{D368CAD1-61A0-461C-A5FB-F4F5610BD61D}" type="presOf" srcId="{C54D9BFF-20BA-4EDA-A77C-EED0491E362F}" destId="{0B735C91-D0AD-4C62-BDB5-F99D875B1D4C}" srcOrd="0" destOrd="0" presId="urn:microsoft.com/office/officeart/2005/8/layout/chevron2"/>
    <dgm:cxn modelId="{E3FFF477-6B06-46CA-B209-24295F5CCCCC}" type="presOf" srcId="{B1216BA5-9797-4D73-B9AC-C02E35DFDE64}" destId="{7BA73DAD-F506-4FCB-8F19-B4258ED3979D}" srcOrd="0" destOrd="1" presId="urn:microsoft.com/office/officeart/2005/8/layout/chevron2"/>
    <dgm:cxn modelId="{ABC4B0F5-C52E-44F2-9648-67FA1555D5BF}" srcId="{DEC5D7C5-1373-4EE1-9AD3-EF33AE85220E}" destId="{C54D9BFF-20BA-4EDA-A77C-EED0491E362F}" srcOrd="0" destOrd="0" parTransId="{66B9C1BF-B36D-4290-9790-025C8777D043}" sibTransId="{879857F2-DB1C-4780-BCC6-19C57F298161}"/>
    <dgm:cxn modelId="{2198CA8F-7D18-4CCD-A771-0E39F84CBE8C}" srcId="{A2B077C1-FB3E-4D94-8624-A8E29A400E54}" destId="{B1216BA5-9797-4D73-B9AC-C02E35DFDE64}" srcOrd="1" destOrd="0" parTransId="{C83BC655-6D7C-42BF-BC88-0B2E3ACD3D20}" sibTransId="{211572C9-F90F-4FE9-B7BE-4B122012BA03}"/>
    <dgm:cxn modelId="{E4C5399E-A2F2-4EDF-914D-2E19DBE6F1D5}" type="presOf" srcId="{93D61C7D-5E5C-4B7A-87F8-5E53743C3F77}" destId="{7BA73DAD-F506-4FCB-8F19-B4258ED3979D}" srcOrd="0" destOrd="0" presId="urn:microsoft.com/office/officeart/2005/8/layout/chevron2"/>
    <dgm:cxn modelId="{5C27A9E4-D7BF-443F-B762-58A398BE5D6D}" type="presOf" srcId="{A2B077C1-FB3E-4D94-8624-A8E29A400E54}" destId="{A1754DE8-F0C5-4C2C-8D68-BD0E6D43A97E}" srcOrd="0" destOrd="0" presId="urn:microsoft.com/office/officeart/2005/8/layout/chevron2"/>
    <dgm:cxn modelId="{B79F42D6-E6C2-4834-B72C-F77E86EB6421}" type="presParOf" srcId="{01FF02F0-8FED-4DC7-8834-B1DE3D7FD9F8}" destId="{F267C956-9DC4-48C2-A185-E3ADAB05936D}" srcOrd="0" destOrd="0" presId="urn:microsoft.com/office/officeart/2005/8/layout/chevron2"/>
    <dgm:cxn modelId="{C79A3E57-A267-4ECE-A493-2A3E94314436}" type="presParOf" srcId="{F267C956-9DC4-48C2-A185-E3ADAB05936D}" destId="{1FB10B95-6C01-4927-9401-601F6D87EA12}" srcOrd="0" destOrd="0" presId="urn:microsoft.com/office/officeart/2005/8/layout/chevron2"/>
    <dgm:cxn modelId="{B7F641D2-0D4A-48F5-94B0-DE88B5CEECA6}" type="presParOf" srcId="{F267C956-9DC4-48C2-A185-E3ADAB05936D}" destId="{B3F7CF04-C9AD-4CBE-AA07-1513936174E6}" srcOrd="1" destOrd="0" presId="urn:microsoft.com/office/officeart/2005/8/layout/chevron2"/>
    <dgm:cxn modelId="{9824B1CA-937A-4244-8455-42622EE87389}" type="presParOf" srcId="{01FF02F0-8FED-4DC7-8834-B1DE3D7FD9F8}" destId="{0A54CE36-74BC-422C-B362-78A26DE3C501}" srcOrd="1" destOrd="0" presId="urn:microsoft.com/office/officeart/2005/8/layout/chevron2"/>
    <dgm:cxn modelId="{314EDA21-8889-4A1B-9D6D-AC002841A56E}" type="presParOf" srcId="{01FF02F0-8FED-4DC7-8834-B1DE3D7FD9F8}" destId="{5AA37FA4-B319-48F9-872E-F34841AEC436}" srcOrd="2" destOrd="0" presId="urn:microsoft.com/office/officeart/2005/8/layout/chevron2"/>
    <dgm:cxn modelId="{0EC54417-7D44-477B-804D-CD33A587830B}" type="presParOf" srcId="{5AA37FA4-B319-48F9-872E-F34841AEC436}" destId="{A1754DE8-F0C5-4C2C-8D68-BD0E6D43A97E}" srcOrd="0" destOrd="0" presId="urn:microsoft.com/office/officeart/2005/8/layout/chevron2"/>
    <dgm:cxn modelId="{3FF42635-FBA2-4FD8-A2F1-D6DB3644A7ED}" type="presParOf" srcId="{5AA37FA4-B319-48F9-872E-F34841AEC436}" destId="{7BA73DAD-F506-4FCB-8F19-B4258ED3979D}" srcOrd="1" destOrd="0" presId="urn:microsoft.com/office/officeart/2005/8/layout/chevron2"/>
    <dgm:cxn modelId="{D6B2F0BF-AB5B-4315-A0C4-222F6370108B}" type="presParOf" srcId="{01FF02F0-8FED-4DC7-8834-B1DE3D7FD9F8}" destId="{2FB65393-CCEB-4BEA-AF92-416861AB54B9}" srcOrd="3" destOrd="0" presId="urn:microsoft.com/office/officeart/2005/8/layout/chevron2"/>
    <dgm:cxn modelId="{0B5291B0-146E-4433-B991-789572EFABB3}" type="presParOf" srcId="{01FF02F0-8FED-4DC7-8834-B1DE3D7FD9F8}" destId="{D94E2997-69BE-44BC-8166-45148777F3BD}" srcOrd="4" destOrd="0" presId="urn:microsoft.com/office/officeart/2005/8/layout/chevron2"/>
    <dgm:cxn modelId="{51FFFB49-F6F2-48C4-B993-A1D0A6A506E1}" type="presParOf" srcId="{D94E2997-69BE-44BC-8166-45148777F3BD}" destId="{965755A8-7881-4103-8ED5-1085484DCBF5}" srcOrd="0" destOrd="0" presId="urn:microsoft.com/office/officeart/2005/8/layout/chevron2"/>
    <dgm:cxn modelId="{F54707AE-6433-4C04-9E54-572233370CB1}" type="presParOf" srcId="{D94E2997-69BE-44BC-8166-45148777F3BD}" destId="{0B735C91-D0AD-4C62-BDB5-F99D875B1D4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10B95-6C01-4927-9401-601F6D87EA12}">
      <dsp:nvSpPr>
        <dsp:cNvPr id="0" name=""/>
        <dsp:cNvSpPr/>
      </dsp:nvSpPr>
      <dsp:spPr>
        <a:xfrm rot="5400000">
          <a:off x="-245635" y="24608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ČESKY</a:t>
          </a:r>
          <a:endParaRPr lang="cs-CZ" sz="1100" kern="1200" dirty="0"/>
        </a:p>
      </dsp:txBody>
      <dsp:txXfrm rot="-5400000">
        <a:off x="1" y="573596"/>
        <a:ext cx="1146297" cy="491270"/>
      </dsp:txXfrm>
    </dsp:sp>
    <dsp:sp modelId="{B3F7CF04-C9AD-4CBE-AA07-1513936174E6}">
      <dsp:nvSpPr>
        <dsp:cNvPr id="0" name=""/>
        <dsp:cNvSpPr/>
      </dsp:nvSpPr>
      <dsp:spPr>
        <a:xfrm rot="5400000">
          <a:off x="4155739" y="-300899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Josef ŠKVORECKÝ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Zdena SALIVAROVÁ</a:t>
          </a:r>
          <a:endParaRPr lang="cs-CZ" sz="3000" kern="1200" dirty="0"/>
        </a:p>
      </dsp:txBody>
      <dsp:txXfrm rot="-5400000">
        <a:off x="1146298" y="52408"/>
        <a:ext cx="7031341" cy="960496"/>
      </dsp:txXfrm>
    </dsp:sp>
    <dsp:sp modelId="{A1754DE8-F0C5-4C2C-8D68-BD0E6D43A97E}">
      <dsp:nvSpPr>
        <dsp:cNvPr id="0" name=""/>
        <dsp:cNvSpPr/>
      </dsp:nvSpPr>
      <dsp:spPr>
        <a:xfrm rot="5400000">
          <a:off x="-245635" y="168983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ASIMILACE S CIZÍM PROSTŘEDÍM</a:t>
          </a:r>
          <a:endParaRPr lang="cs-CZ" sz="1100" kern="1200" dirty="0"/>
        </a:p>
      </dsp:txBody>
      <dsp:txXfrm rot="-5400000">
        <a:off x="1" y="2017346"/>
        <a:ext cx="1146297" cy="491270"/>
      </dsp:txXfrm>
    </dsp:sp>
    <dsp:sp modelId="{7BA73DAD-F506-4FCB-8F19-B4258ED3979D}">
      <dsp:nvSpPr>
        <dsp:cNvPr id="0" name=""/>
        <dsp:cNvSpPr/>
      </dsp:nvSpPr>
      <dsp:spPr>
        <a:xfrm rot="5400000">
          <a:off x="4155739" y="-156524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Ludvík AŠKENAZY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1146298" y="1496158"/>
        <a:ext cx="7031341" cy="960496"/>
      </dsp:txXfrm>
    </dsp:sp>
    <dsp:sp modelId="{965755A8-7881-4103-8ED5-1085484DCBF5}">
      <dsp:nvSpPr>
        <dsp:cNvPr id="0" name=""/>
        <dsp:cNvSpPr/>
      </dsp:nvSpPr>
      <dsp:spPr>
        <a:xfrm rot="5400000">
          <a:off x="-245635" y="313358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NEPOKLÁDÁNI ZA ČESKÉ AUTORY</a:t>
          </a:r>
          <a:endParaRPr lang="cs-CZ" sz="1100" kern="1200" dirty="0"/>
        </a:p>
      </dsp:txBody>
      <dsp:txXfrm rot="-5400000">
        <a:off x="1" y="3461096"/>
        <a:ext cx="1146297" cy="491270"/>
      </dsp:txXfrm>
    </dsp:sp>
    <dsp:sp modelId="{0B735C91-D0AD-4C62-BDB5-F99D875B1D4C}">
      <dsp:nvSpPr>
        <dsp:cNvPr id="0" name=""/>
        <dsp:cNvSpPr/>
      </dsp:nvSpPr>
      <dsp:spPr>
        <a:xfrm rot="5400000">
          <a:off x="4155739" y="-12149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Milan KUNDERA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1146298" y="2939908"/>
        <a:ext cx="7031341" cy="9604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3DEAAA-888B-49E2-9B5E-90D45ABA996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D5DE2-D562-462A-880F-215C0072E8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5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D5DE2-D562-462A-880F-215C0072E8B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210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253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388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761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585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69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867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687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58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217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868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717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BF62-E491-4FDA-B449-6EC2C8398F4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00FBF-CDB0-48FE-9CC6-3125D1C92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46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2.mp3"/><Relationship Id="rId7" Type="http://schemas.openxmlformats.org/officeDocument/2006/relationships/image" Target="../media/image8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p3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http://img.srovnanicen.cz/cd-smrt-krasnych-srncu-28o-pavel29/657450848/&amp;imgrefurl" TargetMode="External"/><Relationship Id="rId2" Type="http://schemas.openxmlformats.org/officeDocument/2006/relationships/hyperlink" Target="http://images.google.com/imgres?imgurl=http://24.media.tumblr.com/tumblr_kpd09zV6y41qz5qzvo1_500.jpg&amp;imgrefurl=http://blog.mumblelard.com/post/178166192/skull-girls-samizdat-finn-is-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ages.google.com/imgres?imgurl=http://infowebz.com/b-hrabal/hrabal.jpg&amp;imgrefur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http://i.idnes.cz/08/103/gal/JAZ269493_182252_2611025.jpg&amp;imgrefur" TargetMode="External"/><Relationship Id="rId7" Type="http://schemas.openxmlformats.org/officeDocument/2006/relationships/hyperlink" Target="http://images.google.com/imgres?imgurl=http://www.antikopava.cz/upload/d7589ados.jpg&amp;imgrefurl=http://www.antikopava.cz/kniha/cesky-snar" TargetMode="External"/><Relationship Id="rId2" Type="http://schemas.openxmlformats.org/officeDocument/2006/relationships/hyperlink" Target="http://images.google.com/imgres?imgurl=http://i.idnes.cz/09/031/gal/JAZ298028_6568421.jpg.JPG&amp;imgrefu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m/imgres?imgurl=http://www.antikvariat-slany.cz/foto/200194.jpeg&amp;imgrefurl=http://www.antikvariat-slany.cz/katalog.php" TargetMode="External"/><Relationship Id="rId5" Type="http://schemas.openxmlformats.org/officeDocument/2006/relationships/hyperlink" Target="http://images.google.com/imgres?imgurl=http://www.e-trafika.cz/fotky6478/fotos/_vyr_5240IMG_0007.jpg&amp;imgrefurl" TargetMode="External"/><Relationship Id="rId4" Type="http://schemas.openxmlformats.org/officeDocument/2006/relationships/hyperlink" Target="http://images.google.com/imgres?imgurl=http://www.kosmas.cz/obalky/1/121901.gif&amp;imgrefur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z/imgres?imgurl=http://img9.ceskatelevize.cz/program/porady/901782/foto09/cast_02.jpg&amp;imgrefu" TargetMode="External"/><Relationship Id="rId3" Type="http://schemas.openxmlformats.org/officeDocument/2006/relationships/hyperlink" Target="http://images.google.com/imgres?imgurl=http://i.idnes.cz/09/101/c460/KOT196886_skvorecky.jpg&amp;imgrefurl=http://zpravy.idnes.cz/nesmiritelni-dal" TargetMode="External"/><Relationship Id="rId7" Type="http://schemas.openxmlformats.org/officeDocument/2006/relationships/hyperlink" Target="http://images.google.cz/imgres?imgurl=http://www.sonet.me.cz/antikvariat/t/3028.jpg&amp;imgrefur" TargetMode="External"/><Relationship Id="rId2" Type="http://schemas.openxmlformats.org/officeDocument/2006/relationships/hyperlink" Target="http://images.google.com/imgres?imgurl=http://www.oskarkrause.cz/oskar-krause-jan-pelc-large.jpg&amp;imgrefurl=http://www.oskarkrause.cz/51.z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m/imgres?imgurl=http://img2.ct24.cz/multimedia/images/12/1139/small/113868.jpg&amp;imgrefurl" TargetMode="External"/><Relationship Id="rId5" Type="http://schemas.openxmlformats.org/officeDocument/2006/relationships/hyperlink" Target="http://images.google.com/imgres?imgurl=http://ceskyfilm.web2u.cz/spaw/images/T/Tankovy%20prapor%2003.jpg&amp;imgrefurl" TargetMode="External"/><Relationship Id="rId4" Type="http://schemas.openxmlformats.org/officeDocument/2006/relationships/hyperlink" Target="http://images.google.com/imgres?imgurl=http://media.rozhlas.cz/_obrazek/00227747.jpeg&amp;imgrefur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z/images?hl=cs&amp;gbv=2&amp;biw=1366&amp;bih=575&amp;tbs=isch:1&amp;sa=1&amp;q=Pavel+kohout&amp;btnG=Hledat&amp;aq=f&amp;aqi=g1&amp;aql=&amp;o" TargetMode="External"/><Relationship Id="rId3" Type="http://schemas.openxmlformats.org/officeDocument/2006/relationships/hyperlink" Target="http://images.google.cz/imgres?imgurl=http://www.xantypa.cz/data/pictures_items/salivarova.jpg&amp;imgrefur" TargetMode="External"/><Relationship Id="rId7" Type="http://schemas.openxmlformats.org/officeDocument/2006/relationships/hyperlink" Target="http://images.google.cz/imgres?imgurl=http://upload.wikimedia.org/wikipedia/commons/thumb/8/86/Eva_Kant&#367;rkov&#225;_(20._Podzimn&#237;_kni&#382;n&#237;_veletr" TargetMode="External"/><Relationship Id="rId2" Type="http://schemas.openxmlformats.org/officeDocument/2006/relationships/hyperlink" Target="http://images.google.cz/imgres?imgurl=http://img8.ceskatelevize.cz/program/porady/1003346018/foto09/29835818338_03.jpg&amp;imgrefu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z/imgres?imgurl=http://www.atlantis-brno.cz/inshop/pictures/store/Kundera-M-Nesnesitelna.jpg&amp;imgrefur" TargetMode="External"/><Relationship Id="rId5" Type="http://schemas.openxmlformats.org/officeDocument/2006/relationships/hyperlink" Target="http://images.google.cz/imgres?imgurl=http://www.kurzbiografie.info/wp-content/uploads/2010/03/kundera_milan.jpg&amp;imgrefurl" TargetMode="External"/><Relationship Id="rId4" Type="http://schemas.openxmlformats.org/officeDocument/2006/relationships/hyperlink" Target="http://images.google.cz/imgres?imgurl=http://knihy.abz.cz/imgs/products/img_160228_main.jpg&amp;imgrefur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z/imgres?imgurl=http://pozorblog.files.wordpress.com/2009/10/havel-na-hrad.jpg&amp;imgrefur" TargetMode="External"/><Relationship Id="rId2" Type="http://schemas.openxmlformats.org/officeDocument/2006/relationships/hyperlink" Target="http://images.google.cz/imgres?imgurl=http://img.blesk.cz/img/1/full/311981_obama-havel.jpg&amp;imgrefu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lozto.cz/7180893/22-karel-kryl-bratricku-zavirej-vratka-mcz-mp3" TargetMode="External"/><Relationship Id="rId5" Type="http://schemas.openxmlformats.org/officeDocument/2006/relationships/hyperlink" Target="http://www.ulozto.cz/hledej/?q=hutka+namest" TargetMode="External"/><Relationship Id="rId4" Type="http://schemas.openxmlformats.org/officeDocument/2006/relationships/hyperlink" Target="http://images.google.cz/imgres?imgurl=http://im.novinky.cz/170/201708-top_foto1-91f0j.jpg&amp;imgrefurl=http://tema.novinky.cz/vaclav-havel&amp;us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20688"/>
            <a:ext cx="8445624" cy="5040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br>
              <a:rPr lang="cs-CZ" dirty="0" smtClean="0"/>
            </a:br>
            <a:r>
              <a:rPr lang="cs-CZ" sz="3100" u="sng" dirty="0" smtClean="0"/>
              <a:t>Samizdatová a exilová literatura </a:t>
            </a:r>
            <a:r>
              <a:rPr lang="cs-CZ" sz="3100" dirty="0" smtClean="0"/>
              <a:t>(9.roč.) </a:t>
            </a:r>
            <a:br>
              <a:rPr lang="cs-CZ" sz="3100" dirty="0" smtClean="0"/>
            </a:br>
            <a:r>
              <a:rPr lang="cs-CZ" sz="3100" dirty="0" smtClean="0"/>
              <a:t>Mgr. Jablečníková J. – ZŠ Horní Slavkov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200" dirty="0" smtClean="0"/>
              <a:t>číslo šablony</a:t>
            </a:r>
            <a:br>
              <a:rPr lang="cs-CZ" sz="2200" dirty="0" smtClean="0"/>
            </a:br>
            <a:r>
              <a:rPr lang="cs-CZ" sz="2200" dirty="0" smtClean="0"/>
              <a:t>III/2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200" dirty="0"/>
              <a:t>VY_32_INOVACE_01_Samizdatová  a exilová </a:t>
            </a:r>
            <a:r>
              <a:rPr lang="cs-CZ" sz="2200" dirty="0" smtClean="0"/>
              <a:t>literatura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43711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501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122" y="3847581"/>
            <a:ext cx="3882207" cy="2911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>Česká literatura v exilu a samizdatu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Po roce 1948 byla zavedena do literatury přísná cenzura a vše, co neodpovídalo </a:t>
            </a:r>
            <a:r>
              <a:rPr lang="cs-CZ" dirty="0" err="1" smtClean="0"/>
              <a:t>předsta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ám vládnoucí garnitury, bylo zakázáno.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Tato tvorba se pak šířil</a:t>
            </a:r>
            <a:r>
              <a:rPr lang="cs-CZ" dirty="0" smtClean="0">
                <a:solidFill>
                  <a:schemeClr val="bg1"/>
                </a:solidFill>
              </a:rPr>
              <a:t>a buď v opisech nebo </a:t>
            </a:r>
          </a:p>
          <a:p>
            <a:pPr marL="0" indent="0">
              <a:buNone/>
            </a:pPr>
            <a:r>
              <a:rPr lang="cs-CZ" dirty="0" smtClean="0"/>
              <a:t>v publikacících exilových </a:t>
            </a:r>
            <a:r>
              <a:rPr lang="cs-CZ" dirty="0" smtClean="0">
                <a:solidFill>
                  <a:schemeClr val="bg1"/>
                </a:solidFill>
              </a:rPr>
              <a:t>vydavatelství.</a:t>
            </a:r>
            <a:r>
              <a:rPr lang="cs-CZ" dirty="0" smtClean="0"/>
              <a:t>.</a:t>
            </a: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80728"/>
            <a:ext cx="3905250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497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Rozštěpení literatury v době </a:t>
            </a:r>
            <a:r>
              <a:rPr lang="cs-CZ" b="1" u="sng" dirty="0" smtClean="0">
                <a:solidFill>
                  <a:srgbClr val="FF0000"/>
                </a:solidFill>
              </a:rPr>
              <a:t>normalizace (</a:t>
            </a:r>
            <a:r>
              <a:rPr lang="cs-CZ" b="1" u="sng" dirty="0" smtClean="0">
                <a:solidFill>
                  <a:srgbClr val="FF0000"/>
                </a:solidFill>
              </a:rPr>
              <a:t>70. a 80. léta 20. st.)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661648" cy="4572031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500" b="1" u="sng" dirty="0" smtClean="0"/>
              <a:t>Oficiální literatura-</a:t>
            </a:r>
            <a:r>
              <a:rPr lang="cs-CZ" sz="4500" b="1" dirty="0" smtClean="0"/>
              <a:t> </a:t>
            </a:r>
            <a:r>
              <a:rPr lang="cs-CZ" sz="3400" b="1" dirty="0" smtClean="0"/>
              <a:t>např. </a:t>
            </a:r>
          </a:p>
          <a:p>
            <a:pPr marL="0" indent="0">
              <a:buNone/>
            </a:pPr>
            <a:r>
              <a:rPr lang="cs-CZ" sz="4600" b="1" dirty="0" smtClean="0"/>
              <a:t>      O. Pavel, B. Hrabal </a:t>
            </a:r>
            <a:r>
              <a:rPr lang="cs-CZ" sz="4600" dirty="0" smtClean="0"/>
              <a:t>(</a:t>
            </a:r>
            <a:r>
              <a:rPr lang="cs-CZ" sz="3600" i="1" dirty="0" smtClean="0"/>
              <a:t>částečně v samizdatu</a:t>
            </a:r>
            <a:endParaRPr lang="cs-CZ" sz="3600" u="sng" dirty="0" smtClean="0"/>
          </a:p>
          <a:p>
            <a:pPr marL="0" indent="0">
              <a:buNone/>
            </a:pPr>
            <a:r>
              <a:rPr lang="cs-CZ" dirty="0" smtClean="0"/>
              <a:t>         i v exilu), </a:t>
            </a:r>
            <a:r>
              <a:rPr lang="cs-CZ" sz="4700" b="1" dirty="0" err="1" smtClean="0"/>
              <a:t>Vl</a:t>
            </a:r>
            <a:r>
              <a:rPr lang="cs-CZ" sz="4700" b="1" dirty="0" smtClean="0"/>
              <a:t>. Páral                           </a:t>
            </a:r>
            <a:r>
              <a:rPr lang="cs-CZ" sz="2100" dirty="0" smtClean="0"/>
              <a:t>V. Páral</a:t>
            </a:r>
          </a:p>
          <a:p>
            <a:pPr marL="0" indent="0">
              <a:buNone/>
            </a:pPr>
            <a:r>
              <a:rPr lang="cs-CZ" sz="2100" dirty="0" smtClean="0"/>
              <a:t>                                                                         B. Hraba</a:t>
            </a:r>
            <a:r>
              <a:rPr lang="cs-CZ" dirty="0" smtClean="0"/>
              <a:t>l</a:t>
            </a:r>
          </a:p>
          <a:p>
            <a:pPr marL="0" indent="0">
              <a:buNone/>
            </a:pPr>
            <a:r>
              <a:rPr lang="cs-CZ" u="sng" dirty="0" smtClean="0"/>
              <a:t>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sz="2300" dirty="0" smtClean="0"/>
              <a:t> </a:t>
            </a:r>
            <a:r>
              <a:rPr lang="cs-CZ" sz="2300" dirty="0" err="1" smtClean="0"/>
              <a:t>O.Pavel</a:t>
            </a:r>
            <a:r>
              <a:rPr lang="cs-CZ" sz="2300" dirty="0" smtClean="0"/>
              <a:t>                                                       </a:t>
            </a: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     </a:t>
            </a:r>
          </a:p>
          <a:p>
            <a:pPr marL="0" indent="0">
              <a:buNone/>
            </a:pPr>
            <a:r>
              <a:rPr lang="cs-CZ" u="sng" dirty="0" smtClean="0"/>
              <a:t>                                                                                        Páral</a:t>
            </a:r>
            <a:endParaRPr lang="cs-CZ" u="sng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</a:t>
            </a:r>
            <a:r>
              <a:rPr lang="cs-CZ" dirty="0" smtClean="0"/>
              <a:t>O. Pavel</a:t>
            </a:r>
            <a:r>
              <a:rPr lang="cs-CZ" u="sng" dirty="0" smtClean="0"/>
              <a:t>                      </a:t>
            </a:r>
          </a:p>
          <a:p>
            <a:pPr marL="0" indent="0">
              <a:buNone/>
            </a:pPr>
            <a:endParaRPr lang="cs-CZ" sz="3400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65104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206" y="3079407"/>
            <a:ext cx="1992292" cy="2990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89040"/>
            <a:ext cx="2369017" cy="259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9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167" y="3140968"/>
            <a:ext cx="2335681" cy="3509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7" y="3824368"/>
            <a:ext cx="3624599" cy="303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264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u="sng" dirty="0" smtClean="0"/>
              <a:t>Samizdatová (</a:t>
            </a:r>
            <a:r>
              <a:rPr lang="cs-CZ" u="sng" dirty="0" err="1" smtClean="0"/>
              <a:t>ineditní</a:t>
            </a:r>
            <a:r>
              <a:rPr lang="cs-CZ" u="sng" dirty="0" smtClean="0"/>
              <a:t>) literatura</a:t>
            </a:r>
            <a:r>
              <a:rPr lang="cs-CZ" dirty="0" smtClean="0"/>
              <a:t> – opoziční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domácí literatura: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</a:t>
            </a:r>
            <a:r>
              <a:rPr lang="cs-CZ" u="sng" dirty="0" smtClean="0">
                <a:solidFill>
                  <a:schemeClr val="tx2"/>
                </a:solidFill>
              </a:rPr>
              <a:t>a) básníci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b="1" i="1" dirty="0" smtClean="0">
                <a:solidFill>
                  <a:schemeClr val="tx2"/>
                </a:solidFill>
              </a:rPr>
              <a:t>Jaroslav Seifert, Vladimír Holan,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tx2"/>
                </a:solidFill>
              </a:rPr>
              <a:t> </a:t>
            </a:r>
            <a:r>
              <a:rPr lang="cs-CZ" b="1" i="1" dirty="0" smtClean="0">
                <a:solidFill>
                  <a:schemeClr val="tx2"/>
                </a:solidFill>
              </a:rPr>
              <a:t>       </a:t>
            </a:r>
            <a:r>
              <a:rPr lang="cs-CZ" b="1" i="1" dirty="0">
                <a:solidFill>
                  <a:schemeClr val="tx2"/>
                </a:solidFill>
              </a:rPr>
              <a:t>O</a:t>
            </a:r>
            <a:r>
              <a:rPr lang="cs-CZ" b="1" i="1" dirty="0" smtClean="0">
                <a:solidFill>
                  <a:schemeClr val="tx2"/>
                </a:solidFill>
              </a:rPr>
              <a:t>ldřich Mikulášek, Jan Skácel …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b) písničkáři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Jaroslav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Hutka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Karel Kryl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288" y="4221088"/>
            <a:ext cx="232266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Karel Kryl - Bratříčku zavírej vrátk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39552" y="3203313"/>
            <a:ext cx="609600" cy="609600"/>
          </a:xfrm>
          <a:prstGeom prst="rect">
            <a:avLst/>
          </a:prstGeom>
        </p:spPr>
      </p:pic>
      <p:pic>
        <p:nvPicPr>
          <p:cNvPr id="5" name="12_Jaroslav_Hutka__Namest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189207" y="24208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92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2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46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98113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824" y="955188"/>
            <a:ext cx="390968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c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) Prozaici -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např.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Ludvík Vaculík (*1926)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aložil samizdatovou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edici </a:t>
            </a:r>
            <a:r>
              <a:rPr lang="cs-CZ" b="1" dirty="0" smtClean="0">
                <a:solidFill>
                  <a:srgbClr val="FF0000"/>
                </a:solidFill>
              </a:rPr>
              <a:t>PETLICE </a:t>
            </a:r>
            <a:r>
              <a:rPr lang="cs-CZ" dirty="0" smtClean="0">
                <a:solidFill>
                  <a:srgbClr val="FF0000"/>
                </a:solidFill>
              </a:rPr>
              <a:t>(vydává díla </a:t>
            </a:r>
            <a:r>
              <a:rPr lang="cs-CZ" dirty="0" err="1" smtClean="0">
                <a:solidFill>
                  <a:srgbClr val="FF0000"/>
                </a:solidFill>
              </a:rPr>
              <a:t>zaká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zaných</a:t>
            </a:r>
            <a:r>
              <a:rPr lang="cs-CZ" dirty="0" smtClean="0">
                <a:solidFill>
                  <a:srgbClr val="FF0000"/>
                </a:solidFill>
              </a:rPr>
              <a:t> autorů)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omány: </a:t>
            </a:r>
            <a:r>
              <a:rPr lang="cs-CZ" b="1" dirty="0" smtClean="0">
                <a:solidFill>
                  <a:srgbClr val="FF0000"/>
                </a:solidFill>
              </a:rPr>
              <a:t>SEKYRA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MORČATA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JAK SE DĚLÁ CHLAPEC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77072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65104"/>
            <a:ext cx="1165473" cy="1816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706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těžejní dílo: </a:t>
            </a:r>
            <a:r>
              <a:rPr lang="cs-CZ" b="1" dirty="0" smtClean="0">
                <a:solidFill>
                  <a:srgbClr val="FF0000"/>
                </a:solidFill>
              </a:rPr>
              <a:t>ČESKÝ SNÁŘ </a:t>
            </a:r>
            <a:r>
              <a:rPr lang="cs-CZ" i="1" dirty="0" smtClean="0">
                <a:solidFill>
                  <a:srgbClr val="FF0000"/>
                </a:solidFill>
              </a:rPr>
              <a:t> (psáno deníkovou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                                        formou)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24741"/>
            <a:ext cx="1819275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24741"/>
            <a:ext cx="2952328" cy="4133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2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3) </a:t>
            </a:r>
            <a:r>
              <a:rPr lang="cs-CZ" b="1" u="sng" dirty="0" smtClean="0">
                <a:solidFill>
                  <a:srgbClr val="00B050"/>
                </a:solidFill>
              </a:rPr>
              <a:t>Exilová literatura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vydávána v zahraničí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knihy psány autory, kteří doma nesměli publikovat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necenzurováno</a:t>
            </a:r>
          </a:p>
          <a:p>
            <a:pPr marL="0" indent="0">
              <a:buNone/>
            </a:pPr>
            <a:r>
              <a:rPr lang="cs-CZ" u="sng" dirty="0" smtClean="0"/>
              <a:t>   </a:t>
            </a:r>
            <a:endParaRPr lang="cs-CZ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6992"/>
            <a:ext cx="1195860" cy="3165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37112"/>
            <a:ext cx="284797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745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>
                <a:solidFill>
                  <a:srgbClr val="FFC000"/>
                </a:solidFill>
              </a:rPr>
              <a:t>Cizí prostředí mělo vliv na rozrůznění exilových spisovatelů</a:t>
            </a:r>
            <a:endParaRPr lang="cs-CZ" b="1" u="sng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959331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550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497" y="620688"/>
            <a:ext cx="2771217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JOSEF ŠKVORECKÝ (*1924)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prozaik, esejista, překladatel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spolu s manželkou ZDENOU SA</a:t>
            </a:r>
            <a:r>
              <a:rPr lang="cs-CZ" dirty="0" smtClean="0">
                <a:solidFill>
                  <a:schemeClr val="bg1"/>
                </a:solidFill>
              </a:rPr>
              <a:t>LIVAROVOU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založil v Torontu exilové nakladatelství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Sixty-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Eight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Publishers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(1971 – Kanada)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 roku 1969 žije v USA a v Kanadě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 r. 1990 publikuje i v České republice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089909"/>
            <a:ext cx="190500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054359"/>
            <a:ext cx="22860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273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STĚŽEJNÍ</a:t>
            </a:r>
            <a:r>
              <a:rPr lang="cs-CZ" b="1" u="sng" dirty="0" smtClean="0"/>
              <a:t> </a:t>
            </a:r>
            <a:r>
              <a:rPr lang="cs-CZ" b="1" u="sng" dirty="0" smtClean="0"/>
              <a:t>DÍLA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romány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b="1" dirty="0" smtClean="0">
                <a:solidFill>
                  <a:srgbClr val="FF0000"/>
                </a:solidFill>
              </a:rPr>
              <a:t>ZBABĚLCI  </a:t>
            </a:r>
            <a:r>
              <a:rPr lang="cs-CZ" dirty="0" smtClean="0"/>
              <a:t>(konec války, autobiografické</a:t>
            </a:r>
          </a:p>
          <a:p>
            <a:pPr marL="0" indent="0">
              <a:buNone/>
            </a:pPr>
            <a:r>
              <a:rPr lang="cs-CZ" dirty="0" smtClean="0"/>
              <a:t>                             prvky, hl. postava </a:t>
            </a:r>
            <a:r>
              <a:rPr lang="cs-CZ" b="1" dirty="0" smtClean="0"/>
              <a:t>- Danny Smiřický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TANKOVÝ PRAPOR </a:t>
            </a:r>
            <a:r>
              <a:rPr lang="cs-CZ" dirty="0" smtClean="0"/>
              <a:t>(vrací se k hrdino-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dirty="0" smtClean="0"/>
              <a:t>vi </a:t>
            </a:r>
            <a:r>
              <a:rPr lang="cs-CZ" dirty="0" smtClean="0"/>
              <a:t>Dannymu </a:t>
            </a:r>
            <a:r>
              <a:rPr lang="cs-CZ" dirty="0" smtClean="0"/>
              <a:t>Smiřickému, situace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dirty="0" smtClean="0"/>
              <a:t>v Československé armádě 50. let,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satirický román, zfilmováno – Vít </a:t>
            </a:r>
            <a:r>
              <a:rPr lang="cs-CZ" dirty="0" smtClean="0"/>
              <a:t>Olmer)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Mirákl </a:t>
            </a:r>
            <a:r>
              <a:rPr lang="cs-CZ" dirty="0" smtClean="0"/>
              <a:t>(Danny – svědek srpnové oku-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</a:t>
            </a:r>
            <a:r>
              <a:rPr lang="cs-CZ" dirty="0" smtClean="0"/>
              <a:t>pace)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Příběh inženýra lidských duší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                     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14130"/>
            <a:ext cx="1752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262890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31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384537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</a:rPr>
              <a:t>soubor povídek: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PRIMA SEZÓNA </a:t>
            </a:r>
            <a:r>
              <a:rPr lang="cs-CZ" dirty="0" smtClean="0"/>
              <a:t>(příběhy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                  </a:t>
            </a:r>
            <a:r>
              <a:rPr lang="cs-CZ" dirty="0" smtClean="0"/>
              <a:t>z období války, Danny jako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septimán a jeho první lásky)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SEDMIRAMENNÝ SVÍCEN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</a:t>
            </a:r>
            <a:r>
              <a:rPr lang="cs-CZ" dirty="0" smtClean="0"/>
              <a:t>(7 povídek s židovskou </a:t>
            </a:r>
            <a:r>
              <a:rPr lang="cs-CZ" dirty="0" err="1" smtClean="0"/>
              <a:t>tema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err="1" smtClean="0"/>
              <a:t>tikou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10088"/>
            <a:ext cx="21145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022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587" y="1008988"/>
            <a:ext cx="8229600" cy="452596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u="sng" dirty="0" smtClean="0">
                <a:solidFill>
                  <a:srgbClr val="7030A0"/>
                </a:solidFill>
              </a:rPr>
              <a:t>detektivní příběhy: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</a:rPr>
              <a:t>SMUTEK PORUČÍKA BORŮVKY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KONEC PORUČÍKA BORŮVKY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NÁVRAT PORUČÍKA BORŮVKY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HŘÍCHY PRO PÁTERA KNOXE </a:t>
            </a:r>
            <a:r>
              <a:rPr lang="cs-CZ" dirty="0" smtClean="0"/>
              <a:t>(televizní </a:t>
            </a:r>
            <a:r>
              <a:rPr lang="cs-CZ" dirty="0" smtClean="0"/>
              <a:t>zpra-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</a:t>
            </a:r>
            <a:r>
              <a:rPr lang="cs-CZ" dirty="0" err="1" smtClean="0"/>
              <a:t>cování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562225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00628"/>
            <a:ext cx="3500861" cy="243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365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ZDENA SALIVAROVÁ	 (*1933)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Píše o ideologických střetech s bývalým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režimem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: 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HANZLOVÁ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NEBE,PEKLO,RÁJ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Píše o českém exilu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HNŮJ ZEMĚ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08920"/>
            <a:ext cx="2108448" cy="3330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05064"/>
            <a:ext cx="1895475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962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UpDi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MILAN KUNDERA (*1929)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Jeho exilové romány vycházely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nejprve ve francouzštině, pak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teprve v češtině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Od roku 1975 žije ve Francii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romány:</a:t>
            </a:r>
            <a:r>
              <a:rPr lang="cs-CZ" dirty="0" smtClean="0">
                <a:solidFill>
                  <a:srgbClr val="0070C0"/>
                </a:solidFill>
              </a:rPr>
              <a:t>       </a:t>
            </a:r>
            <a:r>
              <a:rPr lang="cs-CZ" dirty="0" smtClean="0">
                <a:solidFill>
                  <a:srgbClr val="FF0000"/>
                </a:solidFill>
              </a:rPr>
              <a:t>ŽIVOT JE JINDE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VALČÍK NA ROZLOUČENOU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KNIHA SMÍCHU A ZAPOMNĚNÍ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NESNESITELNÁ LEHKOST BYTÍ    atd.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</a:t>
            </a:r>
            <a:r>
              <a:rPr lang="cs-CZ" u="sng" dirty="0" smtClean="0">
                <a:solidFill>
                  <a:schemeClr val="accent2">
                    <a:lumMod val="50000"/>
                  </a:schemeClr>
                </a:solidFill>
              </a:rPr>
              <a:t>divadelní hra: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Majitelé klíčů</a:t>
            </a:r>
            <a:r>
              <a:rPr lang="cs-CZ" b="1" u="sng" dirty="0" smtClean="0">
                <a:solidFill>
                  <a:srgbClr val="FF0000"/>
                </a:solidFill>
              </a:rPr>
              <a:t>                                       </a:t>
            </a:r>
          </a:p>
          <a:p>
            <a:endParaRPr lang="cs-CZ" u="sng" dirty="0">
              <a:solidFill>
                <a:srgbClr val="FF0000"/>
              </a:solidFill>
            </a:endParaRPr>
          </a:p>
          <a:p>
            <a:endParaRPr lang="cs-CZ" u="sng" dirty="0" smtClean="0">
              <a:solidFill>
                <a:srgbClr val="FF000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24744"/>
            <a:ext cx="284208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0222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275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EVA KANTŮRKOVÁ (*1930)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Její knihy byly vydávány v exilu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u="sng" dirty="0" smtClean="0"/>
              <a:t>romány:    </a:t>
            </a:r>
            <a:r>
              <a:rPr lang="cs-CZ" dirty="0" smtClean="0">
                <a:solidFill>
                  <a:srgbClr val="FF0000"/>
                </a:solidFill>
              </a:rPr>
              <a:t>SMUTEČNÍ SLAVNOST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PÁN VĚŽE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     PŘÍTELKYNĚ Z DOMU SMUTKU</a:t>
            </a:r>
            <a:endParaRPr lang="cs-CZ" u="sng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záznamy o vězenkyních, autobiografická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zkušenost, televizní </a:t>
            </a:r>
            <a:r>
              <a:rPr lang="cs-CZ" dirty="0" smtClean="0"/>
              <a:t>zpracování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20353"/>
            <a:ext cx="20955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09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80728"/>
            <a:ext cx="2999978" cy="40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PAVEL KOHOUT (*1928)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Vynikl jako autor původních </a:t>
            </a:r>
            <a:r>
              <a:rPr lang="cs-CZ" u="sng" dirty="0" smtClean="0">
                <a:solidFill>
                  <a:schemeClr val="bg1"/>
                </a:solidFill>
              </a:rPr>
              <a:t>divadelních her: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ZÁŘIJOVÉ NOCI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 TAKOVÁ LÁSKA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Upravil pro jevištní </a:t>
            </a:r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proveden</a:t>
            </a:r>
            <a:r>
              <a:rPr lang="cs-CZ" u="sng" dirty="0" smtClean="0">
                <a:solidFill>
                  <a:schemeClr val="bg1"/>
                </a:solidFill>
              </a:rPr>
              <a:t>í,</a:t>
            </a:r>
            <a:r>
              <a:rPr lang="cs-CZ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bg1"/>
                </a:solidFill>
              </a:rPr>
              <a:t>např.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</a:t>
            </a:r>
            <a:r>
              <a:rPr lang="cs-CZ" dirty="0" smtClean="0">
                <a:solidFill>
                  <a:schemeClr val="accent6"/>
                </a:solidFill>
              </a:rPr>
              <a:t>VÁLKA S MLOKY </a:t>
            </a:r>
            <a:r>
              <a:rPr lang="cs-CZ" dirty="0" smtClean="0"/>
              <a:t>(K</a:t>
            </a:r>
            <a:r>
              <a:rPr lang="cs-CZ" dirty="0" smtClean="0"/>
              <a:t>. Čapek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CESTA KOLEM SVĚTA ZA 80 DNÍ </a:t>
            </a:r>
            <a:r>
              <a:rPr lang="cs-CZ" dirty="0" smtClean="0">
                <a:solidFill>
                  <a:schemeClr val="bg1"/>
                </a:solidFill>
              </a:rPr>
              <a:t>( J</a:t>
            </a:r>
            <a:r>
              <a:rPr lang="cs-CZ" dirty="0" smtClean="0">
                <a:solidFill>
                  <a:schemeClr val="bg1"/>
                </a:solidFill>
              </a:rPr>
              <a:t>. Verne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u="sng" dirty="0" smtClean="0"/>
              <a:t>Romány:  </a:t>
            </a:r>
            <a:r>
              <a:rPr lang="cs-CZ" dirty="0" smtClean="0">
                <a:solidFill>
                  <a:srgbClr val="FF0000"/>
                </a:solidFill>
              </a:rPr>
              <a:t>KATYNĚ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KDE JE ZAKOPÁN PES             atd.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78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 (*</a:t>
            </a:r>
            <a:r>
              <a:rPr lang="cs-CZ" dirty="0" smtClean="0"/>
              <a:t>1936-2011)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nejznámější z dramatiků té doby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politik, mluvčí Charty 77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strávil mnoho let ve vězení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1989 prezident České a Slovenské Federativní   Republiky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prezident České republiky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694" y="1412776"/>
            <a:ext cx="2543175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61048"/>
            <a:ext cx="186690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50" y="5000625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2652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DIVADELNÍ HRY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ZAHRADNÍ SLAVNOST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ŽEBRÁCKÁ OPERA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AUDIENCE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VERNISÁŽ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atd.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C000"/>
                </a:solidFill>
              </a:rPr>
              <a:t>  </a:t>
            </a:r>
            <a:r>
              <a:rPr lang="cs-CZ" b="1" dirty="0" smtClean="0">
                <a:solidFill>
                  <a:srgbClr val="FFC000"/>
                </a:solidFill>
              </a:rPr>
              <a:t>DOPISY OLZE</a:t>
            </a:r>
            <a:r>
              <a:rPr lang="cs-CZ" dirty="0" smtClean="0">
                <a:solidFill>
                  <a:srgbClr val="FFC000"/>
                </a:solidFill>
              </a:rPr>
              <a:t> – </a:t>
            </a:r>
            <a:r>
              <a:rPr lang="cs-CZ" dirty="0" smtClean="0">
                <a:solidFill>
                  <a:schemeClr val="bg1"/>
                </a:solidFill>
              </a:rPr>
              <a:t>korespondence z vězení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422918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419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Použité obrázky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http://images.google.com/imgres?imgurl=http://24.media.tumblr.com/tumblr_kpd09zV6y41qz5qzvo1_500.jpg&amp;imgrefurl=http://blog.mumblelard.com/post/178166192/skull-girls-samizdat-finn-is-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http://images.google.com/imgres?imgurl=http://img.srovnanicen.cz/cd-smrt-krasnych-srncu-28o-pavel29/657450848/&amp;imgrefurl</a:t>
            </a:r>
            <a:r>
              <a:rPr lang="cs-CZ" sz="2000" dirty="0" smtClean="0"/>
              <a:t>=</a:t>
            </a:r>
          </a:p>
          <a:p>
            <a:r>
              <a:rPr lang="cs-CZ" sz="2000" dirty="0">
                <a:hlinkClick r:id="rId4"/>
              </a:rPr>
              <a:t>http://images.google.com/imgres?imgurl=http://infowebz.com/b-hrabal/hrabal.jpg&amp;imgrefurl</a:t>
            </a:r>
            <a:r>
              <a:rPr lang="cs-CZ" sz="2000" dirty="0" smtClean="0"/>
              <a:t>=</a:t>
            </a:r>
          </a:p>
          <a:p>
            <a:r>
              <a:rPr lang="cs-CZ" sz="2000" dirty="0" smtClean="0">
                <a:hlinkClick r:id="rId2"/>
              </a:rPr>
              <a:t>http://images.google.com/imgres?imgurl=http://24.media.tumblr.com/tumblr_kpd09zV6y41qz5qzvo1_500.jpg&amp;imgrefurl=http://blog.mumblelard.com/post/178166192/skull-girls-samizdat-finn-is-</a:t>
            </a:r>
            <a:endParaRPr lang="cs-CZ" sz="2000" dirty="0" smtClean="0"/>
          </a:p>
          <a:p>
            <a:r>
              <a:rPr lang="cs-CZ" sz="2000" dirty="0" smtClean="0"/>
              <a:t>http</a:t>
            </a:r>
            <a:r>
              <a:rPr lang="cs-CZ" sz="2000" dirty="0"/>
              <a:t>://images.google.com/imgres?imgurl=http://www.toulkyevropou.cz/w_images/osobnosti/cesko/spisovatele/Paral.jpeg&amp;imgrefurl=</a:t>
            </a:r>
            <a:endParaRPr lang="cs-CZ" sz="20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57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260648"/>
            <a:ext cx="8360533" cy="64087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http://images.google.com/imgres?imgurl=http://www.tyden.cz/obrazek/201011/4cea37f0b66e5/hutka-4cea3c12e648d_230x345.jpg&amp;imgrefurl</a:t>
            </a:r>
          </a:p>
          <a:p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http://images.google.com/imgres?imgurl=http://i.idnes.cz/09/031/gal/JAZ298028_6568421.jpg.JPG&amp;imgrefurl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http://images.google.com/imgres?imgurl=http://</a:t>
            </a:r>
            <a:r>
              <a:rPr lang="cs-CZ" sz="2000" dirty="0" smtClean="0">
                <a:hlinkClick r:id="rId3"/>
              </a:rPr>
              <a:t>i.idnes.cz/08/103/gal/JAZ269493_182252_2611025.jpg&amp;imgrefur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http://images.google.com/imgres?imgurl=http://</a:t>
            </a:r>
            <a:r>
              <a:rPr lang="cs-CZ" sz="2000" dirty="0" smtClean="0">
                <a:hlinkClick r:id="rId4"/>
              </a:rPr>
              <a:t>www.kosmas.cz/obalky/1/121901.gif&amp;imgrefurl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http://images.google.com/imgres?imgurl=http://www.e-trafika.cz/fotky6478/fotos/_</a:t>
            </a:r>
            <a:r>
              <a:rPr lang="cs-CZ" sz="2000" dirty="0" smtClean="0">
                <a:hlinkClick r:id="rId5"/>
              </a:rPr>
              <a:t>vyr_5240IMG_0007.jpg&amp;imgrefurl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http://images.google.com/imgres?imgurl=http://www.antikvariat-slany.cz/foto/200194.jpeg&amp;imgrefurl=http://</a:t>
            </a:r>
            <a:r>
              <a:rPr lang="cs-CZ" sz="2000" dirty="0" smtClean="0">
                <a:hlinkClick r:id="rId6"/>
              </a:rPr>
              <a:t>www.antikvariat-slany.cz/katalog.php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http://images.google.com/imgres?imgurl=http://www.antikopava.cz/upload/d7589ados.jpg&amp;imgrefurl=http://</a:t>
            </a:r>
            <a:r>
              <a:rPr lang="cs-CZ" sz="2000" dirty="0" smtClean="0">
                <a:hlinkClick r:id="rId7"/>
              </a:rPr>
              <a:t>www.antikopava.cz/kniha/cesky-snar</a:t>
            </a:r>
            <a:endParaRPr lang="cs-CZ" sz="2000" dirty="0" smtClean="0"/>
          </a:p>
          <a:p>
            <a:r>
              <a:rPr lang="cs-CZ" sz="2000" dirty="0"/>
              <a:t>http://images.google.com/imgres?imgurl=http://nd01.jxs.cz/840/662/023d4b1e8f_25891296_o2.gif&amp;imgrefurl=http://lida37.blog.cz/0804/ceska-literat</a:t>
            </a: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4425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000" dirty="0" smtClean="0">
                <a:hlinkClick r:id="rId2"/>
              </a:rPr>
              <a:t>http://images.google.com/imgres?imgurl=http://www.oskarkrause.cz/oskar-krause-jan-pelc-large.jpg&amp;imgrefurl=http://www.oskarkrause.cz/51.zou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http</a:t>
            </a:r>
            <a:r>
              <a:rPr lang="cs-CZ" sz="2000" dirty="0"/>
              <a:t>://images.google.com/imgres?imgurl=http://czechfolks.com/plus/wp-content/uploads/2009/09/skvorecky4.jpg&amp;imgrefurl=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3"/>
              </a:rPr>
              <a:t>http://images.google.com/imgres?imgurl=http://i.idnes.cz/09/101/c460/KOT196886_skvorecky.jpg&amp;imgrefurl=http://</a:t>
            </a:r>
            <a:r>
              <a:rPr lang="cs-CZ" sz="2000" dirty="0" smtClean="0">
                <a:hlinkClick r:id="rId3"/>
              </a:rPr>
              <a:t>zpravy.idnes.cz/nesmiritelni-dal</a:t>
            </a:r>
            <a:endParaRPr lang="cs-CZ" sz="2000" dirty="0"/>
          </a:p>
          <a:p>
            <a:r>
              <a:rPr lang="cs-CZ" sz="2000" dirty="0">
                <a:hlinkClick r:id="rId4"/>
              </a:rPr>
              <a:t>http://images.google.com/imgres?imgurl=http://media.rozhlas.cz/_</a:t>
            </a:r>
            <a:r>
              <a:rPr lang="cs-CZ" sz="2000" dirty="0" smtClean="0">
                <a:hlinkClick r:id="rId4"/>
              </a:rPr>
              <a:t>obrazek/00227747.jpeg&amp;imgrefur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http://images.google.com/imgres?imgurl=http://</a:t>
            </a:r>
            <a:r>
              <a:rPr lang="cs-CZ" sz="2000" dirty="0" smtClean="0">
                <a:hlinkClick r:id="rId5"/>
              </a:rPr>
              <a:t>ceskyfilm.web2u.cz/spaw/images/T/Tankovy%2520prapor%252003.jpg&amp;imgrefurl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http://images.google.com/imgres?imgurl=http://</a:t>
            </a:r>
            <a:r>
              <a:rPr lang="cs-CZ" sz="2000" dirty="0" smtClean="0">
                <a:hlinkClick r:id="rId6"/>
              </a:rPr>
              <a:t>img2.ct24.cz/multimedia/images/12/1139/small/113868.jpg&amp;imgrefurl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http://images.google.cz/imgres?imgurl=http://</a:t>
            </a:r>
            <a:r>
              <a:rPr lang="cs-CZ" sz="2000" dirty="0" smtClean="0">
                <a:hlinkClick r:id="rId7"/>
              </a:rPr>
              <a:t>www.sonet.me.cz/antikvariat/t/3028.jpg&amp;imgrefur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http://images.google.cz/imgres?imgurl=http://</a:t>
            </a:r>
            <a:r>
              <a:rPr lang="cs-CZ" sz="2000" dirty="0" smtClean="0">
                <a:hlinkClick r:id="rId8"/>
              </a:rPr>
              <a:t>img9.ceskatelevize.cz/program/porady/901782/foto09/cast_02.jpg&amp;imgrefu</a:t>
            </a:r>
            <a:endParaRPr lang="cs-CZ" sz="2000" dirty="0" smtClean="0"/>
          </a:p>
          <a:p>
            <a:r>
              <a:rPr lang="cs-CZ" sz="2000" dirty="0"/>
              <a:t>http://images.google.cz/imgres?imgurl=http://www.ljplus.ru/img4/p/l/placacka/pk2.jpg&amp;imgrefur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63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http://images.google.cz/imgres?imgurl=http://</a:t>
            </a:r>
            <a:r>
              <a:rPr lang="cs-CZ" sz="2000" dirty="0" smtClean="0">
                <a:hlinkClick r:id="rId2"/>
              </a:rPr>
              <a:t>img8.ceskatelevize.cz/program/porady/1003346018/foto09/29835818338_03.jpg&amp;imgrefur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http://images.google.cz/imgres?imgurl=http://</a:t>
            </a:r>
            <a:r>
              <a:rPr lang="cs-CZ" sz="2000" dirty="0" smtClean="0">
                <a:hlinkClick r:id="rId3"/>
              </a:rPr>
              <a:t>www.xantypa.cz/data/pictures_items/salivarova.jpg&amp;imgrefur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http://images.google.cz/imgres?imgurl=http://</a:t>
            </a:r>
            <a:r>
              <a:rPr lang="cs-CZ" sz="2000" dirty="0" smtClean="0">
                <a:hlinkClick r:id="rId4"/>
              </a:rPr>
              <a:t>knihy.abz.cz/imgs/products/img_160228_main.jpg&amp;imgrefurl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http://images.google.cz/imgres?imgurl=http://</a:t>
            </a:r>
            <a:r>
              <a:rPr lang="cs-CZ" sz="2000" dirty="0" smtClean="0">
                <a:hlinkClick r:id="rId5"/>
              </a:rPr>
              <a:t>www.kurzbiografie.info/wp-content/uploads/2010/03/kundera_milan.jpg&amp;imgrefurl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http://images.google.cz/imgres?imgurl=http://</a:t>
            </a:r>
            <a:r>
              <a:rPr lang="cs-CZ" sz="2000" dirty="0" smtClean="0">
                <a:hlinkClick r:id="rId6"/>
              </a:rPr>
              <a:t>www.atlantis-brno.cz/inshop/pictures/store/Kundera-M-Nesnesitelna.jpg&amp;imgrefur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http://images.google.cz/</a:t>
            </a:r>
            <a:r>
              <a:rPr lang="cs-CZ" sz="2000" dirty="0" err="1">
                <a:hlinkClick r:id="rId7"/>
              </a:rPr>
              <a:t>imgres?imgurl</a:t>
            </a:r>
            <a:r>
              <a:rPr lang="cs-CZ" sz="2000" dirty="0">
                <a:hlinkClick r:id="rId7"/>
              </a:rPr>
              <a:t>=http://upload.wikimedia.org/</a:t>
            </a:r>
            <a:r>
              <a:rPr lang="cs-CZ" sz="2000" dirty="0" err="1">
                <a:hlinkClick r:id="rId7"/>
              </a:rPr>
              <a:t>wikipedia</a:t>
            </a:r>
            <a:r>
              <a:rPr lang="cs-CZ" sz="2000" dirty="0">
                <a:hlinkClick r:id="rId7"/>
              </a:rPr>
              <a:t>/</a:t>
            </a:r>
            <a:r>
              <a:rPr lang="cs-CZ" sz="2000" dirty="0" err="1">
                <a:hlinkClick r:id="rId7"/>
              </a:rPr>
              <a:t>commons</a:t>
            </a:r>
            <a:r>
              <a:rPr lang="cs-CZ" sz="2000" dirty="0">
                <a:hlinkClick r:id="rId7"/>
              </a:rPr>
              <a:t>/</a:t>
            </a:r>
            <a:r>
              <a:rPr lang="cs-CZ" sz="2000" dirty="0" err="1">
                <a:hlinkClick r:id="rId7"/>
              </a:rPr>
              <a:t>thumb</a:t>
            </a:r>
            <a:r>
              <a:rPr lang="cs-CZ" sz="2000" dirty="0">
                <a:hlinkClick r:id="rId7"/>
              </a:rPr>
              <a:t>/8/86/</a:t>
            </a:r>
            <a:r>
              <a:rPr lang="cs-CZ" sz="2000" dirty="0" err="1">
                <a:hlinkClick r:id="rId7"/>
              </a:rPr>
              <a:t>Eva_Kantůrková</a:t>
            </a:r>
            <a:r>
              <a:rPr lang="cs-CZ" sz="2000" dirty="0">
                <a:hlinkClick r:id="rId7"/>
              </a:rPr>
              <a:t>_(20._</a:t>
            </a:r>
            <a:r>
              <a:rPr lang="cs-CZ" sz="2000" dirty="0" smtClean="0">
                <a:hlinkClick r:id="rId7"/>
              </a:rPr>
              <a:t>Podzimní_knižní_veletr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http://images.google.cz/images?hl=cs&amp;gbv=2&amp;biw=1366&amp;bih=575&amp;tbs=isch%3A1&amp;sa=1&amp;q=Pavel+kohout&amp;btnG=Hledat&amp;aq=f&amp;aqi=g1&amp;aql=&amp;</a:t>
            </a:r>
            <a:r>
              <a:rPr lang="cs-CZ" sz="2000" dirty="0" smtClean="0">
                <a:hlinkClick r:id="rId8"/>
              </a:rPr>
              <a:t>o</a:t>
            </a:r>
            <a:endParaRPr lang="cs-CZ" sz="2000" dirty="0" smtClean="0"/>
          </a:p>
          <a:p>
            <a:r>
              <a:rPr lang="cs-CZ" sz="2000" dirty="0"/>
              <a:t>http://images.google.cz/imgres?imgurl=http://www.vons.cz/data/pdf/clenovevons/havel.jpg&amp;imgrefurl=http://www.vons.cz/vaclav-havel&amp;usg=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62444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http://images.google.cz/imgres?imgurl=http://</a:t>
            </a:r>
            <a:r>
              <a:rPr lang="cs-CZ" sz="2000" dirty="0" smtClean="0">
                <a:hlinkClick r:id="rId2"/>
              </a:rPr>
              <a:t>img.blesk.cz/img/1/full/311981_obama-havel.jpg&amp;imgrefurl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http://images.google.cz/imgres?imgurl=http://</a:t>
            </a:r>
            <a:r>
              <a:rPr lang="cs-CZ" sz="2000" dirty="0" smtClean="0">
                <a:hlinkClick r:id="rId3"/>
              </a:rPr>
              <a:t>pozorblog.files.wordpress.com/2009/10/havel-na-hrad.jpg&amp;imgrefur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http://images.google.cz/imgres?imgurl=http://im.novinky.cz/170/201708-top_foto1-91f0j.jpg&amp;imgrefurl=http://tema.novinky.cz/vaclav-havel&amp;usg</a:t>
            </a:r>
            <a:r>
              <a:rPr lang="cs-CZ" sz="2000" dirty="0" smtClean="0"/>
              <a:t>=</a:t>
            </a:r>
          </a:p>
          <a:p>
            <a:r>
              <a:rPr lang="cs-CZ" sz="2000" dirty="0">
                <a:hlinkClick r:id="rId5"/>
              </a:rPr>
              <a:t>http://www.ulozto.cz/hledej/?</a:t>
            </a:r>
            <a:r>
              <a:rPr lang="cs-CZ" sz="2000" dirty="0" smtClean="0">
                <a:hlinkClick r:id="rId5"/>
              </a:rPr>
              <a:t>q=hutka+namest</a:t>
            </a:r>
            <a:endParaRPr lang="cs-CZ" sz="2000" dirty="0" smtClean="0"/>
          </a:p>
          <a:p>
            <a:r>
              <a:rPr lang="cs-CZ" sz="2000">
                <a:hlinkClick r:id="rId6"/>
              </a:rPr>
              <a:t>http://</a:t>
            </a:r>
            <a:r>
              <a:rPr lang="cs-CZ" sz="2000" smtClean="0">
                <a:hlinkClick r:id="rId6"/>
              </a:rPr>
              <a:t>www.ulozto.cz/7180893/22-karel-kryl-bratricku-zavirej-vratka-mcz-mp3</a:t>
            </a:r>
            <a:endParaRPr lang="cs-CZ" sz="200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06417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91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507</TotalTime>
  <Words>842</Words>
  <Application>Microsoft Office PowerPoint</Application>
  <PresentationFormat>On-screen Show (4:3)</PresentationFormat>
  <Paragraphs>166</Paragraphs>
  <Slides>24</Slides>
  <Notes>1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Motiv systému Office</vt:lpstr>
      <vt:lpstr>   Samizdatová a exilová literatura (9.roč.)  Mgr. Jablečníková J. – ZŠ Horní Slavkov  číslo šablony III/2    VY_32_INOVACE_01_Samizdatová  a exilová literatura    </vt:lpstr>
      <vt:lpstr>Česká literatura v exilu a samizdatu</vt:lpstr>
      <vt:lpstr>Rozštěpení literatury v době normalizace (70. a 80. léta 20. st.)</vt:lpstr>
      <vt:lpstr>PowerPoint Presentation</vt:lpstr>
      <vt:lpstr>c) Prozaici - např.</vt:lpstr>
      <vt:lpstr>PowerPoint Presentation</vt:lpstr>
      <vt:lpstr>PowerPoint Presentation</vt:lpstr>
      <vt:lpstr>Cizí prostředí mělo vliv na rozrůznění exilových spisovatelů</vt:lpstr>
      <vt:lpstr>JOSEF ŠKVORECKÝ (*1924)  </vt:lpstr>
      <vt:lpstr>STĚŽEJNÍ DÍLA</vt:lpstr>
      <vt:lpstr>PowerPoint Presentation</vt:lpstr>
      <vt:lpstr>PowerPoint Presentation</vt:lpstr>
      <vt:lpstr>ZDENA SALIVAROVÁ  (*1933)</vt:lpstr>
      <vt:lpstr>MILAN KUNDERA (*1929)</vt:lpstr>
      <vt:lpstr>EVA KANTŮRKOVÁ (*1930)</vt:lpstr>
      <vt:lpstr>PAVEL KOHOUT (*1928)</vt:lpstr>
      <vt:lpstr>VÁCLAV Havel (*1936-2011)</vt:lpstr>
      <vt:lpstr>DIVADELNÍ HRY</vt:lpstr>
      <vt:lpstr>Použité obrázky</vt:lpstr>
      <vt:lpstr>PowerPoint Presentation</vt:lpstr>
      <vt:lpstr>http://images.google.com/imgres?imgurl=http://www.oskarkrause.cz/oskar-krause-jan-pelc-large.jpg&amp;imgrefurl=http://www.oskarkrause.cz/51.zou http://images.google.com/imgres?imgurl=http://czechfolks.com/plus/wp-content/uploads/2009/09/skvorecky4.jpg&amp;imgrefurl= 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VY_32_INOVACE_01_Samizdatová       a exilová literatura</dc:title>
  <dc:creator>Jablečníková Jarmila</dc:creator>
  <cp:lastModifiedBy>Valued Acer Customer</cp:lastModifiedBy>
  <cp:revision>52</cp:revision>
  <dcterms:created xsi:type="dcterms:W3CDTF">2011-03-20T17:40:41Z</dcterms:created>
  <dcterms:modified xsi:type="dcterms:W3CDTF">2012-02-29T21:03:10Z</dcterms:modified>
</cp:coreProperties>
</file>