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64" r:id="rId3"/>
    <p:sldId id="256" r:id="rId4"/>
    <p:sldId id="258" r:id="rId5"/>
    <p:sldId id="262" r:id="rId6"/>
    <p:sldId id="259" r:id="rId7"/>
    <p:sldId id="260" r:id="rId8"/>
    <p:sldId id="261" r:id="rId9"/>
    <p:sldId id="268" r:id="rId10"/>
    <p:sldId id="269" r:id="rId11"/>
    <p:sldId id="270" r:id="rId12"/>
    <p:sldId id="271" r:id="rId13"/>
    <p:sldId id="267" r:id="rId14"/>
    <p:sldId id="272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1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B210264-DE07-41CA-922B-C4E05E477D58}" type="datetimeFigureOut">
              <a:rPr lang="cs-CZ" smtClean="0"/>
              <a:pPr/>
              <a:t>11.10.2013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8EA5E39-A1BA-4457-AA7D-B7A7A8075C4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  <p:transition>
    <p:wheel spokes="8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B210264-DE07-41CA-922B-C4E05E477D58}" type="datetimeFigureOut">
              <a:rPr lang="cs-CZ" smtClean="0"/>
              <a:pPr/>
              <a:t>11.10.2013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8EA5E39-A1BA-4457-AA7D-B7A7A8075C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B210264-DE07-41CA-922B-C4E05E477D58}" type="datetimeFigureOut">
              <a:rPr lang="cs-CZ" smtClean="0"/>
              <a:pPr/>
              <a:t>11.10.2013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8EA5E39-A1BA-4457-AA7D-B7A7A8075C4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  <p:transition>
    <p:wheel spokes="8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B210264-DE07-41CA-922B-C4E05E477D58}" type="datetimeFigureOut">
              <a:rPr lang="cs-CZ" smtClean="0"/>
              <a:pPr/>
              <a:t>11.10.2013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8EA5E39-A1BA-4457-AA7D-B7A7A8075C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B210264-DE07-41CA-922B-C4E05E477D58}" type="datetimeFigureOut">
              <a:rPr lang="cs-CZ" smtClean="0"/>
              <a:pPr/>
              <a:t>11.10.2013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8EA5E39-A1BA-4457-AA7D-B7A7A8075C4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  <p:transition>
    <p:wheel spokes="8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B210264-DE07-41CA-922B-C4E05E477D58}" type="datetimeFigureOut">
              <a:rPr lang="cs-CZ" smtClean="0"/>
              <a:pPr/>
              <a:t>11.10.2013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8EA5E39-A1BA-4457-AA7D-B7A7A8075C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B210264-DE07-41CA-922B-C4E05E477D58}" type="datetimeFigureOut">
              <a:rPr lang="cs-CZ" smtClean="0"/>
              <a:pPr/>
              <a:t>11.10.2013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8EA5E39-A1BA-4457-AA7D-B7A7A8075C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B210264-DE07-41CA-922B-C4E05E477D58}" type="datetimeFigureOut">
              <a:rPr lang="cs-CZ" smtClean="0"/>
              <a:pPr/>
              <a:t>11.10.2013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8EA5E39-A1BA-4457-AA7D-B7A7A8075C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ovací čára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ovací čára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ovací čára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ovací čára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BB210264-DE07-41CA-922B-C4E05E477D58}" type="datetimeFigureOut">
              <a:rPr lang="cs-CZ" smtClean="0"/>
              <a:pPr/>
              <a:t>11.10.2013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98EA5E39-A1BA-4457-AA7D-B7A7A8075C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B210264-DE07-41CA-922B-C4E05E477D58}" type="datetimeFigureOut">
              <a:rPr lang="cs-CZ" smtClean="0"/>
              <a:pPr/>
              <a:t>11.10.2013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8EA5E39-A1BA-4457-AA7D-B7A7A8075C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B210264-DE07-41CA-922B-C4E05E477D58}" type="datetimeFigureOut">
              <a:rPr lang="cs-CZ" smtClean="0"/>
              <a:pPr/>
              <a:t>11.10.2013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8EA5E39-A1BA-4457-AA7D-B7A7A8075C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BB210264-DE07-41CA-922B-C4E05E477D58}" type="datetimeFigureOut">
              <a:rPr lang="cs-CZ" smtClean="0"/>
              <a:pPr/>
              <a:t>11.10.2013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98EA5E39-A1BA-4457-AA7D-B7A7A8075C4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wheel spokes="8"/>
  </p:transition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image" Target="../media/image4.jpeg"/><Relationship Id="rId7" Type="http://schemas.openxmlformats.org/officeDocument/2006/relationships/image" Target="../media/image14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55776" y="692696"/>
            <a:ext cx="3816424" cy="648072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8839"/>
            <a:ext cx="8229600" cy="4464497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  <a:p>
            <a:pPr>
              <a:buNone/>
            </a:pPr>
            <a:r>
              <a:rPr lang="cs-CZ" sz="4900" b="1" dirty="0"/>
              <a:t> </a:t>
            </a:r>
            <a:endParaRPr lang="cs-CZ" sz="4900" dirty="0"/>
          </a:p>
          <a:p>
            <a:pPr>
              <a:buNone/>
            </a:pPr>
            <a:r>
              <a:rPr lang="cs-CZ" sz="5600" b="1" dirty="0"/>
              <a:t>ZÁKLADNÍ ŠKOLA SLOVAN, KROMĚŘÍŽ, PŘÍSPĚVKOVÁ ORGANIZACE</a:t>
            </a:r>
            <a:endParaRPr lang="cs-CZ" sz="5600" dirty="0"/>
          </a:p>
          <a:p>
            <a:pPr>
              <a:buNone/>
            </a:pPr>
            <a:r>
              <a:rPr lang="cs-CZ" sz="5600" b="1" dirty="0"/>
              <a:t>ZEYEROVA 3354, 767 01 KROMĚŘÍŽ</a:t>
            </a:r>
            <a:endParaRPr lang="cs-CZ" sz="5600" dirty="0"/>
          </a:p>
          <a:p>
            <a:pPr>
              <a:buNone/>
            </a:pPr>
            <a:r>
              <a:rPr lang="cs-CZ" sz="5600" dirty="0"/>
              <a:t> </a:t>
            </a:r>
          </a:p>
          <a:p>
            <a:pPr>
              <a:buNone/>
            </a:pPr>
            <a:r>
              <a:rPr lang="cs-CZ" sz="5600" dirty="0"/>
              <a:t>projekt v rámci vzdělávacího programu</a:t>
            </a:r>
          </a:p>
          <a:p>
            <a:pPr>
              <a:buNone/>
            </a:pPr>
            <a:r>
              <a:rPr lang="cs-CZ" sz="5600" dirty="0"/>
              <a:t>VZDĚLÁNÍ PRO KONKURENCESCHOPNOST</a:t>
            </a:r>
          </a:p>
          <a:p>
            <a:pPr>
              <a:buNone/>
            </a:pPr>
            <a:r>
              <a:rPr lang="cs-CZ" sz="5600" dirty="0"/>
              <a:t> </a:t>
            </a:r>
          </a:p>
          <a:p>
            <a:pPr>
              <a:buNone/>
            </a:pPr>
            <a:r>
              <a:rPr lang="cs-CZ" sz="5600" dirty="0"/>
              <a:t>ŠABLONA ČÍSLO: III/2</a:t>
            </a:r>
          </a:p>
          <a:p>
            <a:pPr>
              <a:buNone/>
            </a:pPr>
            <a:r>
              <a:rPr lang="cs-CZ" sz="5600" dirty="0"/>
              <a:t>NÁZEV:  INOVACE A ZKVALITNĚNÍ VÝUKY PROSTŘEDNICTVÍM ICT</a:t>
            </a:r>
          </a:p>
          <a:p>
            <a:pPr>
              <a:buNone/>
            </a:pPr>
            <a:r>
              <a:rPr lang="cs-CZ" sz="5600" dirty="0"/>
              <a:t> </a:t>
            </a:r>
          </a:p>
          <a:p>
            <a:pPr>
              <a:buNone/>
            </a:pPr>
            <a:r>
              <a:rPr lang="cs-CZ" sz="5600" dirty="0"/>
              <a:t>PŘEDMĚT:  </a:t>
            </a:r>
            <a:r>
              <a:rPr lang="cs-CZ" sz="5600" dirty="0" smtClean="0"/>
              <a:t>PŘÍRODOPIS</a:t>
            </a:r>
            <a:endParaRPr lang="cs-CZ" sz="5600" dirty="0"/>
          </a:p>
          <a:p>
            <a:pPr>
              <a:buNone/>
            </a:pPr>
            <a:r>
              <a:rPr lang="cs-CZ" sz="5600" dirty="0"/>
              <a:t>ROČNÍK:  </a:t>
            </a:r>
            <a:r>
              <a:rPr lang="cs-CZ" sz="5600" dirty="0" smtClean="0"/>
              <a:t>VIII.</a:t>
            </a:r>
            <a:endParaRPr lang="cs-CZ" sz="5600" dirty="0"/>
          </a:p>
          <a:p>
            <a:pPr>
              <a:buNone/>
            </a:pPr>
            <a:r>
              <a:rPr lang="cs-CZ" sz="5600" dirty="0"/>
              <a:t>TÉMA</a:t>
            </a:r>
            <a:r>
              <a:rPr lang="cs-CZ" sz="5600" dirty="0" smtClean="0"/>
              <a:t>: PRVNÍ POMOC - KVÍZ</a:t>
            </a:r>
            <a:endParaRPr lang="cs-CZ" sz="5600" dirty="0"/>
          </a:p>
          <a:p>
            <a:pPr>
              <a:buNone/>
            </a:pPr>
            <a:r>
              <a:rPr lang="cs-CZ" sz="5600" dirty="0"/>
              <a:t>AUTOR: MGR. RADKA PETŘÍKOVÁ</a:t>
            </a:r>
          </a:p>
          <a:p>
            <a:pPr>
              <a:buNone/>
            </a:pPr>
            <a:r>
              <a:rPr lang="cs-CZ" sz="5600" dirty="0"/>
              <a:t>DATUM VYTVOŘENÍ</a:t>
            </a:r>
            <a:r>
              <a:rPr lang="cs-CZ" sz="5600"/>
              <a:t>: </a:t>
            </a:r>
            <a:r>
              <a:rPr lang="cs-CZ" sz="5600" smtClean="0"/>
              <a:t>09.  </a:t>
            </a:r>
            <a:r>
              <a:rPr lang="cs-CZ" sz="5600" dirty="0" smtClean="0"/>
              <a:t>02. 2013</a:t>
            </a:r>
            <a:endParaRPr lang="cs-CZ" sz="5600" dirty="0"/>
          </a:p>
          <a:p>
            <a:pPr>
              <a:buNone/>
            </a:pPr>
            <a:r>
              <a:rPr lang="cs-CZ" sz="5600" dirty="0"/>
              <a:t> </a:t>
            </a:r>
          </a:p>
          <a:p>
            <a:pPr algn="ctr">
              <a:buNone/>
            </a:pPr>
            <a:r>
              <a:rPr lang="cs-CZ" sz="5500" dirty="0">
                <a:solidFill>
                  <a:srgbClr val="FF0000"/>
                </a:solidFill>
              </a:rPr>
              <a:t> </a:t>
            </a:r>
          </a:p>
          <a:p>
            <a:pPr algn="ctr">
              <a:buNone/>
            </a:pPr>
            <a:r>
              <a:rPr lang="cs-CZ" sz="5500" b="1" dirty="0" smtClean="0">
                <a:solidFill>
                  <a:srgbClr val="FF0000"/>
                </a:solidFill>
              </a:rPr>
              <a:t>VY_32_INOVACE_ 52_RP</a:t>
            </a:r>
            <a:endParaRPr lang="cs-CZ" sz="5500" dirty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4900" dirty="0"/>
              <a:t> </a:t>
            </a:r>
          </a:p>
          <a:p>
            <a:pPr>
              <a:buNone/>
            </a:pPr>
            <a:r>
              <a:rPr lang="cs-CZ" sz="4900" dirty="0"/>
              <a:t> </a:t>
            </a:r>
          </a:p>
          <a:p>
            <a:pPr>
              <a:buNone/>
            </a:pPr>
            <a:r>
              <a:rPr lang="cs-CZ" sz="4900" dirty="0"/>
              <a:t> </a:t>
            </a:r>
          </a:p>
          <a:p>
            <a:endParaRPr lang="cs-CZ" dirty="0"/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907704" y="404664"/>
            <a:ext cx="5752407" cy="1409007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>
            <a:normAutofit/>
          </a:bodyPr>
          <a:lstStyle/>
          <a:p>
            <a:r>
              <a:rPr lang="cs-CZ" sz="2400" b="1" dirty="0" smtClean="0"/>
              <a:t>Anotace </a:t>
            </a:r>
            <a:endParaRPr lang="cs-CZ" sz="24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268760"/>
            <a:ext cx="8229600" cy="5160636"/>
          </a:xfrm>
        </p:spPr>
        <p:txBody>
          <a:bodyPr>
            <a:noAutofit/>
          </a:bodyPr>
          <a:lstStyle/>
          <a:p>
            <a:r>
              <a:rPr lang="cs-CZ" sz="1800" u="sng" dirty="0" smtClean="0"/>
              <a:t>Prezentace je vytvořena</a:t>
            </a:r>
            <a:r>
              <a:rPr lang="cs-CZ" sz="1800" dirty="0" smtClean="0"/>
              <a:t>  pro žáky navštěvující zdravotnický kroužek</a:t>
            </a:r>
          </a:p>
          <a:p>
            <a:pPr>
              <a:buNone/>
            </a:pPr>
            <a:r>
              <a:rPr lang="cs-CZ" sz="1800" dirty="0" smtClean="0"/>
              <a:t> </a:t>
            </a:r>
          </a:p>
          <a:p>
            <a:r>
              <a:rPr lang="cs-CZ" sz="1800" u="sng" dirty="0" smtClean="0"/>
              <a:t>Prezentace je určena </a:t>
            </a:r>
            <a:r>
              <a:rPr lang="cs-CZ" sz="1800" dirty="0" smtClean="0"/>
              <a:t>pro práci na interaktivní tabuli s připojením na internet</a:t>
            </a:r>
          </a:p>
          <a:p>
            <a:pPr>
              <a:buNone/>
            </a:pPr>
            <a:r>
              <a:rPr lang="cs-CZ" sz="1800" dirty="0" smtClean="0"/>
              <a:t> </a:t>
            </a:r>
          </a:p>
          <a:p>
            <a:r>
              <a:rPr lang="cs-CZ" sz="1800" u="sng" dirty="0" smtClean="0"/>
              <a:t>Cílem prezentace </a:t>
            </a:r>
            <a:r>
              <a:rPr lang="cs-CZ" sz="1800" dirty="0" smtClean="0"/>
              <a:t>je názorně doplnit a procvičit probírané učivo</a:t>
            </a:r>
          </a:p>
          <a:p>
            <a:pPr>
              <a:buNone/>
            </a:pPr>
            <a:r>
              <a:rPr lang="cs-CZ" sz="1800" dirty="0" smtClean="0"/>
              <a:t> </a:t>
            </a:r>
          </a:p>
          <a:p>
            <a:r>
              <a:rPr lang="cs-CZ" sz="1800" u="sng" dirty="0" smtClean="0"/>
              <a:t>Prezentace obsahuje</a:t>
            </a:r>
            <a:r>
              <a:rPr lang="cs-CZ" sz="1800" dirty="0" smtClean="0"/>
              <a:t>  krátké texty s úkoly a obrázky k probíranému učivu</a:t>
            </a:r>
            <a:endParaRPr lang="cs-CZ" sz="1800" u="sng" dirty="0" smtClean="0"/>
          </a:p>
          <a:p>
            <a:pPr>
              <a:buNone/>
            </a:pPr>
            <a:r>
              <a:rPr lang="cs-CZ" sz="1800" dirty="0" smtClean="0"/>
              <a:t> </a:t>
            </a:r>
          </a:p>
          <a:p>
            <a:r>
              <a:rPr lang="cs-CZ" sz="1800" u="sng" dirty="0" smtClean="0"/>
              <a:t>Speciální vzdělávací potřeby:</a:t>
            </a:r>
            <a:r>
              <a:rPr lang="cs-CZ" sz="1800" dirty="0" smtClean="0"/>
              <a:t>  psací potřeby</a:t>
            </a:r>
            <a:endParaRPr lang="cs-CZ" sz="1800" u="sng" dirty="0" smtClean="0"/>
          </a:p>
          <a:p>
            <a:pPr>
              <a:buNone/>
            </a:pPr>
            <a:r>
              <a:rPr lang="cs-CZ" sz="1800" dirty="0" smtClean="0"/>
              <a:t>           </a:t>
            </a:r>
          </a:p>
          <a:p>
            <a:r>
              <a:rPr lang="cs-CZ" sz="1800" u="sng" dirty="0" smtClean="0"/>
              <a:t>Délka aktivity</a:t>
            </a:r>
            <a:r>
              <a:rPr lang="cs-CZ" sz="1800" dirty="0" smtClean="0"/>
              <a:t>: 25 minut</a:t>
            </a:r>
          </a:p>
          <a:p>
            <a:pPr>
              <a:buNone/>
            </a:pPr>
            <a:endParaRPr lang="cs-CZ" sz="1800" dirty="0" smtClean="0"/>
          </a:p>
          <a:p>
            <a:r>
              <a:rPr lang="cs-CZ" sz="1800" u="sng" dirty="0" smtClean="0"/>
              <a:t>Zkušenosti z</a:t>
            </a:r>
            <a:r>
              <a:rPr lang="cs-CZ" sz="1800" dirty="0" smtClean="0"/>
              <a:t> </a:t>
            </a:r>
            <a:r>
              <a:rPr lang="cs-CZ" sz="1800" u="sng" dirty="0" smtClean="0"/>
              <a:t>pilotáže</a:t>
            </a:r>
            <a:r>
              <a:rPr lang="cs-CZ" sz="1800" dirty="0" smtClean="0"/>
              <a:t>: vhodné k opakování a procvičování učiva </a:t>
            </a:r>
          </a:p>
          <a:p>
            <a:pPr>
              <a:buNone/>
            </a:pPr>
            <a:endParaRPr lang="cs-CZ" sz="1400" dirty="0" smtClean="0"/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KVÍZ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PRVNÍ POMOC</a:t>
            </a:r>
            <a:endParaRPr lang="cs-CZ" dirty="0"/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oživování - …………………………….</a:t>
            </a:r>
          </a:p>
          <a:p>
            <a:r>
              <a:rPr lang="cs-CZ" dirty="0" smtClean="0"/>
              <a:t>fraktura - ……………………</a:t>
            </a:r>
          </a:p>
          <a:p>
            <a:r>
              <a:rPr lang="cs-CZ" dirty="0" smtClean="0"/>
              <a:t>cukrovka - …………………………</a:t>
            </a:r>
          </a:p>
          <a:p>
            <a:r>
              <a:rPr lang="cs-CZ" dirty="0" smtClean="0"/>
              <a:t>hypoglykémie - ………………………..</a:t>
            </a:r>
          </a:p>
          <a:p>
            <a:r>
              <a:rPr lang="cs-CZ" dirty="0" smtClean="0"/>
              <a:t>abnormální přecitlivělost na nějakou spouštěcí látku - ……………………</a:t>
            </a:r>
          </a:p>
          <a:p>
            <a:r>
              <a:rPr lang="cs-CZ" dirty="0" smtClean="0"/>
              <a:t>hypotermie - ……………………</a:t>
            </a:r>
          </a:p>
          <a:p>
            <a:r>
              <a:rPr lang="cs-CZ" dirty="0" smtClean="0"/>
              <a:t>krevní cévy - ………………, ……………… a ……………</a:t>
            </a:r>
            <a:endParaRPr lang="cs-CZ" dirty="0"/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SPOJ, CO K SOBĚ PATŘÍ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5842992" cy="4497363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slouží k měření teploty</a:t>
            </a:r>
          </a:p>
          <a:p>
            <a:r>
              <a:rPr lang="cs-CZ" dirty="0" smtClean="0"/>
              <a:t>můžeme ho využít i jako dlahu</a:t>
            </a:r>
          </a:p>
          <a:p>
            <a:r>
              <a:rPr lang="cs-CZ" dirty="0" smtClean="0"/>
              <a:t>proti nevolnosti v autobuse si vezmu </a:t>
            </a:r>
          </a:p>
          <a:p>
            <a:r>
              <a:rPr lang="cs-CZ" dirty="0" smtClean="0"/>
              <a:t>k ošetření odřeniny mohu použít</a:t>
            </a:r>
          </a:p>
          <a:p>
            <a:r>
              <a:rPr lang="cs-CZ" dirty="0" smtClean="0"/>
              <a:t>slouží k dechové zkoušce na drogy a alkohol</a:t>
            </a:r>
          </a:p>
          <a:p>
            <a:r>
              <a:rPr lang="cs-CZ" dirty="0" smtClean="0"/>
              <a:t>je nutnou součástí výbavy automobilu</a:t>
            </a:r>
          </a:p>
          <a:p>
            <a:r>
              <a:rPr lang="cs-CZ" dirty="0" smtClean="0"/>
              <a:t>slouží k přestřižení bezpečnostních pásů</a:t>
            </a:r>
            <a:endParaRPr lang="cs-CZ" dirty="0"/>
          </a:p>
        </p:txBody>
      </p:sp>
      <p:pic>
        <p:nvPicPr>
          <p:cNvPr id="1026" name="Picture 2" descr="C:\Documents and Settings\uzivatel\Dokumenty\Obrázky\OLYMPUS Master 2\2013\05\26\P526137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92280" y="5589240"/>
            <a:ext cx="1296144" cy="972108"/>
          </a:xfrm>
          <a:prstGeom prst="rect">
            <a:avLst/>
          </a:prstGeom>
          <a:noFill/>
        </p:spPr>
      </p:pic>
      <p:pic>
        <p:nvPicPr>
          <p:cNvPr id="1027" name="Picture 3" descr="C:\Documents and Settings\uzivatel\Dokumenty\Obrázky\OLYMPUS Master 2\2013\05\29\P5291410.JPG"/>
          <p:cNvPicPr>
            <a:picLocks noChangeAspect="1" noChangeArrowheads="1"/>
          </p:cNvPicPr>
          <p:nvPr/>
        </p:nvPicPr>
        <p:blipFill>
          <a:blip r:embed="rId3" cstate="print"/>
          <a:srcRect l="29328" t="13251" r="53937" b="4063"/>
          <a:stretch>
            <a:fillRect/>
          </a:stretch>
        </p:blipFill>
        <p:spPr bwMode="auto">
          <a:xfrm flipH="1">
            <a:off x="8172400" y="476672"/>
            <a:ext cx="388615" cy="1440160"/>
          </a:xfrm>
          <a:prstGeom prst="flowChartAlternateProcess">
            <a:avLst/>
          </a:prstGeom>
          <a:noFill/>
        </p:spPr>
      </p:pic>
      <p:pic>
        <p:nvPicPr>
          <p:cNvPr id="1028" name="Picture 4" descr="C:\Documents and Settings\uzivatel\Dokumenty\Obrázky\OLYMPUS Master 2\2013\05\29\P5291430.JPG"/>
          <p:cNvPicPr>
            <a:picLocks noChangeAspect="1" noChangeArrowheads="1"/>
          </p:cNvPicPr>
          <p:nvPr/>
        </p:nvPicPr>
        <p:blipFill>
          <a:blip r:embed="rId4" cstate="print"/>
          <a:srcRect l="3735" t="30313" r="3735" b="19813"/>
          <a:stretch>
            <a:fillRect/>
          </a:stretch>
        </p:blipFill>
        <p:spPr bwMode="auto">
          <a:xfrm>
            <a:off x="6300192" y="1556792"/>
            <a:ext cx="1512168" cy="737040"/>
          </a:xfrm>
          <a:prstGeom prst="rect">
            <a:avLst/>
          </a:prstGeom>
          <a:noFill/>
        </p:spPr>
      </p:pic>
      <p:pic>
        <p:nvPicPr>
          <p:cNvPr id="1029" name="Picture 5" descr="C:\Documents and Settings\uzivatel\Dokumenty\Obrázky\OLYMPUS Master 2\2013\05\29\P5291409.JPG"/>
          <p:cNvPicPr>
            <a:picLocks noChangeAspect="1" noChangeArrowheads="1"/>
          </p:cNvPicPr>
          <p:nvPr/>
        </p:nvPicPr>
        <p:blipFill>
          <a:blip r:embed="rId5" cstate="print"/>
          <a:srcRect l="11610" t="8001" r="11610" b="2751"/>
          <a:stretch>
            <a:fillRect/>
          </a:stretch>
        </p:blipFill>
        <p:spPr bwMode="auto">
          <a:xfrm flipH="1">
            <a:off x="6372200" y="4077072"/>
            <a:ext cx="1130949" cy="985956"/>
          </a:xfrm>
          <a:prstGeom prst="rect">
            <a:avLst/>
          </a:prstGeom>
          <a:noFill/>
        </p:spPr>
      </p:pic>
      <p:pic>
        <p:nvPicPr>
          <p:cNvPr id="1030" name="Picture 6" descr="C:\Documents and Settings\uzivatel\Dokumenty\Obrázky\OLYMPUS Master 2\2013\05\07\P5070918.JPG"/>
          <p:cNvPicPr>
            <a:picLocks noChangeAspect="1" noChangeArrowheads="1"/>
          </p:cNvPicPr>
          <p:nvPr/>
        </p:nvPicPr>
        <p:blipFill>
          <a:blip r:embed="rId6" cstate="print"/>
          <a:srcRect l="32281" t="42125" r="46063" b="8000"/>
          <a:stretch>
            <a:fillRect/>
          </a:stretch>
        </p:blipFill>
        <p:spPr bwMode="auto">
          <a:xfrm>
            <a:off x="8028384" y="2132856"/>
            <a:ext cx="792088" cy="1368153"/>
          </a:xfrm>
          <a:prstGeom prst="rect">
            <a:avLst/>
          </a:prstGeom>
          <a:noFill/>
        </p:spPr>
      </p:pic>
      <p:pic>
        <p:nvPicPr>
          <p:cNvPr id="1031" name="Picture 7" descr="C:\Documents and Settings\uzivatel\Dokumenty\Obrázky\OLYMPUS Master 2\2013\05\26\P5261394.JPG"/>
          <p:cNvPicPr>
            <a:picLocks noChangeAspect="1" noChangeArrowheads="1"/>
          </p:cNvPicPr>
          <p:nvPr/>
        </p:nvPicPr>
        <p:blipFill>
          <a:blip r:embed="rId7" cstate="print"/>
          <a:srcRect l="4719" t="4063" b="2751"/>
          <a:stretch>
            <a:fillRect/>
          </a:stretch>
        </p:blipFill>
        <p:spPr bwMode="auto">
          <a:xfrm rot="16200000">
            <a:off x="7716930" y="4028488"/>
            <a:ext cx="1256636" cy="921759"/>
          </a:xfrm>
          <a:prstGeom prst="rect">
            <a:avLst/>
          </a:prstGeom>
          <a:noFill/>
        </p:spPr>
      </p:pic>
      <p:pic>
        <p:nvPicPr>
          <p:cNvPr id="1032" name="Picture 8" descr="C:\Documents and Settings\uzivatel\Dokumenty\Obrázky\OLYMPUS Master 2\2013\05\26\P5261405.JPG"/>
          <p:cNvPicPr>
            <a:picLocks noChangeAspect="1" noChangeArrowheads="1"/>
          </p:cNvPicPr>
          <p:nvPr/>
        </p:nvPicPr>
        <p:blipFill>
          <a:blip r:embed="rId8" cstate="print"/>
          <a:srcRect t="5376" b="2751"/>
          <a:stretch>
            <a:fillRect/>
          </a:stretch>
        </p:blipFill>
        <p:spPr bwMode="auto">
          <a:xfrm flipH="1">
            <a:off x="6516216" y="2708920"/>
            <a:ext cx="1152128" cy="793877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VE VĚTĚ NAJDI ČÁST LIDSKÉHO TĚLA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04864"/>
            <a:ext cx="8229600" cy="3921299"/>
          </a:xfrm>
        </p:spPr>
        <p:txBody>
          <a:bodyPr/>
          <a:lstStyle/>
          <a:p>
            <a:r>
              <a:rPr lang="cs-CZ" sz="3600" dirty="0" smtClean="0"/>
              <a:t>Děti nosí pestré bundy.</a:t>
            </a:r>
          </a:p>
          <a:p>
            <a:r>
              <a:rPr lang="cs-CZ" sz="3600" dirty="0" smtClean="0"/>
              <a:t>Marek ostříhal babičce živý plot.</a:t>
            </a:r>
          </a:p>
          <a:p>
            <a:r>
              <a:rPr lang="cs-CZ" sz="3600" dirty="0" smtClean="0"/>
              <a:t>Peru každý rok navštíví mnoho turistů.</a:t>
            </a:r>
          </a:p>
          <a:p>
            <a:r>
              <a:rPr lang="cs-CZ" sz="3600" dirty="0" smtClean="0"/>
              <a:t>Lucka předběhla Anetu o kolo.</a:t>
            </a:r>
          </a:p>
          <a:p>
            <a:r>
              <a:rPr lang="cs-CZ" sz="3600" dirty="0" smtClean="0"/>
              <a:t>Bratr upustil hrníček s mlékem.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ČÍSLA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Integrovaný záchranný systém voláme na číslo …………… .</a:t>
            </a:r>
          </a:p>
          <a:p>
            <a:r>
              <a:rPr lang="cs-CZ" dirty="0" smtClean="0"/>
              <a:t>Při požáru vytáčíme číslo …………… .</a:t>
            </a:r>
          </a:p>
          <a:p>
            <a:r>
              <a:rPr lang="cs-CZ" dirty="0" smtClean="0"/>
              <a:t>Pokud nám Městská policie při špatném parkování nasadila „botičku“, voláme ……… .</a:t>
            </a:r>
          </a:p>
          <a:p>
            <a:r>
              <a:rPr lang="cs-CZ" dirty="0" smtClean="0"/>
              <a:t>Jsme-li svědky dopravní nehody s vážným zraněním, voláme …………….. .</a:t>
            </a:r>
          </a:p>
          <a:p>
            <a:r>
              <a:rPr lang="cs-CZ" dirty="0" smtClean="0"/>
              <a:t>Policii ČR kontaktujeme na čísle …………… .</a:t>
            </a:r>
            <a:endParaRPr lang="cs-CZ" dirty="0"/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5" name="Obláček 4"/>
          <p:cNvSpPr/>
          <p:nvPr/>
        </p:nvSpPr>
        <p:spPr>
          <a:xfrm>
            <a:off x="1907704" y="2060848"/>
            <a:ext cx="5040560" cy="3096344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 smtClean="0"/>
              <a:t>?</a:t>
            </a:r>
            <a:endParaRPr lang="cs-CZ" sz="8000" b="1" dirty="0"/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oživování - </a:t>
            </a:r>
            <a:r>
              <a:rPr lang="cs-CZ" dirty="0" smtClean="0">
                <a:solidFill>
                  <a:srgbClr val="0070C0"/>
                </a:solidFill>
              </a:rPr>
              <a:t>resuscitace</a:t>
            </a:r>
            <a:endParaRPr lang="cs-CZ" dirty="0" smtClean="0"/>
          </a:p>
          <a:p>
            <a:r>
              <a:rPr lang="cs-CZ" dirty="0" smtClean="0"/>
              <a:t>fraktura - </a:t>
            </a:r>
            <a:r>
              <a:rPr lang="cs-CZ" dirty="0" smtClean="0">
                <a:solidFill>
                  <a:srgbClr val="0070C0"/>
                </a:solidFill>
              </a:rPr>
              <a:t>zlomenina</a:t>
            </a:r>
            <a:endParaRPr lang="cs-CZ" dirty="0" smtClean="0"/>
          </a:p>
          <a:p>
            <a:r>
              <a:rPr lang="cs-CZ" dirty="0" smtClean="0"/>
              <a:t>cukrovka - </a:t>
            </a:r>
            <a:r>
              <a:rPr lang="cs-CZ" dirty="0" smtClean="0">
                <a:solidFill>
                  <a:srgbClr val="0070C0"/>
                </a:solidFill>
              </a:rPr>
              <a:t>diabetes</a:t>
            </a:r>
            <a:endParaRPr lang="cs-CZ" dirty="0" smtClean="0"/>
          </a:p>
          <a:p>
            <a:r>
              <a:rPr lang="cs-CZ" dirty="0" smtClean="0"/>
              <a:t>hypoglykémie – </a:t>
            </a:r>
            <a:r>
              <a:rPr lang="cs-CZ" dirty="0" smtClean="0">
                <a:solidFill>
                  <a:srgbClr val="0070C0"/>
                </a:solidFill>
              </a:rPr>
              <a:t>nízká hladina cukru v krvi</a:t>
            </a:r>
            <a:endParaRPr lang="cs-CZ" dirty="0" smtClean="0"/>
          </a:p>
          <a:p>
            <a:r>
              <a:rPr lang="cs-CZ" dirty="0" smtClean="0"/>
              <a:t>abnormální přecitlivělost na nějakou spouštěcí látku - </a:t>
            </a:r>
            <a:r>
              <a:rPr lang="cs-CZ" dirty="0" smtClean="0">
                <a:solidFill>
                  <a:srgbClr val="0070C0"/>
                </a:solidFill>
              </a:rPr>
              <a:t>alergie</a:t>
            </a:r>
            <a:endParaRPr lang="cs-CZ" dirty="0" smtClean="0"/>
          </a:p>
          <a:p>
            <a:r>
              <a:rPr lang="cs-CZ" dirty="0" smtClean="0"/>
              <a:t>hypotermie - </a:t>
            </a:r>
            <a:r>
              <a:rPr lang="cs-CZ" dirty="0" smtClean="0">
                <a:solidFill>
                  <a:srgbClr val="0070C0"/>
                </a:solidFill>
              </a:rPr>
              <a:t>podchlazení</a:t>
            </a:r>
          </a:p>
          <a:p>
            <a:r>
              <a:rPr lang="cs-CZ" dirty="0" smtClean="0"/>
              <a:t>krevní cévy – </a:t>
            </a:r>
            <a:r>
              <a:rPr lang="cs-CZ" dirty="0" smtClean="0">
                <a:solidFill>
                  <a:srgbClr val="0070C0"/>
                </a:solidFill>
              </a:rPr>
              <a:t>tepny</a:t>
            </a:r>
            <a:r>
              <a:rPr lang="cs-CZ" dirty="0" smtClean="0"/>
              <a:t>,</a:t>
            </a:r>
            <a:r>
              <a:rPr lang="cs-CZ" dirty="0" smtClean="0">
                <a:solidFill>
                  <a:srgbClr val="0070C0"/>
                </a:solidFill>
              </a:rPr>
              <a:t> žíly</a:t>
            </a:r>
            <a:r>
              <a:rPr lang="cs-CZ" dirty="0" smtClean="0"/>
              <a:t> a </a:t>
            </a:r>
            <a:r>
              <a:rPr lang="cs-CZ" dirty="0" smtClean="0">
                <a:solidFill>
                  <a:srgbClr val="0070C0"/>
                </a:solidFill>
              </a:rPr>
              <a:t>vlásečnice</a:t>
            </a:r>
            <a:endParaRPr lang="cs-CZ" dirty="0"/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SPOJ, CO K SOBĚ PATŘÍ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5915000" cy="4968552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slouží k měření teploty</a:t>
            </a:r>
          </a:p>
          <a:p>
            <a:r>
              <a:rPr lang="cs-CZ" dirty="0" smtClean="0"/>
              <a:t>můžeme ho využít i jako dlahu</a:t>
            </a:r>
          </a:p>
          <a:p>
            <a:r>
              <a:rPr lang="cs-CZ" dirty="0" smtClean="0"/>
              <a:t>proti nevolnosti v autobuse si vezmu </a:t>
            </a:r>
          </a:p>
          <a:p>
            <a:r>
              <a:rPr lang="cs-CZ" dirty="0" smtClean="0"/>
              <a:t>k ošetření odřeniny mohu použít</a:t>
            </a:r>
          </a:p>
          <a:p>
            <a:r>
              <a:rPr lang="cs-CZ" dirty="0" smtClean="0"/>
              <a:t>slouží k dechové zkoušce na drogy a alkohol</a:t>
            </a:r>
          </a:p>
          <a:p>
            <a:r>
              <a:rPr lang="cs-CZ" dirty="0" smtClean="0"/>
              <a:t>je nutnou součástí výbavy automobilu</a:t>
            </a:r>
          </a:p>
          <a:p>
            <a:r>
              <a:rPr lang="cs-CZ" dirty="0" smtClean="0"/>
              <a:t>slouží k přestřižení bezpečnostních pásů</a:t>
            </a:r>
            <a:endParaRPr lang="cs-CZ" dirty="0"/>
          </a:p>
        </p:txBody>
      </p:sp>
      <p:pic>
        <p:nvPicPr>
          <p:cNvPr id="1026" name="Picture 2" descr="C:\Documents and Settings\uzivatel\Dokumenty\Obrázky\OLYMPUS Master 2\2013\05\26\P526137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12160" y="1772816"/>
            <a:ext cx="720080" cy="540060"/>
          </a:xfrm>
          <a:prstGeom prst="rect">
            <a:avLst/>
          </a:prstGeom>
          <a:noFill/>
        </p:spPr>
      </p:pic>
      <p:pic>
        <p:nvPicPr>
          <p:cNvPr id="1027" name="Picture 3" descr="C:\Documents and Settings\uzivatel\Dokumenty\Obrázky\OLYMPUS Master 2\2013\05\29\P5291410.JPG"/>
          <p:cNvPicPr>
            <a:picLocks noChangeAspect="1" noChangeArrowheads="1"/>
          </p:cNvPicPr>
          <p:nvPr/>
        </p:nvPicPr>
        <p:blipFill>
          <a:blip r:embed="rId3" cstate="print"/>
          <a:srcRect l="29328" t="13251" r="53937" b="4063"/>
          <a:stretch>
            <a:fillRect/>
          </a:stretch>
        </p:blipFill>
        <p:spPr bwMode="auto">
          <a:xfrm flipH="1">
            <a:off x="7740352" y="2492896"/>
            <a:ext cx="388615" cy="1440160"/>
          </a:xfrm>
          <a:prstGeom prst="flowChartAlternateProcess">
            <a:avLst/>
          </a:prstGeom>
          <a:noFill/>
        </p:spPr>
      </p:pic>
      <p:pic>
        <p:nvPicPr>
          <p:cNvPr id="1028" name="Picture 4" descr="C:\Documents and Settings\uzivatel\Dokumenty\Obrázky\OLYMPUS Master 2\2013\05\29\P5291430.JPG"/>
          <p:cNvPicPr>
            <a:picLocks noChangeAspect="1" noChangeArrowheads="1"/>
          </p:cNvPicPr>
          <p:nvPr/>
        </p:nvPicPr>
        <p:blipFill>
          <a:blip r:embed="rId4" cstate="print"/>
          <a:srcRect l="3735" t="30313" r="3735" b="19813"/>
          <a:stretch>
            <a:fillRect/>
          </a:stretch>
        </p:blipFill>
        <p:spPr bwMode="auto">
          <a:xfrm>
            <a:off x="6300192" y="2492896"/>
            <a:ext cx="921219" cy="449008"/>
          </a:xfrm>
          <a:prstGeom prst="rect">
            <a:avLst/>
          </a:prstGeom>
          <a:noFill/>
        </p:spPr>
      </p:pic>
      <p:pic>
        <p:nvPicPr>
          <p:cNvPr id="1029" name="Picture 5" descr="C:\Documents and Settings\uzivatel\Dokumenty\Obrázky\OLYMPUS Master 2\2013\05\29\P5291409.JPG"/>
          <p:cNvPicPr>
            <a:picLocks noChangeAspect="1" noChangeArrowheads="1"/>
          </p:cNvPicPr>
          <p:nvPr/>
        </p:nvPicPr>
        <p:blipFill>
          <a:blip r:embed="rId5" cstate="print"/>
          <a:srcRect l="11610" t="8001" r="11610" b="2751"/>
          <a:stretch>
            <a:fillRect/>
          </a:stretch>
        </p:blipFill>
        <p:spPr bwMode="auto">
          <a:xfrm flipH="1">
            <a:off x="7308304" y="1268760"/>
            <a:ext cx="720080" cy="627763"/>
          </a:xfrm>
          <a:prstGeom prst="rect">
            <a:avLst/>
          </a:prstGeom>
          <a:noFill/>
        </p:spPr>
      </p:pic>
      <p:pic>
        <p:nvPicPr>
          <p:cNvPr id="1030" name="Picture 6" descr="C:\Documents and Settings\uzivatel\Dokumenty\Obrázky\OLYMPUS Master 2\2013\05\07\P5070918.JPG"/>
          <p:cNvPicPr>
            <a:picLocks noChangeAspect="1" noChangeArrowheads="1"/>
          </p:cNvPicPr>
          <p:nvPr/>
        </p:nvPicPr>
        <p:blipFill>
          <a:blip r:embed="rId6" cstate="print"/>
          <a:srcRect l="32281" t="42125" r="46063" b="8000"/>
          <a:stretch>
            <a:fillRect/>
          </a:stretch>
        </p:blipFill>
        <p:spPr bwMode="auto">
          <a:xfrm>
            <a:off x="6372200" y="3717032"/>
            <a:ext cx="576064" cy="995020"/>
          </a:xfrm>
          <a:prstGeom prst="rect">
            <a:avLst/>
          </a:prstGeom>
          <a:noFill/>
        </p:spPr>
      </p:pic>
      <p:pic>
        <p:nvPicPr>
          <p:cNvPr id="1031" name="Picture 7" descr="C:\Documents and Settings\uzivatel\Dokumenty\Obrázky\OLYMPUS Master 2\2013\05\26\P5261394.JPG"/>
          <p:cNvPicPr>
            <a:picLocks noChangeAspect="1" noChangeArrowheads="1"/>
          </p:cNvPicPr>
          <p:nvPr/>
        </p:nvPicPr>
        <p:blipFill>
          <a:blip r:embed="rId7" cstate="print"/>
          <a:srcRect l="4719" t="4063" b="2751"/>
          <a:stretch>
            <a:fillRect/>
          </a:stretch>
        </p:blipFill>
        <p:spPr bwMode="auto">
          <a:xfrm rot="16200000">
            <a:off x="7046565" y="4770859"/>
            <a:ext cx="883519" cy="648072"/>
          </a:xfrm>
          <a:prstGeom prst="rect">
            <a:avLst/>
          </a:prstGeom>
          <a:noFill/>
        </p:spPr>
      </p:pic>
      <p:pic>
        <p:nvPicPr>
          <p:cNvPr id="1032" name="Picture 8" descr="C:\Documents and Settings\uzivatel\Dokumenty\Obrázky\OLYMPUS Master 2\2013\05\26\P5261405.JPG"/>
          <p:cNvPicPr>
            <a:picLocks noChangeAspect="1" noChangeArrowheads="1"/>
          </p:cNvPicPr>
          <p:nvPr/>
        </p:nvPicPr>
        <p:blipFill>
          <a:blip r:embed="rId8" cstate="print"/>
          <a:srcRect t="5376" b="2751"/>
          <a:stretch>
            <a:fillRect/>
          </a:stretch>
        </p:blipFill>
        <p:spPr bwMode="auto">
          <a:xfrm flipH="1">
            <a:off x="7524328" y="5733256"/>
            <a:ext cx="1047624" cy="721869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VE VĚTĚ NAJDI ČÁST LIDSKÉHO TĚLA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4065315"/>
          </a:xfrm>
        </p:spPr>
        <p:txBody>
          <a:bodyPr/>
          <a:lstStyle/>
          <a:p>
            <a:r>
              <a:rPr lang="cs-CZ" sz="3600" dirty="0" smtClean="0"/>
              <a:t>Děti </a:t>
            </a:r>
            <a:r>
              <a:rPr lang="cs-CZ" sz="3600" dirty="0" smtClean="0">
                <a:solidFill>
                  <a:srgbClr val="FF0000"/>
                </a:solidFill>
              </a:rPr>
              <a:t>nos</a:t>
            </a:r>
            <a:r>
              <a:rPr lang="cs-CZ" sz="3600" dirty="0" smtClean="0"/>
              <a:t>í pestré bundy.</a:t>
            </a:r>
          </a:p>
          <a:p>
            <a:r>
              <a:rPr lang="cs-CZ" sz="3600" dirty="0" smtClean="0"/>
              <a:t>Mare</a:t>
            </a:r>
            <a:r>
              <a:rPr lang="cs-CZ" sz="3600" dirty="0" smtClean="0">
                <a:solidFill>
                  <a:srgbClr val="FF0000"/>
                </a:solidFill>
              </a:rPr>
              <a:t>k</a:t>
            </a:r>
            <a:r>
              <a:rPr lang="cs-CZ" sz="3600" dirty="0" smtClean="0"/>
              <a:t> </a:t>
            </a:r>
            <a:r>
              <a:rPr lang="cs-CZ" sz="3600" dirty="0" smtClean="0">
                <a:solidFill>
                  <a:srgbClr val="FF0000"/>
                </a:solidFill>
              </a:rPr>
              <a:t>ost</a:t>
            </a:r>
            <a:r>
              <a:rPr lang="cs-CZ" sz="3600" dirty="0" smtClean="0"/>
              <a:t>říhal babičce živý plot.</a:t>
            </a:r>
          </a:p>
          <a:p>
            <a:r>
              <a:rPr lang="cs-CZ" sz="3600" dirty="0" smtClean="0"/>
              <a:t>Pe</a:t>
            </a:r>
            <a:r>
              <a:rPr lang="cs-CZ" sz="3600" dirty="0" smtClean="0">
                <a:solidFill>
                  <a:srgbClr val="FF0000"/>
                </a:solidFill>
              </a:rPr>
              <a:t>ru</a:t>
            </a:r>
            <a:r>
              <a:rPr lang="cs-CZ" sz="3600" dirty="0" smtClean="0"/>
              <a:t> </a:t>
            </a:r>
            <a:r>
              <a:rPr lang="cs-CZ" sz="3600" dirty="0" smtClean="0">
                <a:solidFill>
                  <a:srgbClr val="FF0000"/>
                </a:solidFill>
              </a:rPr>
              <a:t>ka</a:t>
            </a:r>
            <a:r>
              <a:rPr lang="cs-CZ" sz="3600" dirty="0" smtClean="0"/>
              <a:t>ždý rok navštíví mnoho turistů.</a:t>
            </a:r>
          </a:p>
          <a:p>
            <a:r>
              <a:rPr lang="cs-CZ" sz="3600" dirty="0" smtClean="0"/>
              <a:t>Lucka předběhla Anetu </a:t>
            </a:r>
            <a:r>
              <a:rPr lang="cs-CZ" sz="3600" dirty="0" smtClean="0">
                <a:solidFill>
                  <a:srgbClr val="FF0000"/>
                </a:solidFill>
              </a:rPr>
              <a:t>o</a:t>
            </a:r>
            <a:r>
              <a:rPr lang="cs-CZ" sz="3600" dirty="0" smtClean="0"/>
              <a:t> </a:t>
            </a:r>
            <a:r>
              <a:rPr lang="cs-CZ" sz="3600" dirty="0" smtClean="0">
                <a:solidFill>
                  <a:srgbClr val="FF0000"/>
                </a:solidFill>
              </a:rPr>
              <a:t>ko</a:t>
            </a:r>
            <a:r>
              <a:rPr lang="cs-CZ" sz="3600" dirty="0" smtClean="0"/>
              <a:t>lo.</a:t>
            </a:r>
          </a:p>
          <a:p>
            <a:r>
              <a:rPr lang="cs-CZ" sz="3600" dirty="0" smtClean="0"/>
              <a:t>Bra</a:t>
            </a:r>
            <a:r>
              <a:rPr lang="cs-CZ" sz="3600" dirty="0" smtClean="0">
                <a:solidFill>
                  <a:srgbClr val="FF0000"/>
                </a:solidFill>
              </a:rPr>
              <a:t>tr</a:t>
            </a:r>
            <a:r>
              <a:rPr lang="cs-CZ" sz="3600" dirty="0" smtClean="0"/>
              <a:t> </a:t>
            </a:r>
            <a:r>
              <a:rPr lang="cs-CZ" sz="3600" dirty="0" smtClean="0">
                <a:solidFill>
                  <a:srgbClr val="FF0000"/>
                </a:solidFill>
              </a:rPr>
              <a:t>up</a:t>
            </a:r>
            <a:r>
              <a:rPr lang="cs-CZ" sz="3600" dirty="0" smtClean="0"/>
              <a:t>ustil hrníček s mlékem.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ČÍSLA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Integrovaný záchranný systém voláme na číslo </a:t>
            </a:r>
            <a:r>
              <a:rPr lang="cs-CZ" dirty="0" smtClean="0">
                <a:solidFill>
                  <a:srgbClr val="0070C0"/>
                </a:solidFill>
              </a:rPr>
              <a:t>112</a:t>
            </a:r>
            <a:r>
              <a:rPr lang="cs-CZ" dirty="0" smtClean="0"/>
              <a:t>.</a:t>
            </a:r>
          </a:p>
          <a:p>
            <a:r>
              <a:rPr lang="cs-CZ" dirty="0" smtClean="0"/>
              <a:t>Při požáru vytáčíme číslo </a:t>
            </a:r>
            <a:r>
              <a:rPr lang="cs-CZ" dirty="0" smtClean="0">
                <a:solidFill>
                  <a:srgbClr val="0070C0"/>
                </a:solidFill>
              </a:rPr>
              <a:t>150</a:t>
            </a:r>
            <a:r>
              <a:rPr lang="cs-CZ" dirty="0" smtClean="0"/>
              <a:t>.</a:t>
            </a:r>
          </a:p>
          <a:p>
            <a:r>
              <a:rPr lang="cs-CZ" dirty="0" smtClean="0"/>
              <a:t>Pokud nám Městská policie při špatném parkování nasadila „botičku“, </a:t>
            </a:r>
            <a:r>
              <a:rPr lang="cs-CZ" smtClean="0"/>
              <a:t>voláme </a:t>
            </a:r>
            <a:r>
              <a:rPr lang="cs-CZ" smtClean="0">
                <a:solidFill>
                  <a:srgbClr val="0070C0"/>
                </a:solidFill>
              </a:rPr>
              <a:t>156</a:t>
            </a:r>
            <a:r>
              <a:rPr lang="cs-CZ" smtClean="0"/>
              <a:t>.</a:t>
            </a:r>
            <a:endParaRPr lang="cs-CZ" dirty="0" smtClean="0"/>
          </a:p>
          <a:p>
            <a:r>
              <a:rPr lang="cs-CZ" dirty="0" smtClean="0"/>
              <a:t>Jsme-li svědky dopravní nehody s vážným zraněním, voláme </a:t>
            </a:r>
            <a:r>
              <a:rPr lang="cs-CZ" dirty="0" smtClean="0">
                <a:solidFill>
                  <a:srgbClr val="0070C0"/>
                </a:solidFill>
              </a:rPr>
              <a:t>155</a:t>
            </a:r>
            <a:r>
              <a:rPr lang="cs-CZ" dirty="0" smtClean="0"/>
              <a:t>.</a:t>
            </a:r>
          </a:p>
          <a:p>
            <a:r>
              <a:rPr lang="cs-CZ" dirty="0" smtClean="0"/>
              <a:t>Policii ČR kontaktujeme na čísle </a:t>
            </a:r>
            <a:r>
              <a:rPr lang="cs-CZ" dirty="0" smtClean="0">
                <a:solidFill>
                  <a:srgbClr val="0070C0"/>
                </a:solidFill>
              </a:rPr>
              <a:t>158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Veselý obličej 4"/>
          <p:cNvSpPr/>
          <p:nvPr/>
        </p:nvSpPr>
        <p:spPr>
          <a:xfrm>
            <a:off x="1547664" y="1340768"/>
            <a:ext cx="5256584" cy="3600400"/>
          </a:xfrm>
          <a:prstGeom prst="smileyFac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</a:t>
            </a:r>
            <a:r>
              <a:rPr lang="cs-CZ" smtClean="0"/>
              <a:t>lastní </a:t>
            </a:r>
            <a:r>
              <a:rPr lang="cs-CZ" dirty="0" smtClean="0"/>
              <a:t>tvorba</a:t>
            </a:r>
            <a:endParaRPr lang="cs-CZ" dirty="0"/>
          </a:p>
        </p:txBody>
      </p:sp>
    </p:spTree>
  </p:cSld>
  <p:clrMapOvr>
    <a:masterClrMapping/>
  </p:clrMapOvr>
  <p:transition>
    <p:wheel spokes="8"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162</TotalTime>
  <Words>342</Words>
  <Application>Microsoft Office PowerPoint</Application>
  <PresentationFormat>Předvádění na obrazovce (4:3)</PresentationFormat>
  <Paragraphs>99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Metro</vt:lpstr>
      <vt:lpstr>Snímek 1</vt:lpstr>
      <vt:lpstr>Anotace </vt:lpstr>
      <vt:lpstr>KVÍZ</vt:lpstr>
      <vt:lpstr>DOPLŇ</vt:lpstr>
      <vt:lpstr>SPOJ, CO K SOBĚ PATŘÍ</vt:lpstr>
      <vt:lpstr>VE VĚTĚ NAJDI ČÁST LIDSKÉHO TĚLA</vt:lpstr>
      <vt:lpstr>DOPLŇ ČÍSLA</vt:lpstr>
      <vt:lpstr>ŘEŠENÍ</vt:lpstr>
      <vt:lpstr>DOPLŇ</vt:lpstr>
      <vt:lpstr>SPOJ, CO K SOBĚ PATŘÍ</vt:lpstr>
      <vt:lpstr>VE VĚTĚ NAJDI ČÁST LIDSKÉHO TĚLA</vt:lpstr>
      <vt:lpstr>DOPLŇ ČÍSLA</vt:lpstr>
      <vt:lpstr>Snímek 13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KVÍZ</dc:title>
  <dc:creator>uzivatel</dc:creator>
  <cp:lastModifiedBy>uzivatel</cp:lastModifiedBy>
  <cp:revision>26</cp:revision>
  <dcterms:created xsi:type="dcterms:W3CDTF">2013-05-21T21:13:06Z</dcterms:created>
  <dcterms:modified xsi:type="dcterms:W3CDTF">2013-10-11T06:03:59Z</dcterms:modified>
</cp:coreProperties>
</file>