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16"/>
  </p:notesMasterIdLst>
  <p:sldIdLst>
    <p:sldId id="266" r:id="rId2"/>
    <p:sldId id="267" r:id="rId3"/>
    <p:sldId id="256" r:id="rId4"/>
    <p:sldId id="257" r:id="rId5"/>
    <p:sldId id="269" r:id="rId6"/>
    <p:sldId id="258" r:id="rId7"/>
    <p:sldId id="259" r:id="rId8"/>
    <p:sldId id="270" r:id="rId9"/>
    <p:sldId id="261" r:id="rId10"/>
    <p:sldId id="262" r:id="rId11"/>
    <p:sldId id="271" r:id="rId12"/>
    <p:sldId id="263" r:id="rId13"/>
    <p:sldId id="260" r:id="rId14"/>
    <p:sldId id="268"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4" autoAdjust="0"/>
    <p:restoredTop sz="94643" autoAdjust="0"/>
  </p:normalViewPr>
  <p:slideViewPr>
    <p:cSldViewPr>
      <p:cViewPr>
        <p:scale>
          <a:sx n="77" d="100"/>
          <a:sy n="77" d="100"/>
        </p:scale>
        <p:origin x="-1722" y="-3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5D80E3-7451-472D-AFD8-8193363C27EF}" type="datetimeFigureOut">
              <a:rPr lang="cs-CZ" smtClean="0"/>
              <a:pPr/>
              <a:t>22.6.2012</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590BCD-B744-4B0F-ACD7-10870DDA666C}" type="slidenum">
              <a:rPr lang="cs-CZ" smtClean="0"/>
              <a:pPr/>
              <a:t>‹#›</a:t>
            </a:fld>
            <a:endParaRPr lang="cs-CZ" dirty="0"/>
          </a:p>
        </p:txBody>
      </p:sp>
    </p:spTree>
    <p:extLst>
      <p:ext uri="{BB962C8B-B14F-4D97-AF65-F5344CB8AC3E}">
        <p14:creationId xmlns:p14="http://schemas.microsoft.com/office/powerpoint/2010/main" val="242838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70590BCD-B744-4B0F-ACD7-10870DDA666C}" type="slidenum">
              <a:rPr lang="cs-CZ" smtClean="0"/>
              <a:pPr/>
              <a:t>4</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19" name="Zástupný symbol pro zápatí 18"/>
          <p:cNvSpPr>
            <a:spLocks noGrp="1"/>
          </p:cNvSpPr>
          <p:nvPr>
            <p:ph type="ftr" sz="quarter" idx="11"/>
          </p:nvPr>
        </p:nvSpPr>
        <p:spPr/>
        <p:txBody>
          <a:bodyPr/>
          <a:lstStyle/>
          <a:p>
            <a:endParaRPr lang="cs-CZ" dirty="0"/>
          </a:p>
        </p:txBody>
      </p:sp>
      <p:sp>
        <p:nvSpPr>
          <p:cNvPr id="27" name="Zástupný symbol pro číslo snímku 26"/>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8" name="Zástupný symbol pro číslo snímku 7"/>
          <p:cNvSpPr>
            <a:spLocks noGrp="1"/>
          </p:cNvSpPr>
          <p:nvPr>
            <p:ph type="sldNum" sz="quarter" idx="11"/>
          </p:nvPr>
        </p:nvSpPr>
        <p:spPr/>
        <p:txBody>
          <a:bodyPr/>
          <a:lstStyle/>
          <a:p>
            <a:fld id="{FEAD12AB-EAE8-4FE4-9DDD-B9014708AAD1}" type="slidenum">
              <a:rPr lang="cs-CZ" smtClean="0"/>
              <a:pPr/>
              <a:t>‹#›</a:t>
            </a:fld>
            <a:endParaRPr lang="cs-CZ" dirty="0"/>
          </a:p>
        </p:txBody>
      </p:sp>
      <p:sp>
        <p:nvSpPr>
          <p:cNvPr id="9" name="Zástupný symbol pro zápatí 8"/>
          <p:cNvSpPr>
            <a:spLocks noGrp="1"/>
          </p:cNvSpPr>
          <p:nvPr>
            <p:ph type="ftr" sz="quarter" idx="12"/>
          </p:nvPr>
        </p:nvSpPr>
        <p:spPr/>
        <p:txBody>
          <a:bodyPr/>
          <a:lstStyle/>
          <a:p>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a:xfrm>
            <a:off x="8156448" y="6422064"/>
            <a:ext cx="762000" cy="365125"/>
          </a:xfrm>
        </p:spPr>
        <p:txBody>
          <a:bodyPr/>
          <a:lstStyle/>
          <a:p>
            <a:fld id="{FEAD12AB-EAE8-4FE4-9DDD-B9014708AAD1}"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dirty="0" smtClean="0"/>
              <a:t>Klepnutím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90EE2223-EC1B-4225-BDA5-554ED853E859}" type="datetimeFigureOut">
              <a:rPr lang="cs-CZ" smtClean="0"/>
              <a:pPr/>
              <a:t>22.6.2012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0EE2223-EC1B-4225-BDA5-554ED853E859}" type="datetimeFigureOut">
              <a:rPr lang="cs-CZ" smtClean="0"/>
              <a:pPr/>
              <a:t>22.6.2012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EAD12AB-EAE8-4FE4-9DDD-B9014708AAD1}"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90EE2223-EC1B-4225-BDA5-554ED853E859}" type="datetimeFigureOut">
              <a:rPr lang="cs-CZ" smtClean="0"/>
              <a:pPr/>
              <a:t>22.6.2012</a:t>
            </a:fld>
            <a:endParaRPr lang="cs-CZ" dirty="0"/>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dirty="0"/>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FEAD12AB-EAE8-4FE4-9DDD-B9014708AAD1}" type="slidenum">
              <a:rPr lang="cs-CZ" smtClean="0"/>
              <a:pPr/>
              <a:t>‹#›</a:t>
            </a:fld>
            <a:endParaRPr lang="cs-CZ" dirty="0"/>
          </a:p>
        </p:txBody>
      </p:sp>
    </p:spTree>
  </p:cSld>
  <p:clrMap bg1="dk1" tx1="lt1" bg2="dk2" tx2="lt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1.wmf"/><Relationship Id="rId3" Type="http://schemas.openxmlformats.org/officeDocument/2006/relationships/image" Target="../media/image6.wmf"/><Relationship Id="rId7" Type="http://schemas.openxmlformats.org/officeDocument/2006/relationships/image" Target="../media/image10.wmf"/><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wmf"/><Relationship Id="rId11" Type="http://schemas.openxmlformats.org/officeDocument/2006/relationships/image" Target="../media/image14.wmf"/><Relationship Id="rId5" Type="http://schemas.openxmlformats.org/officeDocument/2006/relationships/image" Target="../media/image8.wmf"/><Relationship Id="rId10" Type="http://schemas.openxmlformats.org/officeDocument/2006/relationships/image" Target="../media/image13.wmf"/><Relationship Id="rId4" Type="http://schemas.openxmlformats.org/officeDocument/2006/relationships/image" Target="../media/image7.wmf"/><Relationship Id="rId9" Type="http://schemas.openxmlformats.org/officeDocument/2006/relationships/image" Target="../media/image12.wmf"/></Relationships>
</file>

<file path=ppt/slides/_rels/slide7.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5.png"/><Relationship Id="rId1" Type="http://schemas.openxmlformats.org/officeDocument/2006/relationships/slideLayout" Target="../slideLayouts/slideLayout4.xml"/><Relationship Id="rId5" Type="http://schemas.openxmlformats.org/officeDocument/2006/relationships/image" Target="../media/image17.wmf"/><Relationship Id="rId4" Type="http://schemas.openxmlformats.org/officeDocument/2006/relationships/image" Target="../media/image16.wmf"/></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4" Type="http://schemas.openxmlformats.org/officeDocument/2006/relationships/image" Target="../media/image24.wmf"/></Relationships>
</file>

<file path=ppt/slides/_rels/slide13.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image" Target="../media/image25.png"/><Relationship Id="rId1" Type="http://schemas.openxmlformats.org/officeDocument/2006/relationships/slideLayout" Target="../slideLayouts/slideLayout4.xml"/><Relationship Id="rId4" Type="http://schemas.openxmlformats.org/officeDocument/2006/relationships/image" Target="../media/image7.w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1259632" y="1413867"/>
            <a:ext cx="7222194" cy="5232202"/>
          </a:xfrm>
          <a:prstGeom prst="rect">
            <a:avLst/>
          </a:prstGeom>
        </p:spPr>
        <p:txBody>
          <a:bodyPr wrap="square">
            <a:spAutoFit/>
          </a:bodyPr>
          <a:lstStyle/>
          <a:p>
            <a:pPr algn="ctr"/>
            <a:r>
              <a:rPr lang="cs-CZ" b="1" dirty="0" smtClean="0">
                <a:solidFill>
                  <a:schemeClr val="tx2">
                    <a:lumMod val="50000"/>
                  </a:schemeClr>
                </a:solidFill>
              </a:rPr>
              <a:t>ZÁKLADNÍ ŠKOLA SLOVAN, KROMĚŘÍŽ, PŘÍSPĚVKOVÁ ORGANIZACE</a:t>
            </a:r>
          </a:p>
          <a:p>
            <a:pPr algn="ctr"/>
            <a:r>
              <a:rPr lang="cs-CZ" b="1" dirty="0" smtClean="0">
                <a:solidFill>
                  <a:schemeClr val="tx2">
                    <a:lumMod val="50000"/>
                  </a:schemeClr>
                </a:solidFill>
              </a:rPr>
              <a:t>ZEYEROVA 3354, 767 01 KROMĚŘÍŽ</a:t>
            </a:r>
          </a:p>
          <a:p>
            <a:pPr algn="ctr"/>
            <a:endParaRPr lang="cs-CZ" b="1" dirty="0" smtClean="0">
              <a:solidFill>
                <a:srgbClr val="00B050"/>
              </a:solidFill>
            </a:endParaRPr>
          </a:p>
          <a:p>
            <a:pPr algn="ctr"/>
            <a:r>
              <a:rPr lang="cs-CZ" dirty="0" smtClean="0">
                <a:solidFill>
                  <a:prstClr val="black"/>
                </a:solidFill>
              </a:rPr>
              <a:t>projekt v rámci vzdělávacího programu</a:t>
            </a:r>
          </a:p>
          <a:p>
            <a:pPr algn="ctr"/>
            <a:r>
              <a:rPr lang="cs-CZ" dirty="0" smtClean="0">
                <a:solidFill>
                  <a:prstClr val="black"/>
                </a:solidFill>
              </a:rPr>
              <a:t>VZDĚLÁNÍ PRO KONKURENCESCHOPNOST</a:t>
            </a:r>
          </a:p>
          <a:p>
            <a:endParaRPr lang="cs-CZ" dirty="0" smtClean="0">
              <a:solidFill>
                <a:prstClr val="black"/>
              </a:solidFill>
            </a:endParaRPr>
          </a:p>
          <a:p>
            <a:pPr algn="ctr"/>
            <a:r>
              <a:rPr lang="cs-CZ" dirty="0" smtClean="0">
                <a:solidFill>
                  <a:prstClr val="black"/>
                </a:solidFill>
              </a:rPr>
              <a:t>ŠABLONA ČÍSLO: III/2</a:t>
            </a:r>
          </a:p>
          <a:p>
            <a:pPr algn="ctr"/>
            <a:r>
              <a:rPr lang="cs-CZ" dirty="0" smtClean="0">
                <a:solidFill>
                  <a:prstClr val="black"/>
                </a:solidFill>
              </a:rPr>
              <a:t>NÁZEV:  INOVACE A ZKVALITNĚNÍ VÝUKY PROSTŘEDNICTVÍM ICT</a:t>
            </a:r>
          </a:p>
          <a:p>
            <a:endParaRPr lang="cs-CZ" dirty="0">
              <a:solidFill>
                <a:prstClr val="black"/>
              </a:solidFill>
            </a:endParaRPr>
          </a:p>
          <a:p>
            <a:r>
              <a:rPr lang="cs-CZ" dirty="0" smtClean="0">
                <a:solidFill>
                  <a:prstClr val="black"/>
                </a:solidFill>
              </a:rPr>
              <a:t>PŘEDMĚT: Anglický jazyk</a:t>
            </a:r>
          </a:p>
          <a:p>
            <a:r>
              <a:rPr lang="cs-CZ" dirty="0" smtClean="0">
                <a:solidFill>
                  <a:prstClr val="black"/>
                </a:solidFill>
              </a:rPr>
              <a:t>ROČNÍK: 7. ročník </a:t>
            </a:r>
          </a:p>
          <a:p>
            <a:r>
              <a:rPr lang="cs-CZ" dirty="0" smtClean="0">
                <a:solidFill>
                  <a:prstClr val="black"/>
                </a:solidFill>
              </a:rPr>
              <a:t>TÉMA: My </a:t>
            </a:r>
            <a:r>
              <a:rPr lang="cs-CZ" dirty="0" err="1" smtClean="0">
                <a:solidFill>
                  <a:prstClr val="black"/>
                </a:solidFill>
              </a:rPr>
              <a:t>flat</a:t>
            </a:r>
            <a:endParaRPr lang="cs-CZ" dirty="0" smtClean="0">
              <a:solidFill>
                <a:prstClr val="black"/>
              </a:solidFill>
            </a:endParaRPr>
          </a:p>
          <a:p>
            <a:r>
              <a:rPr lang="cs-CZ" dirty="0" smtClean="0">
                <a:solidFill>
                  <a:prstClr val="black"/>
                </a:solidFill>
              </a:rPr>
              <a:t>AUTOR: Jana Veselá, </a:t>
            </a:r>
            <a:r>
              <a:rPr lang="cs-CZ" dirty="0" err="1" smtClean="0">
                <a:solidFill>
                  <a:prstClr val="black"/>
                </a:solidFill>
              </a:rPr>
              <a:t>DiS</a:t>
            </a:r>
            <a:r>
              <a:rPr lang="cs-CZ" dirty="0" smtClean="0">
                <a:solidFill>
                  <a:prstClr val="black"/>
                </a:solidFill>
              </a:rPr>
              <a:t>.</a:t>
            </a:r>
          </a:p>
          <a:p>
            <a:r>
              <a:rPr lang="cs-CZ" dirty="0" smtClean="0">
                <a:solidFill>
                  <a:prstClr val="black"/>
                </a:solidFill>
              </a:rPr>
              <a:t>DATUM VYTVOŘENÍ: 8. 10. 2011</a:t>
            </a:r>
          </a:p>
          <a:p>
            <a:endParaRPr lang="cs-CZ" dirty="0" smtClean="0">
              <a:solidFill>
                <a:prstClr val="black"/>
              </a:solidFill>
            </a:endParaRPr>
          </a:p>
          <a:p>
            <a:pPr algn="ctr"/>
            <a:r>
              <a:rPr lang="cs-CZ" sz="2800" b="1" dirty="0" smtClean="0">
                <a:solidFill>
                  <a:srgbClr val="C00000"/>
                </a:solidFill>
              </a:rPr>
              <a:t>VY_32_INOVACE_07_JV</a:t>
            </a:r>
            <a:endParaRPr lang="cs-CZ" sz="2800" b="1" dirty="0">
              <a:solidFill>
                <a:srgbClr val="C00000"/>
              </a:solidFill>
            </a:endParaRPr>
          </a:p>
        </p:txBody>
      </p:sp>
    </p:spTree>
    <p:extLst>
      <p:ext uri="{BB962C8B-B14F-4D97-AF65-F5344CB8AC3E}">
        <p14:creationId xmlns:p14="http://schemas.microsoft.com/office/powerpoint/2010/main" val="2358908100"/>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5890984"/>
          </a:xfrm>
        </p:spPr>
        <p:txBody>
          <a:bodyPr>
            <a:normAutofit fontScale="90000"/>
          </a:bodyPr>
          <a:lstStyle/>
          <a:p>
            <a:r>
              <a:rPr lang="cs-CZ" sz="2400" b="1" u="sng" dirty="0" smtClean="0">
                <a:solidFill>
                  <a:schemeClr val="tx2">
                    <a:lumMod val="75000"/>
                  </a:schemeClr>
                </a:solidFill>
                <a:latin typeface="Bradley Hand ITC" pitchFamily="66" charset="0"/>
              </a:rPr>
              <a:t>Anotace:</a:t>
            </a:r>
            <a:r>
              <a:rPr lang="cs-CZ" sz="2400" b="1" dirty="0" smtClean="0">
                <a:solidFill>
                  <a:schemeClr val="tx2">
                    <a:lumMod val="75000"/>
                  </a:schemeClr>
                </a:solidFill>
                <a:latin typeface="Bradley Hand ITC" pitchFamily="66" charset="0"/>
              </a:rPr>
              <a:t/>
            </a:r>
            <a:br>
              <a:rPr lang="cs-CZ" sz="2400" b="1" dirty="0" smtClean="0">
                <a:solidFill>
                  <a:schemeClr val="tx2">
                    <a:lumMod val="75000"/>
                  </a:schemeClr>
                </a:solidFill>
                <a:latin typeface="Bradley Hand ITC" pitchFamily="66" charset="0"/>
              </a:rPr>
            </a:br>
            <a:r>
              <a:rPr lang="cs-CZ" sz="2400" b="1" dirty="0" smtClean="0">
                <a:solidFill>
                  <a:schemeClr val="tx2">
                    <a:lumMod val="75000"/>
                  </a:schemeClr>
                </a:solidFill>
                <a:latin typeface="Bradley Hand ITC" pitchFamily="66" charset="0"/>
              </a:rPr>
              <a:t>Výukový materiál je určen pro 7. ročník k tématu bydlení. Jedná se o jednoduchou prezentaci, která představuje možnosti bydlení dnešního teenagera. Do prezentace jsou vloženy otázky, které zkoumají, zda žáci prezentaci rozumí. Kromě otázek jsou do prezentace vloženy různé úkoly.  Úkol je například založen </a:t>
            </a:r>
            <a:r>
              <a:rPr lang="cs-CZ" sz="2400" b="1" dirty="0">
                <a:solidFill>
                  <a:schemeClr val="tx2">
                    <a:lumMod val="75000"/>
                  </a:schemeClr>
                </a:solidFill>
                <a:latin typeface="Bradley Hand ITC" pitchFamily="66" charset="0"/>
              </a:rPr>
              <a:t> </a:t>
            </a:r>
            <a:r>
              <a:rPr lang="cs-CZ" sz="2400" b="1" dirty="0" smtClean="0">
                <a:solidFill>
                  <a:schemeClr val="tx2">
                    <a:lumMod val="75000"/>
                  </a:schemeClr>
                </a:solidFill>
                <a:latin typeface="Bradley Hand ITC" pitchFamily="66" charset="0"/>
              </a:rPr>
              <a:t>na tom, že žáci mají podle textu dopsat popisky k jednotlivým druhům nábytku v některých místnostech. Nebo mají za úkol popsat, kde se nachází některé věci v kuchyni, čímž si procvičují předložky. Prezentace je uzavřena úkolem, ve kterém žáci porovnávají svoje bydlení s tím, co jim bylo představeno.</a:t>
            </a:r>
            <a:br>
              <a:rPr lang="cs-CZ" sz="2400" b="1" dirty="0" smtClean="0">
                <a:solidFill>
                  <a:schemeClr val="tx2">
                    <a:lumMod val="75000"/>
                  </a:schemeClr>
                </a:solidFill>
                <a:latin typeface="Bradley Hand ITC" pitchFamily="66" charset="0"/>
              </a:rPr>
            </a:br>
            <a:r>
              <a:rPr lang="cs-CZ" sz="2400" b="1" dirty="0" smtClean="0">
                <a:solidFill>
                  <a:schemeClr val="tx2">
                    <a:lumMod val="75000"/>
                  </a:schemeClr>
                </a:solidFill>
                <a:latin typeface="Bradley Hand ITC" pitchFamily="66" charset="0"/>
              </a:rPr>
              <a:t>  </a:t>
            </a:r>
            <a:br>
              <a:rPr lang="cs-CZ" sz="2400" b="1" dirty="0" smtClean="0">
                <a:solidFill>
                  <a:schemeClr val="tx2">
                    <a:lumMod val="75000"/>
                  </a:schemeClr>
                </a:solidFill>
                <a:latin typeface="Bradley Hand ITC" pitchFamily="66" charset="0"/>
              </a:rPr>
            </a:br>
            <a:r>
              <a:rPr lang="cs-CZ" sz="2400" b="1" u="sng" dirty="0" smtClean="0">
                <a:solidFill>
                  <a:schemeClr val="tx2">
                    <a:lumMod val="75000"/>
                  </a:schemeClr>
                </a:solidFill>
                <a:latin typeface="Bradley Hand ITC" pitchFamily="66" charset="0"/>
              </a:rPr>
              <a:t>Ilustrace:</a:t>
            </a:r>
            <a:r>
              <a:rPr lang="cs-CZ" sz="2400" b="1" dirty="0" smtClean="0">
                <a:solidFill>
                  <a:schemeClr val="tx2">
                    <a:lumMod val="75000"/>
                  </a:schemeClr>
                </a:solidFill>
                <a:latin typeface="Bradley Hand ITC" pitchFamily="66" charset="0"/>
              </a:rPr>
              <a:t>  </a:t>
            </a:r>
            <a:r>
              <a:rPr lang="cs-CZ" sz="2400" b="1" dirty="0" smtClean="0">
                <a:solidFill>
                  <a:schemeClr val="tx2">
                    <a:lumMod val="75000"/>
                  </a:schemeClr>
                </a:solidFill>
                <a:latin typeface="Bradley Hand ITC" pitchFamily="66" charset="0"/>
                <a:hlinkClick r:id="rId2"/>
              </a:rPr>
              <a:t>www.office.microsoft.com</a:t>
            </a:r>
            <a:r>
              <a:rPr lang="cs-CZ" sz="2400" b="1" dirty="0" smtClean="0">
                <a:solidFill>
                  <a:schemeClr val="tx2">
                    <a:lumMod val="75000"/>
                  </a:schemeClr>
                </a:solidFill>
                <a:latin typeface="Bradley Hand ITC" pitchFamily="66" charset="0"/>
              </a:rPr>
              <a:t/>
            </a:r>
            <a:br>
              <a:rPr lang="cs-CZ" sz="2400" b="1" dirty="0" smtClean="0">
                <a:solidFill>
                  <a:schemeClr val="tx2">
                    <a:lumMod val="75000"/>
                  </a:schemeClr>
                </a:solidFill>
                <a:latin typeface="Bradley Hand ITC" pitchFamily="66" charset="0"/>
              </a:rPr>
            </a:br>
            <a:r>
              <a:rPr lang="cs-CZ" sz="2400" b="1" u="sng" dirty="0" smtClean="0">
                <a:solidFill>
                  <a:schemeClr val="tx2">
                    <a:lumMod val="75000"/>
                  </a:schemeClr>
                </a:solidFill>
                <a:latin typeface="Bradley Hand ITC" pitchFamily="66" charset="0"/>
              </a:rPr>
              <a:t>Pilotáž: </a:t>
            </a:r>
            <a:r>
              <a:rPr lang="cs-CZ" sz="2400" b="1" dirty="0" smtClean="0">
                <a:solidFill>
                  <a:schemeClr val="tx2">
                    <a:lumMod val="75000"/>
                  </a:schemeClr>
                </a:solidFill>
                <a:latin typeface="Bradley Hand ITC" pitchFamily="66" charset="0"/>
              </a:rPr>
              <a:t/>
            </a:r>
            <a:br>
              <a:rPr lang="cs-CZ" sz="2400" b="1" dirty="0" smtClean="0">
                <a:solidFill>
                  <a:schemeClr val="tx2">
                    <a:lumMod val="75000"/>
                  </a:schemeClr>
                </a:solidFill>
                <a:latin typeface="Bradley Hand ITC" pitchFamily="66" charset="0"/>
              </a:rPr>
            </a:br>
            <a:r>
              <a:rPr lang="cs-CZ" sz="2400" b="1" dirty="0" smtClean="0">
                <a:solidFill>
                  <a:schemeClr val="tx2">
                    <a:lumMod val="75000"/>
                  </a:schemeClr>
                </a:solidFill>
                <a:latin typeface="Bradley Hand ITC" pitchFamily="66" charset="0"/>
              </a:rPr>
              <a:t>VM byl použit v hodinách anglického jazyka ve třídách </a:t>
            </a:r>
            <a:br>
              <a:rPr lang="cs-CZ" sz="2400" b="1" dirty="0" smtClean="0">
                <a:solidFill>
                  <a:schemeClr val="tx2">
                    <a:lumMod val="75000"/>
                  </a:schemeClr>
                </a:solidFill>
                <a:latin typeface="Bradley Hand ITC" pitchFamily="66" charset="0"/>
              </a:rPr>
            </a:br>
            <a:r>
              <a:rPr lang="cs-CZ" sz="2400" b="1" dirty="0" smtClean="0">
                <a:solidFill>
                  <a:schemeClr val="tx2">
                    <a:lumMod val="75000"/>
                  </a:schemeClr>
                </a:solidFill>
                <a:latin typeface="Bradley Hand ITC" pitchFamily="66" charset="0"/>
              </a:rPr>
              <a:t>7. ročníku. Žáci si opět procvičili použití vazby </a:t>
            </a:r>
            <a:r>
              <a:rPr lang="cs-CZ" sz="2400" b="1" dirty="0" err="1" smtClean="0">
                <a:solidFill>
                  <a:schemeClr val="tx2">
                    <a:lumMod val="75000"/>
                  </a:schemeClr>
                </a:solidFill>
                <a:latin typeface="Bradley Hand ITC" pitchFamily="66" charset="0"/>
              </a:rPr>
              <a:t>there</a:t>
            </a:r>
            <a:r>
              <a:rPr lang="cs-CZ" sz="2400" b="1" dirty="0" smtClean="0">
                <a:solidFill>
                  <a:schemeClr val="tx2">
                    <a:lumMod val="75000"/>
                  </a:schemeClr>
                </a:solidFill>
                <a:latin typeface="Bradley Hand ITC" pitchFamily="66" charset="0"/>
              </a:rPr>
              <a:t> </a:t>
            </a:r>
            <a:r>
              <a:rPr lang="cs-CZ" sz="2400" b="1" dirty="0" err="1" smtClean="0">
                <a:solidFill>
                  <a:schemeClr val="tx2">
                    <a:lumMod val="75000"/>
                  </a:schemeClr>
                </a:solidFill>
                <a:latin typeface="Bradley Hand ITC" pitchFamily="66" charset="0"/>
              </a:rPr>
              <a:t>is</a:t>
            </a:r>
            <a:r>
              <a:rPr lang="cs-CZ" sz="2400" b="1" dirty="0" smtClean="0">
                <a:solidFill>
                  <a:schemeClr val="tx2">
                    <a:lumMod val="75000"/>
                  </a:schemeClr>
                </a:solidFill>
                <a:latin typeface="Bradley Hand ITC" pitchFamily="66" charset="0"/>
              </a:rPr>
              <a:t>/</a:t>
            </a:r>
            <a:r>
              <a:rPr lang="cs-CZ" sz="2400" b="1" dirty="0" err="1" smtClean="0">
                <a:solidFill>
                  <a:schemeClr val="tx2">
                    <a:lumMod val="75000"/>
                  </a:schemeClr>
                </a:solidFill>
                <a:latin typeface="Bradley Hand ITC" pitchFamily="66" charset="0"/>
              </a:rPr>
              <a:t>there</a:t>
            </a:r>
            <a:r>
              <a:rPr lang="cs-CZ" sz="2400" b="1" dirty="0" smtClean="0">
                <a:solidFill>
                  <a:schemeClr val="tx2">
                    <a:lumMod val="75000"/>
                  </a:schemeClr>
                </a:solidFill>
                <a:latin typeface="Bradley Hand ITC" pitchFamily="66" charset="0"/>
              </a:rPr>
              <a:t> are, předložky a připomněli si slovní zásobu k tématu bydlení. </a:t>
            </a:r>
            <a:endParaRPr lang="cs-CZ" sz="2400" b="1" dirty="0">
              <a:solidFill>
                <a:schemeClr val="tx2">
                  <a:lumMod val="75000"/>
                </a:schemeClr>
              </a:solidFill>
              <a:latin typeface="Bradley Hand ITC" pitchFamily="66" charset="0"/>
            </a:endParaRPr>
          </a:p>
        </p:txBody>
      </p:sp>
    </p:spTree>
    <p:extLst>
      <p:ext uri="{BB962C8B-B14F-4D97-AF65-F5344CB8AC3E}">
        <p14:creationId xmlns:p14="http://schemas.microsoft.com/office/powerpoint/2010/main" val="19130024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29064" y="3717032"/>
            <a:ext cx="5223056" cy="1921768"/>
          </a:xfrm>
          <a:noFill/>
        </p:spPr>
        <p:txBody>
          <a:bodyPr>
            <a:normAutofit/>
          </a:bodyPr>
          <a:lstStyle/>
          <a:p>
            <a:r>
              <a:rPr lang="cs-CZ" sz="9600" dirty="0" smtClean="0">
                <a:solidFill>
                  <a:schemeClr val="tx2">
                    <a:lumMod val="50000"/>
                  </a:schemeClr>
                </a:solidFill>
              </a:rPr>
              <a:t>My</a:t>
            </a:r>
            <a:r>
              <a:rPr lang="cs-CZ" sz="9600" dirty="0" smtClean="0"/>
              <a:t> flat</a:t>
            </a:r>
            <a:endParaRPr lang="cs-CZ" sz="9600" dirty="0"/>
          </a:p>
        </p:txBody>
      </p:sp>
      <p:sp>
        <p:nvSpPr>
          <p:cNvPr id="3" name="Podnadpis 2"/>
          <p:cNvSpPr>
            <a:spLocks noGrp="1"/>
          </p:cNvSpPr>
          <p:nvPr>
            <p:ph type="subTitle" idx="1"/>
          </p:nvPr>
        </p:nvSpPr>
        <p:spPr>
          <a:xfrm flipH="1">
            <a:off x="5004048" y="4653136"/>
            <a:ext cx="2168444" cy="288032"/>
          </a:xfrm>
          <a:noFill/>
        </p:spPr>
        <p:txBody>
          <a:bodyPr>
            <a:normAutofit fontScale="92500" lnSpcReduction="10000"/>
          </a:bodyPr>
          <a:lstStyle/>
          <a:p>
            <a:endParaRPr lang="cs-CZ" dirty="0"/>
          </a:p>
        </p:txBody>
      </p:sp>
      <p:pic>
        <p:nvPicPr>
          <p:cNvPr id="1026" name="Picture 2" descr="C:\Users\Bara\AppData\Local\Microsoft\Windows\Temporary Internet Files\Content.IE5\I6RLZMNT\MC900240161[1].wmf"/>
          <p:cNvPicPr>
            <a:picLocks noChangeAspect="1" noChangeArrowheads="1"/>
          </p:cNvPicPr>
          <p:nvPr/>
        </p:nvPicPr>
        <p:blipFill>
          <a:blip r:embed="rId2" cstate="print"/>
          <a:srcRect/>
          <a:stretch>
            <a:fillRect/>
          </a:stretch>
        </p:blipFill>
        <p:spPr bwMode="auto">
          <a:xfrm rot="21041598">
            <a:off x="6274442" y="4450706"/>
            <a:ext cx="2075958" cy="1557436"/>
          </a:xfrm>
          <a:prstGeom prst="rect">
            <a:avLst/>
          </a:prstGeom>
          <a:ln>
            <a:noFill/>
          </a:ln>
          <a:effectLst>
            <a:outerShdw blurRad="292100" dist="139700" dir="2700000" algn="tl" rotWithShape="0">
              <a:srgbClr val="333333">
                <a:alpha val="65000"/>
              </a:srgbClr>
            </a:outerShdw>
          </a:effectLst>
        </p:spPr>
      </p:pic>
      <p:pic>
        <p:nvPicPr>
          <p:cNvPr id="1027" name="Picture 3" descr="C:\Users\Bara\AppData\Local\Microsoft\Windows\Temporary Internet Files\Content.IE5\0JJ0A6M7\MC900290291[1].wmf"/>
          <p:cNvPicPr>
            <a:picLocks noChangeAspect="1" noChangeArrowheads="1"/>
          </p:cNvPicPr>
          <p:nvPr/>
        </p:nvPicPr>
        <p:blipFill>
          <a:blip r:embed="rId3" cstate="print"/>
          <a:srcRect/>
          <a:stretch>
            <a:fillRect/>
          </a:stretch>
        </p:blipFill>
        <p:spPr bwMode="auto">
          <a:xfrm>
            <a:off x="1043608" y="620688"/>
            <a:ext cx="3240360" cy="2738307"/>
          </a:xfrm>
          <a:prstGeom prst="rect">
            <a:avLst/>
          </a:prstGeom>
          <a:noFill/>
        </p:spPr>
      </p:pic>
      <p:sp>
        <p:nvSpPr>
          <p:cNvPr id="7" name="Veselý obličej 6"/>
          <p:cNvSpPr/>
          <p:nvPr/>
        </p:nvSpPr>
        <p:spPr>
          <a:xfrm rot="1400725">
            <a:off x="8066627" y="127467"/>
            <a:ext cx="792088" cy="720080"/>
          </a:xfrm>
          <a:prstGeom prst="smileyFace">
            <a:avLst>
              <a:gd name="adj" fmla="val 465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1027"/>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1026"/>
                                        </p:tgtEl>
                                        <p:attrNameLst>
                                          <p:attrName>style.visibility</p:attrName>
                                        </p:attrNameLst>
                                      </p:cBhvr>
                                      <p:to>
                                        <p:strVal val="visible"/>
                                      </p:to>
                                    </p:set>
                                    <p:animEffect transition="in" filter="wheel(1)">
                                      <p:cBhvr>
                                        <p:cTn id="16" dur="2000"/>
                                        <p:tgtEl>
                                          <p:spTgt spid="1026"/>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mph" presetSubtype="0" fill="hold" grpId="0" nodeType="clickEffect">
                                  <p:stCondLst>
                                    <p:cond delay="0"/>
                                  </p:stCondLst>
                                  <p:childTnLst>
                                    <p:animScale>
                                      <p:cBhvr>
                                        <p:cTn id="20"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n w="900" cmpd="sng">
                  <a:solidFill>
                    <a:schemeClr val="accent1">
                      <a:satMod val="190000"/>
                      <a:alpha val="55000"/>
                    </a:schemeClr>
                  </a:solidFill>
                  <a:prstDash val="solid"/>
                </a:ln>
                <a:solidFill>
                  <a:schemeClr val="tx2">
                    <a:lumMod val="50000"/>
                  </a:schemeClr>
                </a:solidFill>
                <a:effectLst>
                  <a:outerShdw blurRad="38100" dist="38100" dir="2700000" algn="tl">
                    <a:srgbClr val="000000">
                      <a:alpha val="43137"/>
                    </a:srgbClr>
                  </a:outerShdw>
                </a:effectLst>
                <a:latin typeface="Algerian" pitchFamily="82" charset="0"/>
              </a:rPr>
              <a:t>My flat is….</a:t>
            </a:r>
            <a:endParaRPr lang="cs-CZ" b="1" dirty="0">
              <a:ln w="900" cmpd="sng">
                <a:solidFill>
                  <a:schemeClr val="accent1">
                    <a:satMod val="190000"/>
                    <a:alpha val="55000"/>
                  </a:schemeClr>
                </a:solidFill>
                <a:prstDash val="solid"/>
              </a:ln>
              <a:solidFill>
                <a:schemeClr val="tx2">
                  <a:lumMod val="50000"/>
                </a:schemeClr>
              </a:solidFill>
              <a:effectLst>
                <a:outerShdw blurRad="38100" dist="38100" dir="2700000" algn="tl">
                  <a:srgbClr val="000000">
                    <a:alpha val="43137"/>
                  </a:srgbClr>
                </a:outerShdw>
              </a:effectLst>
              <a:latin typeface="Algerian" pitchFamily="82" charset="0"/>
            </a:endParaRPr>
          </a:p>
        </p:txBody>
      </p:sp>
      <p:sp>
        <p:nvSpPr>
          <p:cNvPr id="3" name="Zástupný symbol pro obsah 2"/>
          <p:cNvSpPr>
            <a:spLocks noGrp="1"/>
          </p:cNvSpPr>
          <p:nvPr>
            <p:ph idx="1"/>
          </p:nvPr>
        </p:nvSpPr>
        <p:spPr/>
        <p:txBody>
          <a:bodyPr>
            <a:normAutofit/>
          </a:bodyPr>
          <a:lstStyle/>
          <a:p>
            <a:pPr>
              <a:buNone/>
            </a:pPr>
            <a:r>
              <a:rPr lang="cs-CZ" sz="2400" b="1" dirty="0" smtClean="0">
                <a:solidFill>
                  <a:schemeClr val="tx2">
                    <a:lumMod val="75000"/>
                  </a:schemeClr>
                </a:solidFill>
                <a:latin typeface="Bradley Hand ITC" pitchFamily="66" charset="0"/>
              </a:rPr>
              <a:t>I live in Krom</a:t>
            </a:r>
            <a:r>
              <a:rPr lang="cs-CZ" sz="2400" dirty="0" smtClean="0">
                <a:solidFill>
                  <a:schemeClr val="tx2">
                    <a:lumMod val="75000"/>
                  </a:schemeClr>
                </a:solidFill>
                <a:latin typeface="Bradley Hand ITC" pitchFamily="66" charset="0"/>
              </a:rPr>
              <a:t>ěř</a:t>
            </a:r>
            <a:r>
              <a:rPr lang="cs-CZ" sz="2400" b="1" dirty="0" smtClean="0">
                <a:solidFill>
                  <a:schemeClr val="tx2">
                    <a:lumMod val="75000"/>
                  </a:schemeClr>
                </a:solidFill>
                <a:latin typeface="Bradley Hand ITC" pitchFamily="66" charset="0"/>
              </a:rPr>
              <a:t>íž. I live in a block of flats.</a:t>
            </a:r>
          </a:p>
          <a:p>
            <a:pPr>
              <a:buNone/>
            </a:pPr>
            <a:r>
              <a:rPr lang="en-US" sz="2400" b="1" dirty="0" smtClean="0">
                <a:solidFill>
                  <a:schemeClr val="tx2">
                    <a:lumMod val="75000"/>
                  </a:schemeClr>
                </a:solidFill>
                <a:latin typeface="Bradley Hand ITC" pitchFamily="66" charset="0"/>
              </a:rPr>
              <a:t>My flat</a:t>
            </a:r>
            <a:r>
              <a:rPr lang="cs-CZ" sz="2400" b="1" dirty="0" smtClean="0">
                <a:solidFill>
                  <a:schemeClr val="tx2">
                    <a:lumMod val="75000"/>
                  </a:schemeClr>
                </a:solidFill>
                <a:latin typeface="Bradley Hand ITC" pitchFamily="66" charset="0"/>
              </a:rPr>
              <a:t> </a:t>
            </a:r>
            <a:r>
              <a:rPr lang="en-US" sz="2400" b="1" dirty="0" smtClean="0">
                <a:solidFill>
                  <a:schemeClr val="tx2">
                    <a:lumMod val="75000"/>
                  </a:schemeClr>
                </a:solidFill>
                <a:latin typeface="Bradley Hand ITC" pitchFamily="66" charset="0"/>
              </a:rPr>
              <a:t>isn't small</a:t>
            </a:r>
            <a:r>
              <a:rPr lang="cs-CZ" sz="2400" b="1" dirty="0" smtClean="0">
                <a:solidFill>
                  <a:schemeClr val="tx2">
                    <a:lumMod val="75000"/>
                  </a:schemeClr>
                </a:solidFill>
                <a:latin typeface="Bradley Hand ITC" pitchFamily="66" charset="0"/>
              </a:rPr>
              <a:t> nor</a:t>
            </a:r>
            <a:r>
              <a:rPr lang="en-US" sz="2400" b="1" dirty="0" smtClean="0">
                <a:solidFill>
                  <a:schemeClr val="tx2">
                    <a:lumMod val="75000"/>
                  </a:schemeClr>
                </a:solidFill>
                <a:latin typeface="Bradley Hand ITC" pitchFamily="66" charset="0"/>
              </a:rPr>
              <a:t> big</a:t>
            </a:r>
            <a:r>
              <a:rPr lang="cs-CZ" sz="2400" b="1" dirty="0" smtClean="0">
                <a:solidFill>
                  <a:schemeClr val="tx2">
                    <a:lumMod val="75000"/>
                  </a:schemeClr>
                </a:solidFill>
                <a:latin typeface="Bradley Hand ITC" pitchFamily="66" charset="0"/>
              </a:rPr>
              <a:t>. It has 2 bedrooms, a </a:t>
            </a:r>
            <a:r>
              <a:rPr lang="cs-CZ" sz="2400" b="1" dirty="0" err="1" smtClean="0">
                <a:solidFill>
                  <a:schemeClr val="tx2">
                    <a:lumMod val="75000"/>
                  </a:schemeClr>
                </a:solidFill>
                <a:latin typeface="Bradley Hand ITC" pitchFamily="66" charset="0"/>
              </a:rPr>
              <a:t>living</a:t>
            </a:r>
            <a:r>
              <a:rPr lang="cs-CZ" sz="2400" b="1" dirty="0" smtClean="0">
                <a:solidFill>
                  <a:schemeClr val="tx2">
                    <a:lumMod val="75000"/>
                  </a:schemeClr>
                </a:solidFill>
                <a:latin typeface="Bradley Hand ITC" pitchFamily="66" charset="0"/>
              </a:rPr>
              <a:t> room, a </a:t>
            </a:r>
            <a:r>
              <a:rPr lang="cs-CZ" sz="2400" b="1" dirty="0" err="1" smtClean="0">
                <a:solidFill>
                  <a:schemeClr val="tx2">
                    <a:lumMod val="75000"/>
                  </a:schemeClr>
                </a:solidFill>
                <a:latin typeface="Bradley Hand ITC" pitchFamily="66" charset="0"/>
              </a:rPr>
              <a:t>kitchen</a:t>
            </a:r>
            <a:r>
              <a:rPr lang="cs-CZ" sz="2400" b="1" dirty="0" smtClean="0">
                <a:solidFill>
                  <a:schemeClr val="tx2">
                    <a:lumMod val="75000"/>
                  </a:schemeClr>
                </a:solidFill>
                <a:latin typeface="Bradley Hand ITC" pitchFamily="66" charset="0"/>
              </a:rPr>
              <a:t>, a </a:t>
            </a:r>
            <a:r>
              <a:rPr lang="cs-CZ" sz="2400" b="1" dirty="0" err="1" smtClean="0">
                <a:solidFill>
                  <a:schemeClr val="tx2">
                    <a:lumMod val="75000"/>
                  </a:schemeClr>
                </a:solidFill>
                <a:latin typeface="Bradley Hand ITC" pitchFamily="66" charset="0"/>
              </a:rPr>
              <a:t>dining</a:t>
            </a:r>
            <a:r>
              <a:rPr lang="cs-CZ" sz="2400" b="1" dirty="0" smtClean="0">
                <a:solidFill>
                  <a:schemeClr val="tx2">
                    <a:lumMod val="75000"/>
                  </a:schemeClr>
                </a:solidFill>
                <a:latin typeface="Bradley Hand ITC" pitchFamily="66" charset="0"/>
              </a:rPr>
              <a:t> room, a </a:t>
            </a:r>
            <a:r>
              <a:rPr lang="cs-CZ" sz="2400" b="1" dirty="0" err="1" smtClean="0">
                <a:solidFill>
                  <a:schemeClr val="tx2">
                    <a:lumMod val="75000"/>
                  </a:schemeClr>
                </a:solidFill>
                <a:latin typeface="Bradley Hand ITC" pitchFamily="66" charset="0"/>
              </a:rPr>
              <a:t>toilet</a:t>
            </a:r>
            <a:r>
              <a:rPr lang="cs-CZ" sz="2400" b="1" dirty="0" smtClean="0">
                <a:solidFill>
                  <a:schemeClr val="tx2">
                    <a:lumMod val="75000"/>
                  </a:schemeClr>
                </a:solidFill>
                <a:latin typeface="Bradley Hand ITC" pitchFamily="66" charset="0"/>
              </a:rPr>
              <a:t>, a </a:t>
            </a:r>
            <a:r>
              <a:rPr lang="cs-CZ" sz="2400" b="1" dirty="0" err="1" smtClean="0">
                <a:solidFill>
                  <a:schemeClr val="tx2">
                    <a:lumMod val="75000"/>
                  </a:schemeClr>
                </a:solidFill>
                <a:latin typeface="Bradley Hand ITC" pitchFamily="66" charset="0"/>
              </a:rPr>
              <a:t>bathroom</a:t>
            </a:r>
            <a:r>
              <a:rPr lang="cs-CZ" sz="2400" b="1" dirty="0" smtClean="0">
                <a:solidFill>
                  <a:schemeClr val="tx2">
                    <a:lumMod val="75000"/>
                  </a:schemeClr>
                </a:solidFill>
                <a:latin typeface="Bradley Hand ITC" pitchFamily="66" charset="0"/>
              </a:rPr>
              <a:t> and a </a:t>
            </a:r>
            <a:r>
              <a:rPr lang="cs-CZ" sz="2400" b="1" dirty="0" err="1" smtClean="0">
                <a:solidFill>
                  <a:schemeClr val="tx2">
                    <a:lumMod val="75000"/>
                  </a:schemeClr>
                </a:solidFill>
                <a:latin typeface="Bradley Hand ITC" pitchFamily="66" charset="0"/>
              </a:rPr>
              <a:t>hall</a:t>
            </a:r>
            <a:r>
              <a:rPr lang="cs-CZ" sz="2400" b="1" dirty="0" smtClean="0">
                <a:solidFill>
                  <a:schemeClr val="tx2">
                    <a:lumMod val="75000"/>
                  </a:schemeClr>
                </a:solidFill>
                <a:latin typeface="Bradley Hand ITC" pitchFamily="66" charset="0"/>
              </a:rPr>
              <a:t>. </a:t>
            </a:r>
          </a:p>
          <a:p>
            <a:pPr>
              <a:buNone/>
            </a:pPr>
            <a:r>
              <a:rPr lang="en-US" sz="2400" b="1" dirty="0" smtClean="0">
                <a:solidFill>
                  <a:schemeClr val="tx2">
                    <a:lumMod val="75000"/>
                  </a:schemeClr>
                </a:solidFill>
                <a:latin typeface="Bradley Hand ITC" pitchFamily="66" charset="0"/>
              </a:rPr>
              <a:t>I have my own </a:t>
            </a:r>
            <a:r>
              <a:rPr lang="cs-CZ" sz="2400" b="1" dirty="0" smtClean="0">
                <a:solidFill>
                  <a:schemeClr val="tx2">
                    <a:lumMod val="75000"/>
                  </a:schemeClr>
                </a:solidFill>
                <a:latin typeface="Bradley Hand ITC" pitchFamily="66" charset="0"/>
              </a:rPr>
              <a:t>bed</a:t>
            </a:r>
            <a:r>
              <a:rPr lang="en-US" sz="2400" b="1" dirty="0" smtClean="0">
                <a:solidFill>
                  <a:schemeClr val="tx2">
                    <a:lumMod val="75000"/>
                  </a:schemeClr>
                </a:solidFill>
                <a:latin typeface="Bradley Hand ITC" pitchFamily="66" charset="0"/>
              </a:rPr>
              <a:t>room.</a:t>
            </a:r>
            <a:r>
              <a:rPr lang="cs-CZ" sz="2400" b="1" dirty="0" smtClean="0">
                <a:solidFill>
                  <a:schemeClr val="tx2">
                    <a:lumMod val="75000"/>
                  </a:schemeClr>
                </a:solidFill>
                <a:latin typeface="Bradley Hand ITC" pitchFamily="66" charset="0"/>
              </a:rPr>
              <a:t> My brother has his </a:t>
            </a:r>
            <a:r>
              <a:rPr lang="cs-CZ" sz="2400" b="1" dirty="0" err="1" smtClean="0">
                <a:solidFill>
                  <a:schemeClr val="tx2">
                    <a:lumMod val="75000"/>
                  </a:schemeClr>
                </a:solidFill>
                <a:latin typeface="Bradley Hand ITC" pitchFamily="66" charset="0"/>
              </a:rPr>
              <a:t>own</a:t>
            </a:r>
            <a:r>
              <a:rPr lang="cs-CZ" sz="2400" b="1" dirty="0" smtClean="0">
                <a:solidFill>
                  <a:schemeClr val="tx2">
                    <a:lumMod val="75000"/>
                  </a:schemeClr>
                </a:solidFill>
                <a:latin typeface="Bradley Hand ITC" pitchFamily="66" charset="0"/>
              </a:rPr>
              <a:t> bedroom, too. </a:t>
            </a:r>
            <a:r>
              <a:rPr lang="en-US" sz="2400" b="1" dirty="0" smtClean="0">
                <a:solidFill>
                  <a:schemeClr val="tx2">
                    <a:lumMod val="75000"/>
                  </a:schemeClr>
                </a:solidFill>
                <a:latin typeface="Bradley Hand ITC" pitchFamily="66" charset="0"/>
              </a:rPr>
              <a:t>My parents have </a:t>
            </a:r>
            <a:r>
              <a:rPr lang="cs-CZ" sz="2400" b="1" dirty="0" smtClean="0">
                <a:solidFill>
                  <a:schemeClr val="tx2">
                    <a:lumMod val="75000"/>
                  </a:schemeClr>
                </a:solidFill>
                <a:latin typeface="Bradley Hand ITC" pitchFamily="66" charset="0"/>
              </a:rPr>
              <a:t> </a:t>
            </a:r>
            <a:r>
              <a:rPr lang="cs-CZ" sz="2400" b="1" dirty="0" err="1" smtClean="0">
                <a:solidFill>
                  <a:schemeClr val="tx2">
                    <a:lumMod val="75000"/>
                  </a:schemeClr>
                </a:solidFill>
                <a:latin typeface="Bradley Hand ITC" pitchFamily="66" charset="0"/>
              </a:rPr>
              <a:t>their</a:t>
            </a:r>
            <a:r>
              <a:rPr lang="en-US" sz="2400" b="1" dirty="0" smtClean="0">
                <a:solidFill>
                  <a:schemeClr val="tx2">
                    <a:lumMod val="75000"/>
                  </a:schemeClr>
                </a:solidFill>
                <a:latin typeface="Bradley Hand ITC" pitchFamily="66" charset="0"/>
              </a:rPr>
              <a:t> bedroom </a:t>
            </a:r>
            <a:r>
              <a:rPr lang="cs-CZ" sz="2400" b="1" dirty="0" smtClean="0">
                <a:solidFill>
                  <a:schemeClr val="tx2">
                    <a:lumMod val="75000"/>
                  </a:schemeClr>
                </a:solidFill>
                <a:latin typeface="Bradley Hand ITC" pitchFamily="66" charset="0"/>
              </a:rPr>
              <a:t> and </a:t>
            </a:r>
            <a:r>
              <a:rPr lang="cs-CZ" sz="2400" b="1" dirty="0" err="1" smtClean="0">
                <a:solidFill>
                  <a:schemeClr val="tx2">
                    <a:lumMod val="75000"/>
                  </a:schemeClr>
                </a:solidFill>
                <a:latin typeface="Bradley Hand ITC" pitchFamily="66" charset="0"/>
              </a:rPr>
              <a:t>living</a:t>
            </a:r>
            <a:r>
              <a:rPr lang="cs-CZ" sz="2400" b="1" dirty="0" smtClean="0">
                <a:solidFill>
                  <a:schemeClr val="tx2">
                    <a:lumMod val="75000"/>
                  </a:schemeClr>
                </a:solidFill>
                <a:latin typeface="Bradley Hand ITC" pitchFamily="66" charset="0"/>
              </a:rPr>
              <a:t> </a:t>
            </a:r>
            <a:r>
              <a:rPr lang="cs-CZ" sz="2400" b="1" dirty="0" err="1" smtClean="0">
                <a:solidFill>
                  <a:schemeClr val="tx2">
                    <a:lumMod val="75000"/>
                  </a:schemeClr>
                </a:solidFill>
                <a:latin typeface="Bradley Hand ITC" pitchFamily="66" charset="0"/>
              </a:rPr>
              <a:t>room</a:t>
            </a:r>
            <a:r>
              <a:rPr lang="cs-CZ" sz="2400" b="1" dirty="0" smtClean="0">
                <a:solidFill>
                  <a:schemeClr val="tx2">
                    <a:lumMod val="75000"/>
                  </a:schemeClr>
                </a:solidFill>
                <a:latin typeface="Bradley Hand ITC" pitchFamily="66" charset="0"/>
              </a:rPr>
              <a:t> </a:t>
            </a:r>
            <a:r>
              <a:rPr lang="cs-CZ" sz="2400" b="1" dirty="0" err="1" smtClean="0">
                <a:solidFill>
                  <a:schemeClr val="tx2">
                    <a:lumMod val="75000"/>
                  </a:schemeClr>
                </a:solidFill>
                <a:latin typeface="Bradley Hand ITC" pitchFamily="66" charset="0"/>
              </a:rPr>
              <a:t>together</a:t>
            </a:r>
            <a:r>
              <a:rPr lang="cs-CZ" sz="2400" b="1" dirty="0" smtClean="0">
                <a:solidFill>
                  <a:schemeClr val="tx2">
                    <a:lumMod val="75000"/>
                  </a:schemeClr>
                </a:solidFill>
                <a:latin typeface="Bradley Hand ITC" pitchFamily="66" charset="0"/>
              </a:rPr>
              <a:t>.</a:t>
            </a:r>
            <a:endParaRPr lang="en-US" sz="2400" b="1" dirty="0" smtClean="0">
              <a:solidFill>
                <a:schemeClr val="tx2">
                  <a:lumMod val="75000"/>
                </a:schemeClr>
              </a:solidFill>
              <a:latin typeface="Bradley Hand ITC" pitchFamily="66" charset="0"/>
            </a:endParaRPr>
          </a:p>
        </p:txBody>
      </p:sp>
      <p:sp>
        <p:nvSpPr>
          <p:cNvPr id="4" name="Pěticípá hvězda 3"/>
          <p:cNvSpPr/>
          <p:nvPr/>
        </p:nvSpPr>
        <p:spPr>
          <a:xfrm rot="1788295">
            <a:off x="230618" y="395222"/>
            <a:ext cx="329833" cy="293421"/>
          </a:xfrm>
          <a:prstGeom prst="star5">
            <a:avLst>
              <a:gd name="adj" fmla="val 21584"/>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Pěticípá hvězda 4"/>
          <p:cNvSpPr/>
          <p:nvPr/>
        </p:nvSpPr>
        <p:spPr>
          <a:xfrm rot="20343383">
            <a:off x="3470980" y="395221"/>
            <a:ext cx="329833" cy="293421"/>
          </a:xfrm>
          <a:prstGeom prst="star5">
            <a:avLst>
              <a:gd name="adj" fmla="val 30501"/>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0" name="Picture 2" descr="C:\Users\Bara\AppData\Local\Microsoft\Windows\Temporary Internet Files\Content.IE5\I6RLZMNT\MC900308365[1].wmf"/>
          <p:cNvPicPr>
            <a:picLocks noChangeAspect="1" noChangeArrowheads="1"/>
          </p:cNvPicPr>
          <p:nvPr/>
        </p:nvPicPr>
        <p:blipFill>
          <a:blip r:embed="rId3" cstate="print">
            <a:duotone>
              <a:schemeClr val="accent6">
                <a:shade val="45000"/>
                <a:satMod val="135000"/>
              </a:schemeClr>
              <a:prstClr val="white"/>
            </a:duotone>
          </a:blip>
          <a:srcRect/>
          <a:stretch>
            <a:fillRect/>
          </a:stretch>
        </p:blipFill>
        <p:spPr bwMode="auto">
          <a:xfrm>
            <a:off x="5292080" y="3933056"/>
            <a:ext cx="1827291" cy="1828800"/>
          </a:xfrm>
          <a:prstGeom prst="rect">
            <a:avLst/>
          </a:prstGeom>
          <a:noFill/>
          <a:ln>
            <a:noFill/>
          </a:ln>
          <a:effectLst>
            <a:outerShdw blurRad="152400" dist="317500" dir="5400000" sx="90000" sy="-19000" rotWithShape="0">
              <a:schemeClr val="tx2">
                <a:lumMod val="50000"/>
                <a:alpha val="15000"/>
              </a:schemeClr>
            </a:outerShdw>
          </a:effectLst>
          <a:scene3d>
            <a:camera prst="orthographicFront"/>
            <a:lightRig rig="threePt" dir="t"/>
          </a:scene3d>
          <a:sp3d>
            <a:bevelT/>
            <a:bevelB/>
          </a:sp3d>
        </p:spPr>
      </p:pic>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circle(in)">
                                      <p:cBhvr>
                                        <p:cTn id="15" dur="2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circle(in)">
                                      <p:cBhvr>
                                        <p:cTn id="20" dur="20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circle(in)">
                                      <p:cBhvr>
                                        <p:cTn id="25" dur="20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2050"/>
                                        </p:tgtEl>
                                        <p:attrNameLst>
                                          <p:attrName>style.visibility</p:attrName>
                                        </p:attrNameLst>
                                      </p:cBhvr>
                                      <p:to>
                                        <p:strVal val="visible"/>
                                      </p:to>
                                    </p:set>
                                    <p:animEffect transition="in" filter="wipe(down)">
                                      <p:cBhvr>
                                        <p:cTn id="30"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76672"/>
            <a:ext cx="7316288" cy="4896544"/>
          </a:xfrm>
        </p:spPr>
        <p:txBody>
          <a:bodyPr>
            <a:normAutofit fontScale="90000"/>
          </a:bodyPr>
          <a:lstStyle/>
          <a:p>
            <a:r>
              <a:rPr lang="cs-CZ" dirty="0" smtClean="0"/>
              <a:t/>
            </a:r>
            <a:br>
              <a:rPr lang="cs-CZ" dirty="0" smtClean="0"/>
            </a:br>
            <a:r>
              <a:rPr lang="cs-CZ" dirty="0" err="1" smtClean="0">
                <a:solidFill>
                  <a:schemeClr val="tx2">
                    <a:lumMod val="50000"/>
                  </a:schemeClr>
                </a:solidFill>
                <a:latin typeface="Algerian" pitchFamily="82" charset="0"/>
              </a:rPr>
              <a:t>Answer</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the</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questions</a:t>
            </a:r>
            <a:r>
              <a:rPr lang="cs-CZ" dirty="0" smtClean="0">
                <a:solidFill>
                  <a:schemeClr val="tx2">
                    <a:lumMod val="50000"/>
                  </a:schemeClr>
                </a:solidFill>
                <a:latin typeface="Algerian" pitchFamily="82" charset="0"/>
              </a:rPr>
              <a:t>:</a:t>
            </a:r>
            <a:r>
              <a:rPr lang="cs-CZ" dirty="0">
                <a:solidFill>
                  <a:schemeClr val="tx2">
                    <a:lumMod val="50000"/>
                  </a:schemeClr>
                </a:solidFill>
                <a:latin typeface="Algerian" pitchFamily="82" charset="0"/>
              </a:rPr>
              <a:t/>
            </a:r>
            <a:br>
              <a:rPr lang="cs-CZ" dirty="0">
                <a:solidFill>
                  <a:schemeClr val="tx2">
                    <a:lumMod val="50000"/>
                  </a:schemeClr>
                </a:solidFill>
                <a:latin typeface="Algerian" pitchFamily="82" charset="0"/>
              </a:rPr>
            </a:br>
            <a:r>
              <a:rPr lang="cs-CZ" dirty="0" smtClean="0">
                <a:solidFill>
                  <a:schemeClr val="tx2">
                    <a:lumMod val="50000"/>
                  </a:schemeClr>
                </a:solidFill>
                <a:latin typeface="Algerian" pitchFamily="82" charset="0"/>
              </a:rPr>
              <a:t/>
            </a:r>
            <a:br>
              <a:rPr lang="cs-CZ" dirty="0" smtClean="0">
                <a:solidFill>
                  <a:schemeClr val="tx2">
                    <a:lumMod val="50000"/>
                  </a:schemeClr>
                </a:solidFill>
                <a:latin typeface="Algerian" pitchFamily="82" charset="0"/>
              </a:rPr>
            </a:br>
            <a:r>
              <a:rPr lang="cs-CZ" b="1" dirty="0" smtClean="0">
                <a:solidFill>
                  <a:schemeClr val="tx2">
                    <a:lumMod val="75000"/>
                  </a:schemeClr>
                </a:solidFill>
                <a:latin typeface="Bradley Hand ITC" pitchFamily="66" charset="0"/>
              </a:rPr>
              <a:t>1. </a:t>
            </a:r>
            <a:r>
              <a:rPr lang="cs-CZ" b="1" dirty="0" err="1" smtClean="0">
                <a:solidFill>
                  <a:schemeClr val="tx2">
                    <a:lumMod val="75000"/>
                  </a:schemeClr>
                </a:solidFill>
                <a:latin typeface="Bradley Hand ITC" pitchFamily="66" charset="0"/>
              </a:rPr>
              <a:t>Where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does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girl live?</a:t>
            </a:r>
            <a:br>
              <a:rPr lang="cs-CZ" b="1" dirty="0" smtClean="0">
                <a:solidFill>
                  <a:schemeClr val="tx2">
                    <a:lumMod val="75000"/>
                  </a:schemeClr>
                </a:solidFill>
                <a:latin typeface="Bradley Hand ITC" pitchFamily="66" charset="0"/>
              </a:rPr>
            </a:br>
            <a:r>
              <a:rPr lang="cs-CZ" b="1" dirty="0" smtClean="0">
                <a:solidFill>
                  <a:schemeClr val="tx2">
                    <a:lumMod val="75000"/>
                  </a:schemeClr>
                </a:solidFill>
                <a:latin typeface="Bradley Hand ITC" pitchFamily="66" charset="0"/>
              </a:rPr>
              <a:t>2. </a:t>
            </a:r>
            <a:r>
              <a:rPr lang="cs-CZ" b="1" dirty="0" err="1" smtClean="0">
                <a:solidFill>
                  <a:schemeClr val="tx2">
                    <a:lumMod val="75000"/>
                  </a:schemeClr>
                </a:solidFill>
                <a:latin typeface="Bradley Hand ITC" pitchFamily="66" charset="0"/>
              </a:rPr>
              <a:t>Does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she</a:t>
            </a:r>
            <a:r>
              <a:rPr lang="cs-CZ" b="1" dirty="0" smtClean="0">
                <a:solidFill>
                  <a:schemeClr val="tx2">
                    <a:lumMod val="75000"/>
                  </a:schemeClr>
                </a:solidFill>
                <a:latin typeface="Bradley Hand ITC" pitchFamily="66" charset="0"/>
              </a:rPr>
              <a:t> live in a house?</a:t>
            </a:r>
            <a:br>
              <a:rPr lang="cs-CZ" b="1" dirty="0" smtClean="0">
                <a:solidFill>
                  <a:schemeClr val="tx2">
                    <a:lumMod val="75000"/>
                  </a:schemeClr>
                </a:solidFill>
                <a:latin typeface="Bradley Hand ITC" pitchFamily="66" charset="0"/>
              </a:rPr>
            </a:br>
            <a:r>
              <a:rPr lang="cs-CZ" b="1" dirty="0" smtClean="0">
                <a:solidFill>
                  <a:schemeClr val="tx2">
                    <a:lumMod val="75000"/>
                  </a:schemeClr>
                </a:solidFill>
                <a:latin typeface="Bradley Hand ITC" pitchFamily="66" charset="0"/>
              </a:rPr>
              <a:t>3. </a:t>
            </a:r>
            <a:r>
              <a:rPr lang="cs-CZ" b="1" dirty="0" err="1" smtClean="0">
                <a:solidFill>
                  <a:schemeClr val="tx2">
                    <a:lumMod val="75000"/>
                  </a:schemeClr>
                </a:solidFill>
                <a:latin typeface="Bradley Hand ITC" pitchFamily="66" charset="0"/>
              </a:rPr>
              <a:t>Does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girl </a:t>
            </a:r>
            <a:r>
              <a:rPr lang="cs-CZ" b="1" dirty="0" err="1" smtClean="0">
                <a:solidFill>
                  <a:schemeClr val="tx2">
                    <a:lumMod val="75000"/>
                  </a:schemeClr>
                </a:solidFill>
                <a:latin typeface="Bradley Hand ITC" pitchFamily="66" charset="0"/>
              </a:rPr>
              <a:t>share</a:t>
            </a:r>
            <a:r>
              <a:rPr lang="cs-CZ" b="1" dirty="0" smtClean="0">
                <a:solidFill>
                  <a:schemeClr val="tx2">
                    <a:lumMod val="75000"/>
                  </a:schemeClr>
                </a:solidFill>
                <a:latin typeface="Bradley Hand ITC" pitchFamily="66" charset="0"/>
              </a:rPr>
              <a:t> her </a:t>
            </a:r>
            <a:r>
              <a:rPr lang="cs-CZ" b="1" dirty="0" err="1" smtClean="0">
                <a:solidFill>
                  <a:schemeClr val="tx2">
                    <a:lumMod val="75000"/>
                  </a:schemeClr>
                </a:solidFill>
                <a:latin typeface="Bradley Hand ITC" pitchFamily="66" charset="0"/>
              </a:rPr>
              <a:t>bedroom</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with</a:t>
            </a:r>
            <a:r>
              <a:rPr lang="cs-CZ" b="1" dirty="0" smtClean="0">
                <a:solidFill>
                  <a:schemeClr val="tx2">
                    <a:lumMod val="75000"/>
                  </a:schemeClr>
                </a:solidFill>
                <a:latin typeface="Bradley Hand ITC" pitchFamily="66" charset="0"/>
              </a:rPr>
              <a:t> her </a:t>
            </a:r>
            <a:r>
              <a:rPr lang="cs-CZ" b="1" dirty="0" err="1" smtClean="0">
                <a:solidFill>
                  <a:schemeClr val="tx2">
                    <a:lumMod val="75000"/>
                  </a:schemeClr>
                </a:solidFill>
                <a:latin typeface="Bradley Hand ITC" pitchFamily="66" charset="0"/>
              </a:rPr>
              <a:t>brother</a:t>
            </a:r>
            <a:r>
              <a:rPr lang="cs-CZ" b="1" dirty="0" smtClean="0">
                <a:solidFill>
                  <a:schemeClr val="tx2">
                    <a:lumMod val="75000"/>
                  </a:schemeClr>
                </a:solidFill>
                <a:latin typeface="Bradley Hand ITC" pitchFamily="66" charset="0"/>
              </a:rPr>
              <a:t>?</a:t>
            </a:r>
            <a:br>
              <a:rPr lang="cs-CZ" b="1" dirty="0" smtClean="0">
                <a:solidFill>
                  <a:schemeClr val="tx2">
                    <a:lumMod val="75000"/>
                  </a:schemeClr>
                </a:solidFill>
                <a:latin typeface="Bradley Hand ITC" pitchFamily="66" charset="0"/>
              </a:rPr>
            </a:br>
            <a:r>
              <a:rPr lang="cs-CZ" b="1" dirty="0" smtClean="0">
                <a:solidFill>
                  <a:schemeClr val="tx2">
                    <a:lumMod val="75000"/>
                  </a:schemeClr>
                </a:solidFill>
                <a:latin typeface="Bradley Hand ITC" pitchFamily="66" charset="0"/>
              </a:rPr>
              <a:t>4. </a:t>
            </a:r>
            <a:r>
              <a:rPr lang="cs-CZ" b="1" dirty="0" err="1" smtClean="0">
                <a:solidFill>
                  <a:schemeClr val="tx2">
                    <a:lumMod val="75000"/>
                  </a:schemeClr>
                </a:solidFill>
                <a:latin typeface="Bradley Hand ITC" pitchFamily="66" charset="0"/>
              </a:rPr>
              <a:t>Can</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you</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describe</a:t>
            </a:r>
            <a:r>
              <a:rPr lang="cs-CZ" b="1" dirty="0" smtClean="0">
                <a:solidFill>
                  <a:schemeClr val="tx2">
                    <a:lumMod val="75000"/>
                  </a:schemeClr>
                </a:solidFill>
                <a:latin typeface="Bradley Hand ITC" pitchFamily="66" charset="0"/>
              </a:rPr>
              <a:t> her </a:t>
            </a:r>
            <a:r>
              <a:rPr lang="cs-CZ" b="1" dirty="0" err="1" smtClean="0">
                <a:solidFill>
                  <a:schemeClr val="tx2">
                    <a:lumMod val="75000"/>
                  </a:schemeClr>
                </a:solidFill>
                <a:latin typeface="Bradley Hand ITC" pitchFamily="66" charset="0"/>
              </a:rPr>
              <a:t>parents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bedroom</a:t>
            </a:r>
            <a:r>
              <a:rPr lang="cs-CZ" b="1" dirty="0" smtClean="0">
                <a:solidFill>
                  <a:schemeClr val="tx2">
                    <a:lumMod val="75000"/>
                  </a:schemeClr>
                </a:solidFill>
                <a:latin typeface="Bradley Hand ITC" pitchFamily="66" charset="0"/>
              </a:rPr>
              <a:t>?</a:t>
            </a:r>
            <a:br>
              <a:rPr lang="cs-CZ" b="1" dirty="0" smtClean="0">
                <a:solidFill>
                  <a:schemeClr val="tx2">
                    <a:lumMod val="75000"/>
                  </a:schemeClr>
                </a:solidFill>
                <a:latin typeface="Bradley Hand ITC" pitchFamily="66" charset="0"/>
              </a:rPr>
            </a:br>
            <a:endParaRPr lang="cs-CZ" b="1" dirty="0">
              <a:solidFill>
                <a:schemeClr val="tx2">
                  <a:lumMod val="75000"/>
                </a:schemeClr>
              </a:solidFill>
              <a:latin typeface="Bradley Hand ITC" pitchFamily="66" charset="0"/>
            </a:endParaRPr>
          </a:p>
        </p:txBody>
      </p:sp>
    </p:spTree>
    <p:extLst>
      <p:ext uri="{BB962C8B-B14F-4D97-AF65-F5344CB8AC3E}">
        <p14:creationId xmlns:p14="http://schemas.microsoft.com/office/powerpoint/2010/main" val="375416014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solidFill>
                  <a:schemeClr val="tx2">
                    <a:lumMod val="50000"/>
                  </a:schemeClr>
                </a:solidFill>
                <a:latin typeface="Algerian" pitchFamily="82" charset="0"/>
              </a:rPr>
              <a:t>Here</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is</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the</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plan</a:t>
            </a:r>
            <a:r>
              <a:rPr lang="cs-CZ" dirty="0" smtClean="0">
                <a:solidFill>
                  <a:schemeClr val="tx2">
                    <a:lumMod val="50000"/>
                  </a:schemeClr>
                </a:solidFill>
                <a:latin typeface="Algerian" pitchFamily="82" charset="0"/>
              </a:rPr>
              <a:t> of my </a:t>
            </a:r>
            <a:r>
              <a:rPr lang="cs-CZ" dirty="0" err="1" smtClean="0">
                <a:solidFill>
                  <a:schemeClr val="tx2">
                    <a:lumMod val="50000"/>
                  </a:schemeClr>
                </a:solidFill>
                <a:latin typeface="Algerian" pitchFamily="82" charset="0"/>
              </a:rPr>
              <a:t>flat</a:t>
            </a:r>
            <a:r>
              <a:rPr lang="cs-CZ" dirty="0" smtClean="0">
                <a:solidFill>
                  <a:schemeClr val="tx2">
                    <a:lumMod val="50000"/>
                  </a:schemeClr>
                </a:solidFill>
                <a:latin typeface="Algerian" pitchFamily="82" charset="0"/>
              </a:rPr>
              <a:t>. </a:t>
            </a:r>
            <a:r>
              <a:rPr lang="cs-CZ" b="1" dirty="0" err="1" smtClean="0">
                <a:solidFill>
                  <a:schemeClr val="tx2">
                    <a:lumMod val="75000"/>
                  </a:schemeClr>
                </a:solidFill>
                <a:latin typeface="Bradley Hand ITC" pitchFamily="66" charset="0"/>
              </a:rPr>
              <a:t>Name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things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then</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describe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plan</a:t>
            </a:r>
            <a:r>
              <a:rPr lang="cs-CZ" b="1" dirty="0" smtClean="0">
                <a:solidFill>
                  <a:schemeClr val="tx2">
                    <a:lumMod val="75000"/>
                  </a:schemeClr>
                </a:solidFill>
                <a:latin typeface="Bradley Hand ITC" pitchFamily="66" charset="0"/>
              </a:rPr>
              <a:t>!</a:t>
            </a:r>
            <a:endParaRPr lang="cs-CZ" b="1" dirty="0">
              <a:solidFill>
                <a:schemeClr val="tx2">
                  <a:lumMod val="75000"/>
                </a:schemeClr>
              </a:solidFill>
              <a:latin typeface="Bradley Hand ITC" pitchFamily="66" charset="0"/>
            </a:endParaRPr>
          </a:p>
        </p:txBody>
      </p:sp>
      <p:pic>
        <p:nvPicPr>
          <p:cNvPr id="4" name="Zástupný symbol pro obsah 3" descr="Bez názvu.png"/>
          <p:cNvPicPr>
            <a:picLocks noGrp="1" noChangeAspect="1"/>
          </p:cNvPicPr>
          <p:nvPr>
            <p:ph idx="1"/>
          </p:nvPr>
        </p:nvPicPr>
        <p:blipFill>
          <a:blip r:embed="rId2" cstate="print">
            <a:duotone>
              <a:prstClr val="black"/>
              <a:schemeClr val="tx2">
                <a:tint val="45000"/>
                <a:satMod val="400000"/>
              </a:schemeClr>
            </a:duotone>
          </a:blip>
          <a:stretch>
            <a:fillRect/>
          </a:stretch>
        </p:blipFill>
        <p:spPr>
          <a:xfrm>
            <a:off x="539552" y="1700808"/>
            <a:ext cx="7467600" cy="4266364"/>
          </a:xfrm>
          <a:prstGeom prst="rect">
            <a:avLst/>
          </a:prstGeom>
          <a:ln>
            <a:noFill/>
          </a:ln>
          <a:effectLst>
            <a:softEdge rad="112500"/>
          </a:effectLst>
        </p:spPr>
      </p:pic>
      <p:pic>
        <p:nvPicPr>
          <p:cNvPr id="1026" name="Picture 2" descr="C:\Users\Bara\AppData\Local\Microsoft\Windows\Temporary Internet Files\Content.IE5\0JJ0A6M7\MC900350047[1].wmf"/>
          <p:cNvPicPr>
            <a:picLocks noChangeAspect="1" noChangeArrowheads="1"/>
          </p:cNvPicPr>
          <p:nvPr/>
        </p:nvPicPr>
        <p:blipFill>
          <a:blip r:embed="rId3" cstate="print"/>
          <a:srcRect/>
          <a:stretch>
            <a:fillRect/>
          </a:stretch>
        </p:blipFill>
        <p:spPr bwMode="auto">
          <a:xfrm>
            <a:off x="4860032" y="2276872"/>
            <a:ext cx="378449" cy="392992"/>
          </a:xfrm>
          <a:prstGeom prst="rect">
            <a:avLst/>
          </a:prstGeom>
          <a:noFill/>
        </p:spPr>
      </p:pic>
      <p:pic>
        <p:nvPicPr>
          <p:cNvPr id="1027" name="Picture 3" descr="C:\Users\Bara\AppData\Local\Microsoft\Windows\Temporary Internet Files\Content.IE5\7EXACONR\MC900352393[1].wmf"/>
          <p:cNvPicPr>
            <a:picLocks noChangeAspect="1" noChangeArrowheads="1"/>
          </p:cNvPicPr>
          <p:nvPr/>
        </p:nvPicPr>
        <p:blipFill>
          <a:blip r:embed="rId4" cstate="print"/>
          <a:srcRect/>
          <a:stretch>
            <a:fillRect/>
          </a:stretch>
        </p:blipFill>
        <p:spPr bwMode="auto">
          <a:xfrm>
            <a:off x="5652120" y="2276872"/>
            <a:ext cx="698781" cy="1048608"/>
          </a:xfrm>
          <a:prstGeom prst="rect">
            <a:avLst/>
          </a:prstGeom>
          <a:noFill/>
        </p:spPr>
      </p:pic>
      <p:pic>
        <p:nvPicPr>
          <p:cNvPr id="1028" name="Picture 4" descr="C:\Users\Bara\AppData\Local\Microsoft\Windows\Temporary Internet Files\Content.IE5\7EXACONR\MC900217876[1].wmf"/>
          <p:cNvPicPr>
            <a:picLocks noChangeAspect="1" noChangeArrowheads="1"/>
          </p:cNvPicPr>
          <p:nvPr/>
        </p:nvPicPr>
        <p:blipFill>
          <a:blip r:embed="rId5" cstate="print"/>
          <a:srcRect/>
          <a:stretch>
            <a:fillRect/>
          </a:stretch>
        </p:blipFill>
        <p:spPr bwMode="auto">
          <a:xfrm>
            <a:off x="6516216" y="3140968"/>
            <a:ext cx="993479" cy="936104"/>
          </a:xfrm>
          <a:prstGeom prst="rect">
            <a:avLst/>
          </a:prstGeom>
          <a:noFill/>
        </p:spPr>
      </p:pic>
      <p:pic>
        <p:nvPicPr>
          <p:cNvPr id="1029" name="Picture 5" descr="C:\Users\Bara\AppData\Local\Microsoft\Windows\Temporary Internet Files\Content.IE5\OPGFZXH3\MC900290431[1].wmf"/>
          <p:cNvPicPr>
            <a:picLocks noChangeAspect="1" noChangeArrowheads="1"/>
          </p:cNvPicPr>
          <p:nvPr/>
        </p:nvPicPr>
        <p:blipFill>
          <a:blip r:embed="rId6" cstate="print"/>
          <a:srcRect/>
          <a:stretch>
            <a:fillRect/>
          </a:stretch>
        </p:blipFill>
        <p:spPr bwMode="auto">
          <a:xfrm>
            <a:off x="5292080" y="3356992"/>
            <a:ext cx="675843" cy="792088"/>
          </a:xfrm>
          <a:prstGeom prst="rect">
            <a:avLst/>
          </a:prstGeom>
          <a:noFill/>
        </p:spPr>
      </p:pic>
      <p:pic>
        <p:nvPicPr>
          <p:cNvPr id="1031" name="Picture 7" descr="C:\Users\Bara\AppData\Local\Microsoft\Windows\Temporary Internet Files\Content.IE5\7EXACONR\MC900215177[1].wmf"/>
          <p:cNvPicPr>
            <a:picLocks noChangeAspect="1" noChangeArrowheads="1"/>
          </p:cNvPicPr>
          <p:nvPr/>
        </p:nvPicPr>
        <p:blipFill>
          <a:blip r:embed="rId7" cstate="print"/>
          <a:srcRect/>
          <a:stretch>
            <a:fillRect/>
          </a:stretch>
        </p:blipFill>
        <p:spPr bwMode="auto">
          <a:xfrm>
            <a:off x="4427984" y="4221088"/>
            <a:ext cx="955508" cy="648072"/>
          </a:xfrm>
          <a:prstGeom prst="rect">
            <a:avLst/>
          </a:prstGeom>
          <a:noFill/>
        </p:spPr>
      </p:pic>
      <p:pic>
        <p:nvPicPr>
          <p:cNvPr id="1032" name="Picture 8" descr="C:\Users\Bara\AppData\Local\Microsoft\Windows\Temporary Internet Files\Content.IE5\I6RLZMNT\MC900100734[1].wmf"/>
          <p:cNvPicPr>
            <a:picLocks noChangeAspect="1" noChangeArrowheads="1"/>
          </p:cNvPicPr>
          <p:nvPr/>
        </p:nvPicPr>
        <p:blipFill>
          <a:blip r:embed="rId8" cstate="print"/>
          <a:srcRect/>
          <a:stretch>
            <a:fillRect/>
          </a:stretch>
        </p:blipFill>
        <p:spPr bwMode="auto">
          <a:xfrm>
            <a:off x="971600" y="3140968"/>
            <a:ext cx="925935" cy="936104"/>
          </a:xfrm>
          <a:prstGeom prst="rect">
            <a:avLst/>
          </a:prstGeom>
          <a:noFill/>
        </p:spPr>
      </p:pic>
      <p:pic>
        <p:nvPicPr>
          <p:cNvPr id="1033" name="Picture 9" descr="C:\Users\Bara\AppData\Local\Microsoft\Windows\Temporary Internet Files\Content.IE5\0JJ0A6M7\MC900352376[1].wmf"/>
          <p:cNvPicPr>
            <a:picLocks noChangeAspect="1" noChangeArrowheads="1"/>
          </p:cNvPicPr>
          <p:nvPr/>
        </p:nvPicPr>
        <p:blipFill>
          <a:blip r:embed="rId9" cstate="print"/>
          <a:srcRect/>
          <a:stretch>
            <a:fillRect/>
          </a:stretch>
        </p:blipFill>
        <p:spPr bwMode="auto">
          <a:xfrm>
            <a:off x="2267744" y="4581128"/>
            <a:ext cx="1327390" cy="1080120"/>
          </a:xfrm>
          <a:prstGeom prst="rect">
            <a:avLst/>
          </a:prstGeom>
          <a:noFill/>
        </p:spPr>
      </p:pic>
      <p:pic>
        <p:nvPicPr>
          <p:cNvPr id="1034" name="Picture 10" descr="C:\Users\Bara\AppData\Local\Microsoft\Windows\Temporary Internet Files\Content.IE5\0JJ0A6M7\MC900352365[1].wmf"/>
          <p:cNvPicPr>
            <a:picLocks noChangeAspect="1" noChangeArrowheads="1"/>
          </p:cNvPicPr>
          <p:nvPr/>
        </p:nvPicPr>
        <p:blipFill>
          <a:blip r:embed="rId10" cstate="print"/>
          <a:srcRect/>
          <a:stretch>
            <a:fillRect/>
          </a:stretch>
        </p:blipFill>
        <p:spPr bwMode="auto">
          <a:xfrm>
            <a:off x="6228184" y="4797152"/>
            <a:ext cx="1354969" cy="842557"/>
          </a:xfrm>
          <a:prstGeom prst="rect">
            <a:avLst/>
          </a:prstGeom>
          <a:noFill/>
        </p:spPr>
      </p:pic>
      <p:pic>
        <p:nvPicPr>
          <p:cNvPr id="1035" name="Picture 11" descr="C:\Users\Bara\AppData\Local\Microsoft\Windows\Temporary Internet Files\Content.IE5\I6RLZMNT\MC900195862[1].wmf"/>
          <p:cNvPicPr>
            <a:picLocks noChangeAspect="1" noChangeArrowheads="1"/>
          </p:cNvPicPr>
          <p:nvPr/>
        </p:nvPicPr>
        <p:blipFill>
          <a:blip r:embed="rId11" cstate="print"/>
          <a:srcRect/>
          <a:stretch>
            <a:fillRect/>
          </a:stretch>
        </p:blipFill>
        <p:spPr bwMode="auto">
          <a:xfrm>
            <a:off x="6804248" y="260648"/>
            <a:ext cx="1818742" cy="138074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035"/>
                                        </p:tgtEl>
                                        <p:attrNameLst>
                                          <p:attrName>style.visibility</p:attrName>
                                        </p:attrNameLst>
                                      </p:cBhvr>
                                      <p:to>
                                        <p:strVal val="visible"/>
                                      </p:to>
                                    </p:set>
                                    <p:animEffect transition="in" filter="circle(in)">
                                      <p:cBhvr>
                                        <p:cTn id="15" dur="2000"/>
                                        <p:tgtEl>
                                          <p:spTgt spid="1035"/>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barn(inVertical)">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2">
                    <a:lumMod val="50000"/>
                  </a:schemeClr>
                </a:solidFill>
                <a:effectLst>
                  <a:outerShdw blurRad="38100" dist="38100" dir="2700000" algn="tl">
                    <a:srgbClr val="000000">
                      <a:alpha val="43137"/>
                    </a:srgbClr>
                  </a:outerShdw>
                </a:effectLst>
                <a:latin typeface="Algerian" pitchFamily="82" charset="0"/>
              </a:rPr>
              <a:t>My bedroom</a:t>
            </a:r>
            <a:endParaRPr lang="cs-CZ" dirty="0">
              <a:solidFill>
                <a:schemeClr val="tx2">
                  <a:lumMod val="50000"/>
                </a:schemeClr>
              </a:solidFill>
              <a:effectLst>
                <a:outerShdw blurRad="38100" dist="38100" dir="2700000" algn="tl">
                  <a:srgbClr val="000000">
                    <a:alpha val="43137"/>
                  </a:srgbClr>
                </a:outerShdw>
              </a:effectLst>
              <a:latin typeface="Algerian" pitchFamily="82" charset="0"/>
            </a:endParaRPr>
          </a:p>
        </p:txBody>
      </p:sp>
      <p:pic>
        <p:nvPicPr>
          <p:cNvPr id="6" name="Zástupný symbol pro obsah 5" descr="Bez názvu01.png"/>
          <p:cNvPicPr>
            <a:picLocks noGrp="1" noChangeAspect="1"/>
          </p:cNvPicPr>
          <p:nvPr>
            <p:ph sz="half" idx="1"/>
          </p:nvPr>
        </p:nvPicPr>
        <p:blipFill>
          <a:blip r:embed="rId2" cstate="print"/>
          <a:stretch>
            <a:fillRect/>
          </a:stretch>
        </p:blipFill>
        <p:spPr>
          <a:xfrm>
            <a:off x="0" y="1916832"/>
            <a:ext cx="4652666" cy="2952328"/>
          </a:xfrm>
          <a:prstGeom prst="rect">
            <a:avLst/>
          </a:prstGeom>
          <a:ln>
            <a:noFill/>
          </a:ln>
          <a:effectLst>
            <a:softEdge rad="112500"/>
          </a:effectLst>
        </p:spPr>
      </p:pic>
      <p:sp>
        <p:nvSpPr>
          <p:cNvPr id="9" name="Zástupný symbol pro obsah 8"/>
          <p:cNvSpPr>
            <a:spLocks noGrp="1"/>
          </p:cNvSpPr>
          <p:nvPr>
            <p:ph sz="half" idx="2"/>
          </p:nvPr>
        </p:nvSpPr>
        <p:spPr>
          <a:xfrm>
            <a:off x="4211960" y="1600200"/>
            <a:ext cx="4464496" cy="5069160"/>
          </a:xfrm>
        </p:spPr>
        <p:txBody>
          <a:bodyPr>
            <a:normAutofit/>
          </a:bodyPr>
          <a:lstStyle/>
          <a:p>
            <a:pPr>
              <a:buNone/>
            </a:pPr>
            <a:r>
              <a:rPr lang="cs-CZ" b="1" dirty="0" smtClean="0">
                <a:solidFill>
                  <a:schemeClr val="tx2">
                    <a:lumMod val="75000"/>
                  </a:schemeClr>
                </a:solidFill>
                <a:latin typeface="Bradley Hand ITC" pitchFamily="66" charset="0"/>
              </a:rPr>
              <a:t>My bedroom </a:t>
            </a:r>
            <a:r>
              <a:rPr lang="cs-CZ" b="1" dirty="0" err="1" smtClean="0">
                <a:solidFill>
                  <a:schemeClr val="tx2">
                    <a:lumMod val="75000"/>
                  </a:schemeClr>
                </a:solidFill>
                <a:latin typeface="Bradley Hand ITC" pitchFamily="66" charset="0"/>
              </a:rPr>
              <a:t>is</a:t>
            </a:r>
            <a:r>
              <a:rPr lang="cs-CZ" b="1" dirty="0" smtClean="0">
                <a:solidFill>
                  <a:schemeClr val="tx2">
                    <a:lumMod val="75000"/>
                  </a:schemeClr>
                </a:solidFill>
                <a:latin typeface="Bradley Hand ITC" pitchFamily="66" charset="0"/>
              </a:rPr>
              <a:t> big </a:t>
            </a:r>
            <a:r>
              <a:rPr lang="cs-CZ" b="1" dirty="0" err="1" smtClean="0">
                <a:solidFill>
                  <a:schemeClr val="tx2">
                    <a:lumMod val="75000"/>
                  </a:schemeClr>
                </a:solidFill>
                <a:latin typeface="Bradley Hand ITC" pitchFamily="66" charset="0"/>
              </a:rPr>
              <a:t>enough</a:t>
            </a:r>
            <a:r>
              <a:rPr lang="cs-CZ" b="1" dirty="0" smtClean="0">
                <a:solidFill>
                  <a:schemeClr val="tx2">
                    <a:lumMod val="75000"/>
                  </a:schemeClr>
                </a:solidFill>
                <a:latin typeface="Bradley Hand ITC" pitchFamily="66" charset="0"/>
              </a:rPr>
              <a:t>. There is a bed in the middle of the room. </a:t>
            </a:r>
            <a:r>
              <a:rPr lang="en-US" b="1" dirty="0" smtClean="0">
                <a:solidFill>
                  <a:schemeClr val="tx2">
                    <a:lumMod val="75000"/>
                  </a:schemeClr>
                </a:solidFill>
                <a:latin typeface="Bradley Hand ITC" pitchFamily="66" charset="0"/>
              </a:rPr>
              <a:t>There are bedside tables on both sides of the bed</a:t>
            </a:r>
            <a:r>
              <a:rPr lang="cs-CZ" b="1" dirty="0" smtClean="0">
                <a:solidFill>
                  <a:schemeClr val="tx2">
                    <a:lumMod val="75000"/>
                  </a:schemeClr>
                </a:solidFill>
                <a:latin typeface="Bradley Hand ITC" pitchFamily="66" charset="0"/>
              </a:rPr>
              <a:t>. </a:t>
            </a:r>
            <a:r>
              <a:rPr lang="en-US" b="1" dirty="0" smtClean="0">
                <a:solidFill>
                  <a:schemeClr val="tx2">
                    <a:lumMod val="75000"/>
                  </a:schemeClr>
                </a:solidFill>
                <a:latin typeface="Bradley Hand ITC" pitchFamily="66" charset="0"/>
              </a:rPr>
              <a:t>In the </a:t>
            </a:r>
            <a:r>
              <a:rPr lang="cs-CZ" b="1" dirty="0" smtClean="0">
                <a:solidFill>
                  <a:schemeClr val="tx2">
                    <a:lumMod val="75000"/>
                  </a:schemeClr>
                </a:solidFill>
                <a:latin typeface="Bradley Hand ITC" pitchFamily="66" charset="0"/>
              </a:rPr>
              <a:t>right</a:t>
            </a:r>
            <a:r>
              <a:rPr lang="en-US" b="1" dirty="0" smtClean="0">
                <a:solidFill>
                  <a:schemeClr val="tx2">
                    <a:lumMod val="75000"/>
                  </a:schemeClr>
                </a:solidFill>
                <a:latin typeface="Bradley Hand ITC" pitchFamily="66" charset="0"/>
              </a:rPr>
              <a:t> corner of the room </a:t>
            </a:r>
            <a:r>
              <a:rPr lang="cs-CZ" b="1" dirty="0" smtClean="0">
                <a:solidFill>
                  <a:schemeClr val="tx2">
                    <a:lumMod val="75000"/>
                  </a:schemeClr>
                </a:solidFill>
                <a:latin typeface="Bradley Hand ITC" pitchFamily="66" charset="0"/>
              </a:rPr>
              <a:t>there </a:t>
            </a:r>
            <a:r>
              <a:rPr lang="en-US" b="1" dirty="0" smtClean="0">
                <a:solidFill>
                  <a:schemeClr val="tx2">
                    <a:lumMod val="75000"/>
                  </a:schemeClr>
                </a:solidFill>
                <a:latin typeface="Bradley Hand ITC" pitchFamily="66" charset="0"/>
              </a:rPr>
              <a:t>is a large wardrobe.</a:t>
            </a:r>
            <a:r>
              <a:rPr lang="cs-CZ" b="1" dirty="0" smtClean="0">
                <a:solidFill>
                  <a:schemeClr val="tx2">
                    <a:lumMod val="75000"/>
                  </a:schemeClr>
                </a:solidFill>
                <a:latin typeface="Bradley Hand ITC" pitchFamily="66" charset="0"/>
              </a:rPr>
              <a:t>  In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left</a:t>
            </a:r>
            <a:r>
              <a:rPr lang="cs-CZ" b="1" dirty="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corner</a:t>
            </a:r>
            <a:r>
              <a:rPr lang="cs-CZ" b="1" dirty="0" smtClean="0">
                <a:solidFill>
                  <a:schemeClr val="tx2">
                    <a:lumMod val="75000"/>
                  </a:schemeClr>
                </a:solidFill>
                <a:latin typeface="Bradley Hand ITC" pitchFamily="66" charset="0"/>
              </a:rPr>
              <a:t>  there is a desk.</a:t>
            </a:r>
          </a:p>
          <a:p>
            <a:pPr>
              <a:buNone/>
            </a:pPr>
            <a:r>
              <a:rPr lang="cs-CZ" b="1" dirty="0" smtClean="0">
                <a:solidFill>
                  <a:schemeClr val="tx2">
                    <a:lumMod val="75000"/>
                  </a:schemeClr>
                </a:solidFill>
                <a:latin typeface="Bradley Hand ITC" pitchFamily="66" charset="0"/>
              </a:rPr>
              <a:t>There is a chest of drawers next to the desk.  In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left</a:t>
            </a:r>
            <a:r>
              <a:rPr lang="cs-CZ" b="1" dirty="0" smtClean="0">
                <a:solidFill>
                  <a:schemeClr val="tx2">
                    <a:lumMod val="75000"/>
                  </a:schemeClr>
                </a:solidFill>
                <a:latin typeface="Bradley Hand ITC" pitchFamily="66" charset="0"/>
              </a:rPr>
              <a:t> corner there </a:t>
            </a:r>
            <a:r>
              <a:rPr lang="cs-CZ" b="1" dirty="0" err="1" smtClean="0">
                <a:solidFill>
                  <a:schemeClr val="tx2">
                    <a:lumMod val="75000"/>
                  </a:schemeClr>
                </a:solidFill>
                <a:latin typeface="Bradley Hand ITC" pitchFamily="66" charset="0"/>
              </a:rPr>
              <a:t>is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second chest </a:t>
            </a:r>
            <a:r>
              <a:rPr lang="cs-CZ" b="1" dirty="0" err="1" smtClean="0">
                <a:solidFill>
                  <a:schemeClr val="tx2">
                    <a:lumMod val="75000"/>
                  </a:schemeClr>
                </a:solidFill>
                <a:latin typeface="Bradley Hand ITC" pitchFamily="66" charset="0"/>
              </a:rPr>
              <a:t>of</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drawers</a:t>
            </a:r>
            <a:r>
              <a:rPr lang="cs-CZ" b="1" dirty="0" smtClean="0">
                <a:solidFill>
                  <a:schemeClr val="tx2">
                    <a:lumMod val="75000"/>
                  </a:schemeClr>
                </a:solidFill>
                <a:latin typeface="Bradley Hand ITC" pitchFamily="66" charset="0"/>
              </a:rPr>
              <a:t>.</a:t>
            </a:r>
            <a:endParaRPr lang="en-US" dirty="0" smtClean="0">
              <a:solidFill>
                <a:schemeClr val="tx2">
                  <a:lumMod val="75000"/>
                </a:schemeClr>
              </a:solidFill>
              <a:latin typeface="Bradley Hand ITC" pitchFamily="66" charset="0"/>
            </a:endParaRPr>
          </a:p>
          <a:p>
            <a:pPr>
              <a:buNone/>
            </a:pPr>
            <a:endParaRPr lang="cs-CZ" b="1" dirty="0">
              <a:latin typeface="Bradley Hand ITC" pitchFamily="66" charset="0"/>
            </a:endParaRPr>
          </a:p>
        </p:txBody>
      </p:sp>
      <p:pic>
        <p:nvPicPr>
          <p:cNvPr id="3074" name="Picture 2" descr="C:\Users\Bara\AppData\Local\Microsoft\Windows\Temporary Internet Files\Content.IE5\I6RLZMNT\MC900352376[1].wmf"/>
          <p:cNvPicPr>
            <a:picLocks noChangeAspect="1" noChangeArrowheads="1"/>
          </p:cNvPicPr>
          <p:nvPr/>
        </p:nvPicPr>
        <p:blipFill>
          <a:blip r:embed="rId3" cstate="print"/>
          <a:srcRect/>
          <a:stretch>
            <a:fillRect/>
          </a:stretch>
        </p:blipFill>
        <p:spPr bwMode="auto">
          <a:xfrm>
            <a:off x="3563888" y="548680"/>
            <a:ext cx="1782024" cy="1450063"/>
          </a:xfrm>
          <a:prstGeom prst="rect">
            <a:avLst/>
          </a:prstGeom>
          <a:noFill/>
        </p:spPr>
      </p:pic>
      <p:pic>
        <p:nvPicPr>
          <p:cNvPr id="2050" name="Picture 2" descr="C:\Users\Bara\AppData\Local\Microsoft\Windows\Temporary Internet Files\Content.IE5\I6RLZMNT\MC900013344[1].wmf"/>
          <p:cNvPicPr>
            <a:picLocks noChangeAspect="1" noChangeArrowheads="1"/>
          </p:cNvPicPr>
          <p:nvPr/>
        </p:nvPicPr>
        <p:blipFill>
          <a:blip r:embed="rId4" cstate="print"/>
          <a:srcRect/>
          <a:stretch>
            <a:fillRect/>
          </a:stretch>
        </p:blipFill>
        <p:spPr bwMode="auto">
          <a:xfrm>
            <a:off x="7956376" y="116632"/>
            <a:ext cx="1034186" cy="1722730"/>
          </a:xfrm>
          <a:prstGeom prst="rect">
            <a:avLst/>
          </a:prstGeom>
          <a:noFill/>
        </p:spPr>
      </p:pic>
      <p:pic>
        <p:nvPicPr>
          <p:cNvPr id="2051" name="Picture 3" descr="C:\Users\Bara\AppData\Local\Microsoft\Windows\Temporary Internet Files\Content.IE5\I6RLZMNT\MC900351752[1].wmf"/>
          <p:cNvPicPr>
            <a:picLocks noChangeAspect="1" noChangeArrowheads="1"/>
          </p:cNvPicPr>
          <p:nvPr/>
        </p:nvPicPr>
        <p:blipFill>
          <a:blip r:embed="rId5" cstate="print"/>
          <a:srcRect/>
          <a:stretch>
            <a:fillRect/>
          </a:stretch>
        </p:blipFill>
        <p:spPr bwMode="auto">
          <a:xfrm rot="21388129">
            <a:off x="2095510" y="5072446"/>
            <a:ext cx="1970313" cy="1482644"/>
          </a:xfrm>
          <a:prstGeom prst="rect">
            <a:avLst/>
          </a:prstGeom>
          <a:noFill/>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fade">
                                      <p:cBhvr>
                                        <p:cTn id="20" dur="1000"/>
                                        <p:tgtEl>
                                          <p:spTgt spid="9">
                                            <p:txEl>
                                              <p:pRg st="0" end="0"/>
                                            </p:txEl>
                                          </p:spTgt>
                                        </p:tgtEl>
                                      </p:cBhvr>
                                    </p:animEffect>
                                    <p:anim calcmode="lin" valueType="num">
                                      <p:cBhvr>
                                        <p:cTn id="21"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1000"/>
                                        <p:tgtEl>
                                          <p:spTgt spid="9">
                                            <p:txEl>
                                              <p:pRg st="1" end="1"/>
                                            </p:txEl>
                                          </p:spTgt>
                                        </p:tgtEl>
                                      </p:cBhvr>
                                    </p:animEffect>
                                    <p:anim calcmode="lin" valueType="num">
                                      <p:cBhvr>
                                        <p:cTn id="2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2">
                    <a:lumMod val="50000"/>
                  </a:schemeClr>
                </a:solidFill>
                <a:effectLst>
                  <a:outerShdw blurRad="38100" dist="38100" dir="2700000" algn="tl">
                    <a:srgbClr val="000000">
                      <a:alpha val="43137"/>
                    </a:srgbClr>
                  </a:outerShdw>
                </a:effectLst>
                <a:latin typeface="Algerian" pitchFamily="82" charset="0"/>
              </a:rPr>
              <a:t>My bedroom</a:t>
            </a:r>
            <a:endParaRPr lang="cs-CZ" dirty="0">
              <a:solidFill>
                <a:schemeClr val="tx2">
                  <a:lumMod val="50000"/>
                </a:schemeClr>
              </a:solidFill>
              <a:effectLst>
                <a:outerShdw blurRad="38100" dist="38100" dir="2700000" algn="tl">
                  <a:srgbClr val="000000">
                    <a:alpha val="43137"/>
                  </a:srgbClr>
                </a:outerShdw>
              </a:effectLst>
              <a:latin typeface="Algerian" pitchFamily="82" charset="0"/>
            </a:endParaRPr>
          </a:p>
        </p:txBody>
      </p:sp>
      <p:pic>
        <p:nvPicPr>
          <p:cNvPr id="6" name="Zástupný symbol pro obsah 5" descr="Bez názvu01.png"/>
          <p:cNvPicPr>
            <a:picLocks noGrp="1" noChangeAspect="1"/>
          </p:cNvPicPr>
          <p:nvPr>
            <p:ph sz="half" idx="1"/>
          </p:nvPr>
        </p:nvPicPr>
        <p:blipFill>
          <a:blip r:embed="rId2" cstate="print"/>
          <a:stretch>
            <a:fillRect/>
          </a:stretch>
        </p:blipFill>
        <p:spPr>
          <a:xfrm>
            <a:off x="0" y="1916832"/>
            <a:ext cx="4652666" cy="2952328"/>
          </a:xfrm>
          <a:prstGeom prst="rect">
            <a:avLst/>
          </a:prstGeom>
          <a:ln>
            <a:noFill/>
          </a:ln>
          <a:effectLst>
            <a:softEdge rad="112500"/>
          </a:effectLst>
        </p:spPr>
      </p:pic>
      <p:sp>
        <p:nvSpPr>
          <p:cNvPr id="9" name="Zástupný symbol pro obsah 8"/>
          <p:cNvSpPr>
            <a:spLocks noGrp="1"/>
          </p:cNvSpPr>
          <p:nvPr>
            <p:ph sz="half" idx="2"/>
          </p:nvPr>
        </p:nvSpPr>
        <p:spPr>
          <a:xfrm>
            <a:off x="4211960" y="1600200"/>
            <a:ext cx="4464496" cy="5069160"/>
          </a:xfrm>
        </p:spPr>
        <p:txBody>
          <a:bodyPr>
            <a:normAutofit/>
          </a:bodyPr>
          <a:lstStyle/>
          <a:p>
            <a:pPr>
              <a:buNone/>
            </a:pPr>
            <a:endParaRPr lang="cs-CZ" b="1" dirty="0" smtClean="0">
              <a:solidFill>
                <a:schemeClr val="tx2">
                  <a:lumMod val="75000"/>
                </a:schemeClr>
              </a:solidFill>
              <a:latin typeface="Bradley Hand ITC" pitchFamily="66" charset="0"/>
            </a:endParaRPr>
          </a:p>
          <a:p>
            <a:pPr>
              <a:buNone/>
            </a:pPr>
            <a:endParaRPr lang="cs-CZ" b="1" dirty="0">
              <a:solidFill>
                <a:schemeClr val="tx2">
                  <a:lumMod val="75000"/>
                </a:schemeClr>
              </a:solidFill>
              <a:latin typeface="Bradley Hand ITC" pitchFamily="66" charset="0"/>
            </a:endParaRPr>
          </a:p>
          <a:p>
            <a:pPr>
              <a:buNone/>
            </a:pPr>
            <a:r>
              <a:rPr lang="cs-CZ" b="1" dirty="0" smtClean="0">
                <a:solidFill>
                  <a:schemeClr val="tx2">
                    <a:lumMod val="75000"/>
                  </a:schemeClr>
                </a:solidFill>
                <a:latin typeface="Bradley Hand ITC" pitchFamily="66" charset="0"/>
              </a:rPr>
              <a:t>    </a:t>
            </a:r>
            <a:r>
              <a:rPr lang="cs-CZ" sz="4000" b="1" dirty="0" err="1" smtClean="0">
                <a:solidFill>
                  <a:schemeClr val="tx2">
                    <a:lumMod val="75000"/>
                  </a:schemeClr>
                </a:solidFill>
                <a:latin typeface="Bradley Hand ITC" pitchFamily="66" charset="0"/>
              </a:rPr>
              <a:t>Let´s</a:t>
            </a:r>
            <a:r>
              <a:rPr lang="cs-CZ" sz="4000" b="1" dirty="0" smtClean="0">
                <a:solidFill>
                  <a:schemeClr val="tx2">
                    <a:lumMod val="75000"/>
                  </a:schemeClr>
                </a:solidFill>
                <a:latin typeface="Bradley Hand ITC" pitchFamily="66" charset="0"/>
              </a:rPr>
              <a:t> </a:t>
            </a:r>
            <a:r>
              <a:rPr lang="cs-CZ" sz="4000" b="1" dirty="0" err="1" smtClean="0">
                <a:solidFill>
                  <a:schemeClr val="tx2">
                    <a:lumMod val="75000"/>
                  </a:schemeClr>
                </a:solidFill>
                <a:latin typeface="Bradley Hand ITC" pitchFamily="66" charset="0"/>
              </a:rPr>
              <a:t>describe</a:t>
            </a:r>
            <a:r>
              <a:rPr lang="cs-CZ" sz="4000" b="1" dirty="0" smtClean="0">
                <a:solidFill>
                  <a:schemeClr val="tx2">
                    <a:lumMod val="75000"/>
                  </a:schemeClr>
                </a:solidFill>
                <a:latin typeface="Bradley Hand ITC" pitchFamily="66" charset="0"/>
              </a:rPr>
              <a:t> </a:t>
            </a:r>
            <a:r>
              <a:rPr lang="cs-CZ" sz="4000" b="1" dirty="0" err="1" smtClean="0">
                <a:solidFill>
                  <a:schemeClr val="tx2">
                    <a:lumMod val="75000"/>
                  </a:schemeClr>
                </a:solidFill>
                <a:latin typeface="Bradley Hand ITC" pitchFamily="66" charset="0"/>
              </a:rPr>
              <a:t>the</a:t>
            </a:r>
            <a:r>
              <a:rPr lang="cs-CZ" sz="4000" b="1" dirty="0" smtClean="0">
                <a:solidFill>
                  <a:schemeClr val="tx2">
                    <a:lumMod val="75000"/>
                  </a:schemeClr>
                </a:solidFill>
                <a:latin typeface="Bradley Hand ITC" pitchFamily="66" charset="0"/>
              </a:rPr>
              <a:t> </a:t>
            </a:r>
            <a:r>
              <a:rPr lang="cs-CZ" sz="4000" b="1" dirty="0" err="1" smtClean="0">
                <a:solidFill>
                  <a:schemeClr val="tx2">
                    <a:lumMod val="75000"/>
                  </a:schemeClr>
                </a:solidFill>
                <a:latin typeface="Bradley Hand ITC" pitchFamily="66" charset="0"/>
              </a:rPr>
              <a:t>bedroom</a:t>
            </a:r>
            <a:r>
              <a:rPr lang="cs-CZ" sz="4000" b="1" dirty="0">
                <a:solidFill>
                  <a:schemeClr val="tx2">
                    <a:lumMod val="75000"/>
                  </a:schemeClr>
                </a:solidFill>
                <a:latin typeface="Bradley Hand ITC" pitchFamily="66" charset="0"/>
              </a:rPr>
              <a:t>!</a:t>
            </a:r>
            <a:endParaRPr lang="cs-CZ" sz="4000" b="1" dirty="0">
              <a:latin typeface="Bradley Hand ITC" pitchFamily="66" charset="0"/>
            </a:endParaRPr>
          </a:p>
        </p:txBody>
      </p:sp>
    </p:spTree>
    <p:extLst>
      <p:ext uri="{BB962C8B-B14F-4D97-AF65-F5344CB8AC3E}">
        <p14:creationId xmlns:p14="http://schemas.microsoft.com/office/powerpoint/2010/main" val="322875521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Effect transition="in" filter="wipe(down)">
                                      <p:cBhvr>
                                        <p:cTn id="20"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solidFill>
                  <a:schemeClr val="tx2">
                    <a:lumMod val="50000"/>
                  </a:schemeClr>
                </a:solidFill>
                <a:latin typeface="Algerian" pitchFamily="82" charset="0"/>
              </a:rPr>
              <a:t>Our</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Living</a:t>
            </a:r>
            <a:r>
              <a:rPr lang="cs-CZ" dirty="0" smtClean="0">
                <a:solidFill>
                  <a:schemeClr val="tx2">
                    <a:lumMod val="50000"/>
                  </a:schemeClr>
                </a:solidFill>
                <a:latin typeface="Algerian" pitchFamily="82" charset="0"/>
              </a:rPr>
              <a:t> room</a:t>
            </a:r>
            <a:endParaRPr lang="cs-CZ" dirty="0">
              <a:solidFill>
                <a:schemeClr val="tx2">
                  <a:lumMod val="50000"/>
                </a:schemeClr>
              </a:solidFill>
              <a:latin typeface="Algerian" pitchFamily="82" charset="0"/>
            </a:endParaRPr>
          </a:p>
        </p:txBody>
      </p:sp>
      <p:pic>
        <p:nvPicPr>
          <p:cNvPr id="5" name="Zástupný symbol pro obsah 4" descr="Bez názvu.png"/>
          <p:cNvPicPr>
            <a:picLocks noGrp="1" noChangeAspect="1"/>
          </p:cNvPicPr>
          <p:nvPr>
            <p:ph sz="half" idx="1"/>
          </p:nvPr>
        </p:nvPicPr>
        <p:blipFill>
          <a:blip r:embed="rId2" cstate="print"/>
          <a:stretch>
            <a:fillRect/>
          </a:stretch>
        </p:blipFill>
        <p:spPr>
          <a:xfrm>
            <a:off x="179512" y="1762063"/>
            <a:ext cx="5076056" cy="2891073"/>
          </a:xfrm>
          <a:prstGeom prst="rect">
            <a:avLst/>
          </a:prstGeom>
          <a:ln>
            <a:noFill/>
          </a:ln>
          <a:effectLst>
            <a:softEdge rad="112500"/>
          </a:effectLst>
        </p:spPr>
      </p:pic>
      <p:sp>
        <p:nvSpPr>
          <p:cNvPr id="4" name="Zástupný symbol pro obsah 3"/>
          <p:cNvSpPr>
            <a:spLocks noGrp="1"/>
          </p:cNvSpPr>
          <p:nvPr>
            <p:ph sz="half" idx="2"/>
          </p:nvPr>
        </p:nvSpPr>
        <p:spPr>
          <a:xfrm>
            <a:off x="5004048" y="836712"/>
            <a:ext cx="3657600" cy="5688632"/>
          </a:xfrm>
        </p:spPr>
        <p:txBody>
          <a:bodyPr>
            <a:normAutofit fontScale="92500"/>
          </a:bodyPr>
          <a:lstStyle/>
          <a:p>
            <a:pPr>
              <a:buNone/>
            </a:pP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There</a:t>
            </a:r>
            <a:r>
              <a:rPr lang="cs-CZ" b="1" dirty="0" smtClean="0">
                <a:solidFill>
                  <a:schemeClr val="tx2">
                    <a:lumMod val="75000"/>
                  </a:schemeClr>
                </a:solidFill>
                <a:latin typeface="Bradley Hand ITC" pitchFamily="66" charset="0"/>
              </a:rPr>
              <a:t> is a sofa in the </a:t>
            </a:r>
            <a:r>
              <a:rPr lang="cs-CZ" b="1" dirty="0" err="1" smtClean="0">
                <a:solidFill>
                  <a:schemeClr val="tx2">
                    <a:lumMod val="75000"/>
                  </a:schemeClr>
                </a:solidFill>
                <a:latin typeface="Bradley Hand ITC" pitchFamily="66" charset="0"/>
              </a:rPr>
              <a:t>right</a:t>
            </a:r>
            <a:r>
              <a:rPr lang="cs-CZ" b="1" dirty="0" smtClean="0">
                <a:solidFill>
                  <a:schemeClr val="tx2">
                    <a:lumMod val="75000"/>
                  </a:schemeClr>
                </a:solidFill>
                <a:latin typeface="Bradley Hand ITC" pitchFamily="66" charset="0"/>
              </a:rPr>
              <a:t>  corner. In front of the sofa there is a table. Next to the sofa there </a:t>
            </a:r>
            <a:r>
              <a:rPr lang="cs-CZ" b="1" dirty="0" err="1" smtClean="0">
                <a:solidFill>
                  <a:schemeClr val="tx2">
                    <a:lumMod val="75000"/>
                  </a:schemeClr>
                </a:solidFill>
                <a:latin typeface="Bradley Hand ITC" pitchFamily="66" charset="0"/>
              </a:rPr>
              <a:t>is</a:t>
            </a:r>
            <a:r>
              <a:rPr lang="cs-CZ" b="1" dirty="0" smtClean="0">
                <a:solidFill>
                  <a:schemeClr val="tx2">
                    <a:lumMod val="75000"/>
                  </a:schemeClr>
                </a:solidFill>
                <a:latin typeface="Bradley Hand ITC" pitchFamily="66" charset="0"/>
              </a:rPr>
              <a:t> my parent‘s bed. There is a wardrobe between first chest of drawers and second chest of drawers. There is a TV on the </a:t>
            </a:r>
            <a:r>
              <a:rPr lang="cs-CZ" b="1" dirty="0" err="1" smtClean="0">
                <a:solidFill>
                  <a:schemeClr val="tx2">
                    <a:lumMod val="75000"/>
                  </a:schemeClr>
                </a:solidFill>
                <a:latin typeface="Bradley Hand ITC" pitchFamily="66" charset="0"/>
              </a:rPr>
              <a:t>wardrobe</a:t>
            </a:r>
            <a:r>
              <a:rPr lang="cs-CZ" b="1" dirty="0" smtClean="0">
                <a:solidFill>
                  <a:schemeClr val="tx2">
                    <a:lumMod val="75000"/>
                  </a:schemeClr>
                </a:solidFill>
                <a:latin typeface="Bradley Hand ITC" pitchFamily="66" charset="0"/>
              </a:rPr>
              <a:t> .</a:t>
            </a:r>
          </a:p>
          <a:p>
            <a:pPr>
              <a:buNone/>
            </a:pPr>
            <a:endParaRPr lang="cs-CZ" b="1" dirty="0" smtClean="0">
              <a:solidFill>
                <a:schemeClr val="tx2">
                  <a:lumMod val="75000"/>
                </a:schemeClr>
              </a:solidFill>
              <a:latin typeface="Bradley Hand ITC" pitchFamily="66" charset="0"/>
            </a:endParaRPr>
          </a:p>
          <a:p>
            <a:pPr>
              <a:buNone/>
            </a:pPr>
            <a:r>
              <a:rPr lang="cs-CZ" b="1" dirty="0" smtClean="0">
                <a:solidFill>
                  <a:schemeClr val="tx2">
                    <a:lumMod val="75000"/>
                  </a:schemeClr>
                </a:solidFill>
                <a:latin typeface="Bradley Hand ITC" pitchFamily="66" charset="0"/>
              </a:rPr>
              <a:t>TASK: Label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pieces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of</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furniture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according</a:t>
            </a:r>
            <a:r>
              <a:rPr lang="cs-CZ" b="1" dirty="0" smtClean="0">
                <a:solidFill>
                  <a:schemeClr val="tx2">
                    <a:lumMod val="75000"/>
                  </a:schemeClr>
                </a:solidFill>
                <a:latin typeface="Bradley Hand ITC" pitchFamily="66" charset="0"/>
              </a:rPr>
              <a:t> to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description</a:t>
            </a:r>
            <a:r>
              <a:rPr lang="cs-CZ" b="1" dirty="0">
                <a:solidFill>
                  <a:schemeClr val="tx2">
                    <a:lumMod val="75000"/>
                  </a:schemeClr>
                </a:solidFill>
                <a:latin typeface="Bradley Hand ITC" pitchFamily="66" charset="0"/>
              </a:rPr>
              <a:t>!</a:t>
            </a:r>
          </a:p>
        </p:txBody>
      </p:sp>
      <p:pic>
        <p:nvPicPr>
          <p:cNvPr id="2050" name="Picture 2" descr="C:\Users\Bara\AppData\Local\Microsoft\Windows\Temporary Internet Files\Content.IE5\OPGFZXH3\MC900352365[1].wmf"/>
          <p:cNvPicPr>
            <a:picLocks noChangeAspect="1" noChangeArrowheads="1"/>
          </p:cNvPicPr>
          <p:nvPr/>
        </p:nvPicPr>
        <p:blipFill>
          <a:blip r:embed="rId3" cstate="print"/>
          <a:srcRect/>
          <a:stretch>
            <a:fillRect/>
          </a:stretch>
        </p:blipFill>
        <p:spPr bwMode="auto">
          <a:xfrm>
            <a:off x="1547664" y="5157192"/>
            <a:ext cx="2200211" cy="13681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barn(inVertical)">
                                      <p:cBhvr>
                                        <p:cTn id="20" dur="500"/>
                                        <p:tgtEl>
                                          <p:spTgt spid="4">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barn(inVertical)">
                                      <p:cBhvr>
                                        <p:cTn id="25"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solidFill>
                  <a:schemeClr val="tx2">
                    <a:lumMod val="50000"/>
                  </a:schemeClr>
                </a:solidFill>
                <a:latin typeface="Algerian" pitchFamily="82" charset="0"/>
              </a:rPr>
              <a:t>OuR</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Kitchen</a:t>
            </a:r>
            <a:r>
              <a:rPr lang="cs-CZ" dirty="0" smtClean="0">
                <a:solidFill>
                  <a:schemeClr val="tx2">
                    <a:lumMod val="50000"/>
                  </a:schemeClr>
                </a:solidFill>
                <a:latin typeface="Algerian" pitchFamily="82" charset="0"/>
              </a:rPr>
              <a:t> and </a:t>
            </a:r>
            <a:r>
              <a:rPr lang="cs-CZ" dirty="0" err="1" smtClean="0">
                <a:solidFill>
                  <a:schemeClr val="tx2">
                    <a:lumMod val="50000"/>
                  </a:schemeClr>
                </a:solidFill>
                <a:latin typeface="Algerian" pitchFamily="82" charset="0"/>
              </a:rPr>
              <a:t>dinning</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room</a:t>
            </a:r>
            <a:r>
              <a:rPr lang="cs-CZ" dirty="0" smtClean="0">
                <a:solidFill>
                  <a:schemeClr val="tx2">
                    <a:lumMod val="50000"/>
                  </a:schemeClr>
                </a:solidFill>
                <a:latin typeface="Algerian" pitchFamily="82" charset="0"/>
              </a:rPr>
              <a:t>:</a:t>
            </a:r>
            <a:endParaRPr lang="cs-CZ" dirty="0">
              <a:solidFill>
                <a:schemeClr val="tx2">
                  <a:lumMod val="50000"/>
                </a:schemeClr>
              </a:solidFill>
              <a:latin typeface="Algerian" pitchFamily="82" charset="0"/>
            </a:endParaRPr>
          </a:p>
        </p:txBody>
      </p:sp>
      <p:pic>
        <p:nvPicPr>
          <p:cNvPr id="5" name="Zástupný symbol pro obsah 4" descr="Bez názvu.png"/>
          <p:cNvPicPr>
            <a:picLocks noGrp="1" noChangeAspect="1"/>
          </p:cNvPicPr>
          <p:nvPr>
            <p:ph sz="half" idx="1"/>
          </p:nvPr>
        </p:nvPicPr>
        <p:blipFill>
          <a:blip r:embed="rId2" cstate="print"/>
          <a:stretch>
            <a:fillRect/>
          </a:stretch>
        </p:blipFill>
        <p:spPr>
          <a:xfrm>
            <a:off x="179512" y="1556792"/>
            <a:ext cx="4804316" cy="2736304"/>
          </a:xfrm>
          <a:prstGeom prst="rect">
            <a:avLst/>
          </a:prstGeom>
          <a:ln>
            <a:noFill/>
          </a:ln>
          <a:effectLst>
            <a:softEdge rad="112500"/>
          </a:effectLst>
        </p:spPr>
      </p:pic>
      <p:sp>
        <p:nvSpPr>
          <p:cNvPr id="4" name="Zástupný symbol pro obsah 3"/>
          <p:cNvSpPr>
            <a:spLocks noGrp="1"/>
          </p:cNvSpPr>
          <p:nvPr>
            <p:ph sz="half" idx="2"/>
          </p:nvPr>
        </p:nvSpPr>
        <p:spPr>
          <a:xfrm>
            <a:off x="5004048" y="1700808"/>
            <a:ext cx="3657600" cy="4525963"/>
          </a:xfrm>
        </p:spPr>
        <p:txBody>
          <a:bodyPr>
            <a:normAutofit fontScale="92500" lnSpcReduction="10000"/>
          </a:bodyPr>
          <a:lstStyle/>
          <a:p>
            <a:pPr>
              <a:buNone/>
            </a:pPr>
            <a:r>
              <a:rPr lang="cs-CZ" b="1" dirty="0" smtClean="0">
                <a:solidFill>
                  <a:schemeClr val="tx2">
                    <a:lumMod val="75000"/>
                  </a:schemeClr>
                </a:solidFill>
                <a:latin typeface="Bradley Hand ITC" pitchFamily="66" charset="0"/>
              </a:rPr>
              <a:t>There is a table in the middle of the room. Around the table there are  four chairs.</a:t>
            </a:r>
          </a:p>
          <a:p>
            <a:pPr>
              <a:buNone/>
            </a:pPr>
            <a:r>
              <a:rPr lang="cs-CZ" b="1" dirty="0" smtClean="0">
                <a:solidFill>
                  <a:schemeClr val="tx2">
                    <a:lumMod val="75000"/>
                  </a:schemeClr>
                </a:solidFill>
                <a:latin typeface="Bradley Hand ITC" pitchFamily="66" charset="0"/>
              </a:rPr>
              <a:t>There is a fridge behind the table.</a:t>
            </a:r>
            <a:br>
              <a:rPr lang="cs-CZ" b="1" dirty="0" smtClean="0">
                <a:solidFill>
                  <a:schemeClr val="tx2">
                    <a:lumMod val="75000"/>
                  </a:schemeClr>
                </a:solidFill>
                <a:latin typeface="Bradley Hand ITC" pitchFamily="66" charset="0"/>
              </a:rPr>
            </a:br>
            <a:r>
              <a:rPr lang="cs-CZ" b="1" dirty="0" smtClean="0">
                <a:solidFill>
                  <a:schemeClr val="tx2">
                    <a:lumMod val="75000"/>
                  </a:schemeClr>
                </a:solidFill>
                <a:latin typeface="Bradley Hand ITC" pitchFamily="66" charset="0"/>
              </a:rPr>
              <a:t>In the </a:t>
            </a:r>
            <a:r>
              <a:rPr lang="cs-CZ" b="1" dirty="0" err="1" smtClean="0">
                <a:solidFill>
                  <a:schemeClr val="tx2">
                    <a:lumMod val="75000"/>
                  </a:schemeClr>
                </a:solidFill>
                <a:latin typeface="Bradley Hand ITC" pitchFamily="66" charset="0"/>
              </a:rPr>
              <a:t>left</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corner</a:t>
            </a:r>
            <a:r>
              <a:rPr lang="cs-CZ" b="1" dirty="0" smtClean="0">
                <a:solidFill>
                  <a:schemeClr val="tx2">
                    <a:lumMod val="75000"/>
                  </a:schemeClr>
                </a:solidFill>
                <a:latin typeface="Bradley Hand ITC" pitchFamily="66" charset="0"/>
              </a:rPr>
              <a:t> there is a cooker. Next to the cooker there is a cupboard. There are </a:t>
            </a:r>
            <a:r>
              <a:rPr lang="cs-CZ" b="1" dirty="0" err="1" smtClean="0">
                <a:solidFill>
                  <a:schemeClr val="tx2">
                    <a:lumMod val="75000"/>
                  </a:schemeClr>
                </a:solidFill>
                <a:latin typeface="Bradley Hand ITC" pitchFamily="66" charset="0"/>
              </a:rPr>
              <a:t>two</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chests</a:t>
            </a:r>
            <a:r>
              <a:rPr lang="cs-CZ" b="1" dirty="0" smtClean="0">
                <a:solidFill>
                  <a:schemeClr val="tx2">
                    <a:lumMod val="75000"/>
                  </a:schemeClr>
                </a:solidFill>
                <a:latin typeface="Bradley Hand ITC" pitchFamily="66" charset="0"/>
              </a:rPr>
              <a:t> of drawers opposite the cupboard.</a:t>
            </a:r>
            <a:endParaRPr lang="cs-CZ" b="1" dirty="0">
              <a:solidFill>
                <a:schemeClr val="tx2">
                  <a:lumMod val="75000"/>
                </a:schemeClr>
              </a:solidFill>
              <a:latin typeface="Bradley Hand ITC" pitchFamily="66" charset="0"/>
            </a:endParaRPr>
          </a:p>
        </p:txBody>
      </p:sp>
      <p:pic>
        <p:nvPicPr>
          <p:cNvPr id="3076" name="Picture 4" descr="C:\Users\Bara\AppData\Local\Microsoft\Windows\Temporary Internet Files\Content.IE5\7EXACONR\MC900295828[1].wmf"/>
          <p:cNvPicPr>
            <a:picLocks noChangeAspect="1" noChangeArrowheads="1"/>
          </p:cNvPicPr>
          <p:nvPr/>
        </p:nvPicPr>
        <p:blipFill>
          <a:blip r:embed="rId3" cstate="print"/>
          <a:srcRect/>
          <a:stretch>
            <a:fillRect/>
          </a:stretch>
        </p:blipFill>
        <p:spPr bwMode="auto">
          <a:xfrm rot="1404847">
            <a:off x="3396219" y="4389542"/>
            <a:ext cx="1709596" cy="2409731"/>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1000"/>
                                        <p:tgtEl>
                                          <p:spTgt spid="4">
                                            <p:txEl>
                                              <p:pRg st="0" end="0"/>
                                            </p:txEl>
                                          </p:spTgt>
                                        </p:tgtEl>
                                      </p:cBhvr>
                                    </p:animEffect>
                                    <p:anim calcmode="lin" valueType="num">
                                      <p:cBhvr>
                                        <p:cTn id="2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1000"/>
                                        <p:tgtEl>
                                          <p:spTgt spid="4">
                                            <p:txEl>
                                              <p:pRg st="1" end="1"/>
                                            </p:txEl>
                                          </p:spTgt>
                                        </p:tgtEl>
                                      </p:cBhvr>
                                    </p:animEffect>
                                    <p:anim calcmode="lin" valueType="num">
                                      <p:cBhvr>
                                        <p:cTn id="2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solidFill>
                  <a:schemeClr val="tx2">
                    <a:lumMod val="50000"/>
                  </a:schemeClr>
                </a:solidFill>
                <a:latin typeface="Algerian" pitchFamily="82" charset="0"/>
              </a:rPr>
              <a:t>Where</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can</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you</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find</a:t>
            </a:r>
            <a:r>
              <a:rPr lang="cs-CZ" dirty="0" smtClean="0">
                <a:solidFill>
                  <a:schemeClr val="tx2">
                    <a:lumMod val="50000"/>
                  </a:schemeClr>
                </a:solidFill>
                <a:latin typeface="Algerian" pitchFamily="82" charset="0"/>
              </a:rPr>
              <a:t> these </a:t>
            </a:r>
            <a:r>
              <a:rPr lang="cs-CZ" dirty="0" err="1" smtClean="0">
                <a:solidFill>
                  <a:schemeClr val="tx2">
                    <a:lumMod val="50000"/>
                  </a:schemeClr>
                </a:solidFill>
                <a:latin typeface="Algerian" pitchFamily="82" charset="0"/>
              </a:rPr>
              <a:t>things</a:t>
            </a:r>
            <a:r>
              <a:rPr lang="cs-CZ" dirty="0" smtClean="0">
                <a:solidFill>
                  <a:schemeClr val="tx2">
                    <a:lumMod val="50000"/>
                  </a:schemeClr>
                </a:solidFill>
                <a:latin typeface="Algerian" pitchFamily="82" charset="0"/>
              </a:rPr>
              <a:t> in </a:t>
            </a:r>
            <a:r>
              <a:rPr lang="cs-CZ" dirty="0" err="1" smtClean="0">
                <a:solidFill>
                  <a:schemeClr val="tx2">
                    <a:lumMod val="50000"/>
                  </a:schemeClr>
                </a:solidFill>
                <a:latin typeface="Algerian" pitchFamily="82" charset="0"/>
              </a:rPr>
              <a:t>the</a:t>
            </a:r>
            <a:r>
              <a:rPr lang="cs-CZ" dirty="0" smtClean="0">
                <a:solidFill>
                  <a:schemeClr val="tx2">
                    <a:lumMod val="50000"/>
                  </a:schemeClr>
                </a:solidFill>
                <a:latin typeface="Algerian" pitchFamily="82" charset="0"/>
              </a:rPr>
              <a:t> </a:t>
            </a:r>
            <a:r>
              <a:rPr lang="cs-CZ" dirty="0" err="1" smtClean="0">
                <a:solidFill>
                  <a:schemeClr val="tx2">
                    <a:lumMod val="50000"/>
                  </a:schemeClr>
                </a:solidFill>
                <a:latin typeface="Algerian" pitchFamily="82" charset="0"/>
              </a:rPr>
              <a:t>kitchen</a:t>
            </a:r>
            <a:r>
              <a:rPr lang="cs-CZ" dirty="0" smtClean="0">
                <a:solidFill>
                  <a:schemeClr val="tx2">
                    <a:lumMod val="50000"/>
                  </a:schemeClr>
                </a:solidFill>
                <a:latin typeface="Algerian" pitchFamily="82" charset="0"/>
              </a:rPr>
              <a:t>?</a:t>
            </a:r>
            <a:endParaRPr lang="cs-CZ" dirty="0">
              <a:solidFill>
                <a:schemeClr val="tx2">
                  <a:lumMod val="50000"/>
                </a:schemeClr>
              </a:solidFill>
              <a:latin typeface="Algerian" pitchFamily="82" charset="0"/>
            </a:endParaRPr>
          </a:p>
        </p:txBody>
      </p:sp>
      <p:sp>
        <p:nvSpPr>
          <p:cNvPr id="4" name="Zástupný symbol pro obsah 3"/>
          <p:cNvSpPr>
            <a:spLocks noGrp="1"/>
          </p:cNvSpPr>
          <p:nvPr>
            <p:ph sz="half" idx="2"/>
          </p:nvPr>
        </p:nvSpPr>
        <p:spPr>
          <a:xfrm>
            <a:off x="4980650" y="1772816"/>
            <a:ext cx="3657600" cy="4525963"/>
          </a:xfrm>
        </p:spPr>
        <p:txBody>
          <a:bodyPr>
            <a:normAutofit/>
          </a:bodyPr>
          <a:lstStyle/>
          <a:p>
            <a:pPr>
              <a:buNone/>
            </a:pPr>
            <a:endParaRPr lang="cs-CZ" b="1" dirty="0" smtClean="0">
              <a:solidFill>
                <a:schemeClr val="tx2">
                  <a:lumMod val="75000"/>
                </a:schemeClr>
              </a:solidFill>
              <a:latin typeface="Bradley Hand ITC" pitchFamily="66" charset="0"/>
            </a:endParaRPr>
          </a:p>
          <a:p>
            <a:pPr>
              <a:buNone/>
            </a:pPr>
            <a:r>
              <a:rPr lang="cs-CZ" b="1" dirty="0" smtClean="0">
                <a:solidFill>
                  <a:schemeClr val="tx2">
                    <a:lumMod val="75000"/>
                  </a:schemeClr>
                </a:solidFill>
                <a:latin typeface="Bradley Hand ITC" pitchFamily="66" charset="0"/>
              </a:rPr>
              <a:t>A </a:t>
            </a:r>
            <a:r>
              <a:rPr lang="cs-CZ" b="1" dirty="0" err="1" smtClean="0">
                <a:solidFill>
                  <a:schemeClr val="tx2">
                    <a:lumMod val="75000"/>
                  </a:schemeClr>
                </a:solidFill>
                <a:latin typeface="Bradley Hand ITC" pitchFamily="66" charset="0"/>
              </a:rPr>
              <a:t>dishwasher</a:t>
            </a:r>
            <a:endParaRPr lang="cs-CZ" b="1" dirty="0" smtClean="0">
              <a:solidFill>
                <a:schemeClr val="tx2">
                  <a:lumMod val="75000"/>
                </a:schemeClr>
              </a:solidFill>
              <a:latin typeface="Bradley Hand ITC" pitchFamily="66" charset="0"/>
            </a:endParaRPr>
          </a:p>
          <a:p>
            <a:pPr>
              <a:buNone/>
            </a:pPr>
            <a:r>
              <a:rPr lang="cs-CZ" b="1" dirty="0" err="1" smtClean="0">
                <a:solidFill>
                  <a:schemeClr val="tx2">
                    <a:lumMod val="75000"/>
                  </a:schemeClr>
                </a:solidFill>
                <a:latin typeface="Bradley Hand ITC" pitchFamily="66" charset="0"/>
              </a:rPr>
              <a:t>An</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oven</a:t>
            </a:r>
            <a:endParaRPr lang="cs-CZ" b="1" dirty="0" smtClean="0">
              <a:solidFill>
                <a:schemeClr val="tx2">
                  <a:lumMod val="75000"/>
                </a:schemeClr>
              </a:solidFill>
              <a:latin typeface="Bradley Hand ITC" pitchFamily="66" charset="0"/>
            </a:endParaRPr>
          </a:p>
          <a:p>
            <a:pPr>
              <a:buNone/>
            </a:pPr>
            <a:r>
              <a:rPr lang="cs-CZ" b="1" dirty="0" smtClean="0">
                <a:solidFill>
                  <a:schemeClr val="tx2">
                    <a:lumMod val="75000"/>
                  </a:schemeClr>
                </a:solidFill>
                <a:latin typeface="Bradley Hand ITC" pitchFamily="66" charset="0"/>
              </a:rPr>
              <a:t>A </a:t>
            </a:r>
            <a:r>
              <a:rPr lang="cs-CZ" b="1" dirty="0" err="1" smtClean="0">
                <a:solidFill>
                  <a:schemeClr val="tx2">
                    <a:lumMod val="75000"/>
                  </a:schemeClr>
                </a:solidFill>
                <a:latin typeface="Bradley Hand ITC" pitchFamily="66" charset="0"/>
              </a:rPr>
              <a:t>freezer</a:t>
            </a:r>
            <a:endParaRPr lang="cs-CZ" b="1" dirty="0" smtClean="0">
              <a:solidFill>
                <a:schemeClr val="tx2">
                  <a:lumMod val="75000"/>
                </a:schemeClr>
              </a:solidFill>
              <a:latin typeface="Bradley Hand ITC" pitchFamily="66" charset="0"/>
            </a:endParaRPr>
          </a:p>
          <a:p>
            <a:pPr>
              <a:buNone/>
            </a:pPr>
            <a:r>
              <a:rPr lang="cs-CZ" b="1" dirty="0" smtClean="0">
                <a:solidFill>
                  <a:schemeClr val="tx2">
                    <a:lumMod val="75000"/>
                  </a:schemeClr>
                </a:solidFill>
                <a:latin typeface="Bradley Hand ITC" pitchFamily="66" charset="0"/>
              </a:rPr>
              <a:t>A </a:t>
            </a:r>
            <a:r>
              <a:rPr lang="cs-CZ" b="1" dirty="0" err="1" smtClean="0">
                <a:solidFill>
                  <a:schemeClr val="tx2">
                    <a:lumMod val="75000"/>
                  </a:schemeClr>
                </a:solidFill>
                <a:latin typeface="Bradley Hand ITC" pitchFamily="66" charset="0"/>
              </a:rPr>
              <a:t>tin</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opener</a:t>
            </a:r>
            <a:endParaRPr lang="cs-CZ" b="1" dirty="0">
              <a:solidFill>
                <a:schemeClr val="tx2">
                  <a:lumMod val="75000"/>
                </a:schemeClr>
              </a:solidFill>
              <a:latin typeface="Bradley Hand ITC" pitchFamily="66"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371703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obsah 2"/>
          <p:cNvSpPr>
            <a:spLocks noGrp="1"/>
          </p:cNvSpPr>
          <p:nvPr>
            <p:ph sz="half" idx="1"/>
          </p:nvPr>
        </p:nvSpPr>
        <p:spPr>
          <a:xfrm>
            <a:off x="611560" y="1556792"/>
            <a:ext cx="3657600" cy="4525963"/>
          </a:xfrm>
        </p:spPr>
        <p:txBody>
          <a:bodyPr/>
          <a:lstStyle/>
          <a:p>
            <a:pPr marL="36576" indent="0">
              <a:buNone/>
            </a:pPr>
            <a:r>
              <a:rPr lang="cs-CZ" b="1" dirty="0" smtClean="0">
                <a:solidFill>
                  <a:schemeClr val="tx2">
                    <a:lumMod val="75000"/>
                  </a:schemeClr>
                </a:solidFill>
                <a:latin typeface="Bradley Hand ITC" pitchFamily="66" charset="0"/>
              </a:rPr>
              <a:t>A </a:t>
            </a:r>
            <a:r>
              <a:rPr lang="cs-CZ" b="1" dirty="0" err="1" smtClean="0">
                <a:solidFill>
                  <a:schemeClr val="tx2">
                    <a:lumMod val="75000"/>
                  </a:schemeClr>
                </a:solidFill>
                <a:latin typeface="Bradley Hand ITC" pitchFamily="66" charset="0"/>
              </a:rPr>
              <a:t>sink</a:t>
            </a:r>
            <a:endParaRPr lang="cs-CZ" b="1" dirty="0" smtClean="0">
              <a:solidFill>
                <a:schemeClr val="tx2">
                  <a:lumMod val="75000"/>
                </a:schemeClr>
              </a:solidFill>
              <a:latin typeface="Bradley Hand ITC" pitchFamily="66" charset="0"/>
            </a:endParaRPr>
          </a:p>
          <a:p>
            <a:pPr marL="36576" indent="0">
              <a:buNone/>
            </a:pPr>
            <a:r>
              <a:rPr lang="cs-CZ" b="1" dirty="0" smtClean="0">
                <a:solidFill>
                  <a:schemeClr val="tx2">
                    <a:lumMod val="75000"/>
                  </a:schemeClr>
                </a:solidFill>
                <a:latin typeface="Bradley Hand ITC" pitchFamily="66" charset="0"/>
              </a:rPr>
              <a:t>A jug</a:t>
            </a:r>
          </a:p>
          <a:p>
            <a:pPr marL="36576" indent="0">
              <a:buNone/>
            </a:pPr>
            <a:r>
              <a:rPr lang="cs-CZ" b="1" dirty="0" err="1" smtClean="0">
                <a:solidFill>
                  <a:schemeClr val="tx2">
                    <a:lumMod val="75000"/>
                  </a:schemeClr>
                </a:solidFill>
                <a:latin typeface="Bradley Hand ITC" pitchFamily="66" charset="0"/>
              </a:rPr>
              <a:t>Knives</a:t>
            </a:r>
            <a:endParaRPr lang="cs-CZ" b="1" dirty="0" smtClean="0">
              <a:solidFill>
                <a:schemeClr val="tx2">
                  <a:lumMod val="75000"/>
                </a:schemeClr>
              </a:solidFill>
              <a:latin typeface="Bradley Hand ITC" pitchFamily="66" charset="0"/>
            </a:endParaRPr>
          </a:p>
          <a:p>
            <a:pPr marL="36576" indent="0">
              <a:buNone/>
            </a:pPr>
            <a:r>
              <a:rPr lang="cs-CZ" b="1" dirty="0" smtClean="0">
                <a:solidFill>
                  <a:schemeClr val="tx2">
                    <a:lumMod val="75000"/>
                  </a:schemeClr>
                </a:solidFill>
                <a:latin typeface="Bradley Hand ITC" pitchFamily="66" charset="0"/>
              </a:rPr>
              <a:t>A </a:t>
            </a:r>
            <a:r>
              <a:rPr lang="cs-CZ" b="1" dirty="0" err="1" smtClean="0">
                <a:solidFill>
                  <a:schemeClr val="tx2">
                    <a:lumMod val="75000"/>
                  </a:schemeClr>
                </a:solidFill>
                <a:latin typeface="Bradley Hand ITC" pitchFamily="66" charset="0"/>
              </a:rPr>
              <a:t>ladle</a:t>
            </a:r>
            <a:endParaRPr lang="cs-CZ" b="1" dirty="0">
              <a:solidFill>
                <a:schemeClr val="tx2">
                  <a:lumMod val="75000"/>
                </a:schemeClr>
              </a:solidFill>
              <a:latin typeface="Bradley Hand ITC" pitchFamily="66" charset="0"/>
            </a:endParaRPr>
          </a:p>
        </p:txBody>
      </p:sp>
    </p:spTree>
    <p:extLst>
      <p:ext uri="{BB962C8B-B14F-4D97-AF65-F5344CB8AC3E}">
        <p14:creationId xmlns:p14="http://schemas.microsoft.com/office/powerpoint/2010/main" val="49216310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027"/>
                                        </p:tgtEl>
                                        <p:attrNameLst>
                                          <p:attrName>style.visibility</p:attrName>
                                        </p:attrNameLst>
                                      </p:cBhvr>
                                      <p:to>
                                        <p:strVal val="visible"/>
                                      </p:to>
                                    </p:set>
                                    <p:animEffect transition="in" filter="circle(in)">
                                      <p:cBhvr>
                                        <p:cTn id="15" dur="2000"/>
                                        <p:tgtEl>
                                          <p:spTgt spid="1027"/>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fade">
                                      <p:cBhvr>
                                        <p:cTn id="20" dur="1000"/>
                                        <p:tgtEl>
                                          <p:spTgt spid="4">
                                            <p:txEl>
                                              <p:pRg st="1" end="1"/>
                                            </p:txEl>
                                          </p:spTgt>
                                        </p:tgtEl>
                                      </p:cBhvr>
                                    </p:animEffect>
                                    <p:anim calcmode="lin" valueType="num">
                                      <p:cBhvr>
                                        <p:cTn id="2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1000"/>
                                        <p:tgtEl>
                                          <p:spTgt spid="4">
                                            <p:txEl>
                                              <p:pRg st="2" end="2"/>
                                            </p:txEl>
                                          </p:spTgt>
                                        </p:tgtEl>
                                      </p:cBhvr>
                                    </p:animEffect>
                                    <p:anim calcmode="lin" valueType="num">
                                      <p:cBhvr>
                                        <p:cTn id="2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fade">
                                      <p:cBhvr>
                                        <p:cTn id="34" dur="1000"/>
                                        <p:tgtEl>
                                          <p:spTgt spid="4">
                                            <p:txEl>
                                              <p:pRg st="3" end="3"/>
                                            </p:txEl>
                                          </p:spTgt>
                                        </p:tgtEl>
                                      </p:cBhvr>
                                    </p:animEffect>
                                    <p:anim calcmode="lin" valueType="num">
                                      <p:cBhvr>
                                        <p:cTn id="3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Effect transition="in" filter="fade">
                                      <p:cBhvr>
                                        <p:cTn id="41" dur="1000"/>
                                        <p:tgtEl>
                                          <p:spTgt spid="4">
                                            <p:txEl>
                                              <p:pRg st="4" end="4"/>
                                            </p:txEl>
                                          </p:spTgt>
                                        </p:tgtEl>
                                      </p:cBhvr>
                                    </p:animEffect>
                                    <p:anim calcmode="lin" valueType="num">
                                      <p:cBhvr>
                                        <p:cTn id="4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0" end="0"/>
                                            </p:txEl>
                                          </p:spTgt>
                                        </p:tgtEl>
                                        <p:attrNameLst>
                                          <p:attrName>style.visibility</p:attrName>
                                        </p:attrNameLst>
                                      </p:cBhvr>
                                      <p:to>
                                        <p:strVal val="visible"/>
                                      </p:to>
                                    </p:set>
                                    <p:animEffect transition="in" filter="fade">
                                      <p:cBhvr>
                                        <p:cTn id="48" dur="1000"/>
                                        <p:tgtEl>
                                          <p:spTgt spid="3">
                                            <p:txEl>
                                              <p:pRg st="0" end="0"/>
                                            </p:txEl>
                                          </p:spTgt>
                                        </p:tgtEl>
                                      </p:cBhvr>
                                    </p:animEffect>
                                    <p:anim calcmode="lin" valueType="num">
                                      <p:cBhvr>
                                        <p:cTn id="4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1" end="1"/>
                                            </p:txEl>
                                          </p:spTgt>
                                        </p:tgtEl>
                                        <p:attrNameLst>
                                          <p:attrName>style.visibility</p:attrName>
                                        </p:attrNameLst>
                                      </p:cBhvr>
                                      <p:to>
                                        <p:strVal val="visible"/>
                                      </p:to>
                                    </p:set>
                                    <p:animEffect transition="in" filter="fade">
                                      <p:cBhvr>
                                        <p:cTn id="55" dur="1000"/>
                                        <p:tgtEl>
                                          <p:spTgt spid="3">
                                            <p:txEl>
                                              <p:pRg st="1" end="1"/>
                                            </p:txEl>
                                          </p:spTgt>
                                        </p:tgtEl>
                                      </p:cBhvr>
                                    </p:animEffect>
                                    <p:anim calcmode="lin" valueType="num">
                                      <p:cBhvr>
                                        <p:cTn id="5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2" end="2"/>
                                            </p:txEl>
                                          </p:spTgt>
                                        </p:tgtEl>
                                        <p:attrNameLst>
                                          <p:attrName>style.visibility</p:attrName>
                                        </p:attrNameLst>
                                      </p:cBhvr>
                                      <p:to>
                                        <p:strVal val="visible"/>
                                      </p:to>
                                    </p:set>
                                    <p:animEffect transition="in" filter="fade">
                                      <p:cBhvr>
                                        <p:cTn id="62" dur="1000"/>
                                        <p:tgtEl>
                                          <p:spTgt spid="3">
                                            <p:txEl>
                                              <p:pRg st="2" end="2"/>
                                            </p:txEl>
                                          </p:spTgt>
                                        </p:tgtEl>
                                      </p:cBhvr>
                                    </p:animEffect>
                                    <p:anim calcmode="lin" valueType="num">
                                      <p:cBhvr>
                                        <p:cTn id="6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3" end="3"/>
                                            </p:txEl>
                                          </p:spTgt>
                                        </p:tgtEl>
                                        <p:attrNameLst>
                                          <p:attrName>style.visibility</p:attrName>
                                        </p:attrNameLst>
                                      </p:cBhvr>
                                      <p:to>
                                        <p:strVal val="visible"/>
                                      </p:to>
                                    </p:set>
                                    <p:animEffect transition="in" filter="fade">
                                      <p:cBhvr>
                                        <p:cTn id="69" dur="1000"/>
                                        <p:tgtEl>
                                          <p:spTgt spid="3">
                                            <p:txEl>
                                              <p:pRg st="3" end="3"/>
                                            </p:txEl>
                                          </p:spTgt>
                                        </p:tgtEl>
                                      </p:cBhvr>
                                    </p:animEffect>
                                    <p:anim calcmode="lin" valueType="num">
                                      <p:cBhvr>
                                        <p:cTn id="7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2">
                    <a:lumMod val="50000"/>
                  </a:schemeClr>
                </a:solidFill>
                <a:latin typeface="Algerian" pitchFamily="82" charset="0"/>
              </a:rPr>
              <a:t>My </a:t>
            </a:r>
            <a:r>
              <a:rPr lang="cs-CZ" dirty="0" err="1" smtClean="0">
                <a:solidFill>
                  <a:schemeClr val="tx2">
                    <a:lumMod val="50000"/>
                  </a:schemeClr>
                </a:solidFill>
                <a:latin typeface="Algerian" pitchFamily="82" charset="0"/>
              </a:rPr>
              <a:t>Brother‘s</a:t>
            </a:r>
            <a:r>
              <a:rPr lang="cs-CZ" dirty="0" smtClean="0">
                <a:solidFill>
                  <a:schemeClr val="tx2">
                    <a:lumMod val="50000"/>
                  </a:schemeClr>
                </a:solidFill>
                <a:latin typeface="Algerian" pitchFamily="82" charset="0"/>
              </a:rPr>
              <a:t> bedroom…</a:t>
            </a:r>
            <a:endParaRPr lang="cs-CZ" dirty="0">
              <a:solidFill>
                <a:schemeClr val="tx2">
                  <a:lumMod val="50000"/>
                </a:schemeClr>
              </a:solidFill>
              <a:latin typeface="Algerian" pitchFamily="82" charset="0"/>
            </a:endParaRPr>
          </a:p>
        </p:txBody>
      </p:sp>
      <p:pic>
        <p:nvPicPr>
          <p:cNvPr id="5" name="Zástupný symbol pro obsah 4" descr="Bez názvu.png"/>
          <p:cNvPicPr>
            <a:picLocks noGrp="1" noChangeAspect="1"/>
          </p:cNvPicPr>
          <p:nvPr>
            <p:ph sz="half" idx="1"/>
          </p:nvPr>
        </p:nvPicPr>
        <p:blipFill>
          <a:blip r:embed="rId2" cstate="print"/>
          <a:stretch>
            <a:fillRect/>
          </a:stretch>
        </p:blipFill>
        <p:spPr>
          <a:xfrm>
            <a:off x="323528" y="1844824"/>
            <a:ext cx="4392488" cy="3714236"/>
          </a:xfrm>
          <a:prstGeom prst="rect">
            <a:avLst/>
          </a:prstGeom>
          <a:ln>
            <a:noFill/>
          </a:ln>
          <a:effectLst>
            <a:softEdge rad="112500"/>
          </a:effectLst>
        </p:spPr>
      </p:pic>
      <p:sp>
        <p:nvSpPr>
          <p:cNvPr id="4" name="Zástupný symbol pro obsah 3"/>
          <p:cNvSpPr>
            <a:spLocks noGrp="1"/>
          </p:cNvSpPr>
          <p:nvPr>
            <p:ph sz="half" idx="2"/>
          </p:nvPr>
        </p:nvSpPr>
        <p:spPr>
          <a:xfrm>
            <a:off x="4644008" y="1383957"/>
            <a:ext cx="3657600" cy="5026868"/>
          </a:xfrm>
        </p:spPr>
        <p:txBody>
          <a:bodyPr/>
          <a:lstStyle/>
          <a:p>
            <a:pPr>
              <a:buNone/>
            </a:pPr>
            <a:r>
              <a:rPr lang="cs-CZ" b="1" dirty="0" smtClean="0">
                <a:solidFill>
                  <a:schemeClr val="tx2">
                    <a:lumMod val="75000"/>
                  </a:schemeClr>
                </a:solidFill>
                <a:latin typeface="Bradley Hand ITC" pitchFamily="66" charset="0"/>
              </a:rPr>
              <a:t>In the </a:t>
            </a:r>
            <a:r>
              <a:rPr lang="cs-CZ" b="1" dirty="0" err="1" smtClean="0">
                <a:solidFill>
                  <a:schemeClr val="tx2">
                    <a:lumMod val="75000"/>
                  </a:schemeClr>
                </a:solidFill>
                <a:latin typeface="Bradley Hand ITC" pitchFamily="66" charset="0"/>
              </a:rPr>
              <a:t>right</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corner</a:t>
            </a:r>
            <a:r>
              <a:rPr lang="cs-CZ" b="1" dirty="0" smtClean="0">
                <a:solidFill>
                  <a:schemeClr val="tx2">
                    <a:lumMod val="75000"/>
                  </a:schemeClr>
                </a:solidFill>
                <a:latin typeface="Bradley Hand ITC" pitchFamily="66" charset="0"/>
              </a:rPr>
              <a:t> there </a:t>
            </a:r>
            <a:r>
              <a:rPr lang="cs-CZ" b="1" dirty="0" err="1" smtClean="0">
                <a:solidFill>
                  <a:schemeClr val="tx2">
                    <a:lumMod val="75000"/>
                  </a:schemeClr>
                </a:solidFill>
                <a:latin typeface="Bradley Hand ITC" pitchFamily="66" charset="0"/>
              </a:rPr>
              <a:t>is</a:t>
            </a:r>
            <a:r>
              <a:rPr lang="cs-CZ" b="1" dirty="0" smtClean="0">
                <a:solidFill>
                  <a:schemeClr val="tx2">
                    <a:lumMod val="75000"/>
                  </a:schemeClr>
                </a:solidFill>
                <a:latin typeface="Bradley Hand ITC" pitchFamily="66" charset="0"/>
              </a:rPr>
              <a:t> his bed. There is a Wardrobe in front of  the bed. Next to the bed there </a:t>
            </a:r>
            <a:r>
              <a:rPr lang="cs-CZ" b="1" dirty="0" err="1" smtClean="0">
                <a:solidFill>
                  <a:schemeClr val="tx2">
                    <a:lumMod val="75000"/>
                  </a:schemeClr>
                </a:solidFill>
                <a:latin typeface="Bradley Hand ITC" pitchFamily="66" charset="0"/>
              </a:rPr>
              <a:t>is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second wardrobe. There is a desk. There </a:t>
            </a:r>
            <a:r>
              <a:rPr lang="cs-CZ" b="1" dirty="0" err="1" smtClean="0">
                <a:solidFill>
                  <a:schemeClr val="tx2">
                    <a:lumMod val="75000"/>
                  </a:schemeClr>
                </a:solidFill>
                <a:latin typeface="Bradley Hand ITC" pitchFamily="66" charset="0"/>
              </a:rPr>
              <a:t>is</a:t>
            </a:r>
            <a:r>
              <a:rPr lang="cs-CZ" b="1" dirty="0" smtClean="0">
                <a:solidFill>
                  <a:schemeClr val="tx2">
                    <a:lumMod val="75000"/>
                  </a:schemeClr>
                </a:solidFill>
                <a:latin typeface="Bradley Hand ITC" pitchFamily="66" charset="0"/>
              </a:rPr>
              <a:t> his PC on the desk. In front of the desk there is a big wardrobe. </a:t>
            </a:r>
          </a:p>
          <a:p>
            <a:pPr>
              <a:buNone/>
            </a:pPr>
            <a:r>
              <a:rPr lang="cs-CZ" b="1" dirty="0" smtClean="0">
                <a:solidFill>
                  <a:schemeClr val="tx2">
                    <a:lumMod val="75000"/>
                  </a:schemeClr>
                </a:solidFill>
                <a:latin typeface="Bradley Hand ITC" pitchFamily="66" charset="0"/>
              </a:rPr>
              <a:t>TASK: Label </a:t>
            </a:r>
            <a:r>
              <a:rPr lang="cs-CZ" b="1" dirty="0" err="1" smtClean="0">
                <a:solidFill>
                  <a:schemeClr val="tx2">
                    <a:lumMod val="75000"/>
                  </a:schemeClr>
                </a:solidFill>
                <a:latin typeface="Bradley Hand ITC" pitchFamily="66" charset="0"/>
              </a:rPr>
              <a:t>the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pieces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of</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furniture</a:t>
            </a:r>
            <a:r>
              <a:rPr lang="cs-CZ" b="1" dirty="0" smtClean="0">
                <a:solidFill>
                  <a:schemeClr val="tx2">
                    <a:lumMod val="75000"/>
                  </a:schemeClr>
                </a:solidFill>
                <a:latin typeface="Bradley Hand ITC" pitchFamily="66" charset="0"/>
              </a:rPr>
              <a:t>!</a:t>
            </a:r>
            <a:endParaRPr lang="cs-CZ" b="1" dirty="0">
              <a:solidFill>
                <a:schemeClr val="tx2">
                  <a:lumMod val="75000"/>
                </a:schemeClr>
              </a:solidFill>
              <a:latin typeface="Bradley Hand ITC" pitchFamily="66" charset="0"/>
            </a:endParaRPr>
          </a:p>
        </p:txBody>
      </p:sp>
      <p:pic>
        <p:nvPicPr>
          <p:cNvPr id="4098" name="Picture 2" descr="C:\Users\Bara\AppData\Local\Microsoft\Windows\Temporary Internet Files\Content.IE5\0JJ0A6M7\MC900433915[1].png"/>
          <p:cNvPicPr>
            <a:picLocks noChangeAspect="1" noChangeArrowheads="1"/>
          </p:cNvPicPr>
          <p:nvPr/>
        </p:nvPicPr>
        <p:blipFill>
          <a:blip r:embed="rId3" cstate="print"/>
          <a:srcRect/>
          <a:stretch>
            <a:fillRect/>
          </a:stretch>
        </p:blipFill>
        <p:spPr bwMode="auto">
          <a:xfrm>
            <a:off x="7956376" y="4437112"/>
            <a:ext cx="1714500" cy="1714500"/>
          </a:xfrm>
          <a:prstGeom prst="rect">
            <a:avLst/>
          </a:prstGeom>
          <a:noFill/>
        </p:spPr>
      </p:pic>
      <p:pic>
        <p:nvPicPr>
          <p:cNvPr id="4099" name="Picture 3" descr="C:\Program Files\Microsoft Office\MEDIA\CAGCAT10\j0205582.wmf"/>
          <p:cNvPicPr>
            <a:picLocks noChangeAspect="1" noChangeArrowheads="1"/>
          </p:cNvPicPr>
          <p:nvPr/>
        </p:nvPicPr>
        <p:blipFill>
          <a:blip r:embed="rId4" cstate="print"/>
          <a:srcRect/>
          <a:stretch>
            <a:fillRect/>
          </a:stretch>
        </p:blipFill>
        <p:spPr bwMode="auto">
          <a:xfrm>
            <a:off x="827584" y="5013176"/>
            <a:ext cx="1776679" cy="1630375"/>
          </a:xfrm>
          <a:prstGeom prst="rect">
            <a:avLst/>
          </a:prstGeom>
          <a:noFill/>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barn(inVertical)">
                                      <p:cBhvr>
                                        <p:cTn id="20" dur="500"/>
                                        <p:tgtEl>
                                          <p:spTgt spid="4">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barn(inVertical)">
                                      <p:cBhvr>
                                        <p:cTn id="25"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2">
                    <a:lumMod val="50000"/>
                  </a:schemeClr>
                </a:solidFill>
                <a:latin typeface="Algerian" pitchFamily="82" charset="0"/>
              </a:rPr>
              <a:t>Toilet and Bathroom…</a:t>
            </a:r>
            <a:endParaRPr lang="cs-CZ" dirty="0">
              <a:solidFill>
                <a:schemeClr val="tx2">
                  <a:lumMod val="50000"/>
                </a:schemeClr>
              </a:solidFill>
              <a:latin typeface="Algerian" pitchFamily="82" charset="0"/>
            </a:endParaRPr>
          </a:p>
        </p:txBody>
      </p:sp>
      <p:pic>
        <p:nvPicPr>
          <p:cNvPr id="5" name="Zástupný symbol pro obsah 4" descr="Bez názvu 02.png"/>
          <p:cNvPicPr>
            <a:picLocks noGrp="1" noChangeAspect="1"/>
          </p:cNvPicPr>
          <p:nvPr>
            <p:ph sz="half" idx="1"/>
          </p:nvPr>
        </p:nvPicPr>
        <p:blipFill>
          <a:blip r:embed="rId2" cstate="print"/>
          <a:stretch>
            <a:fillRect/>
          </a:stretch>
        </p:blipFill>
        <p:spPr>
          <a:xfrm>
            <a:off x="0" y="1916832"/>
            <a:ext cx="4932040" cy="2809048"/>
          </a:xfrm>
          <a:prstGeom prst="rect">
            <a:avLst/>
          </a:prstGeom>
          <a:ln>
            <a:noFill/>
          </a:ln>
          <a:effectLst>
            <a:softEdge rad="112500"/>
          </a:effectLst>
        </p:spPr>
      </p:pic>
      <p:sp>
        <p:nvSpPr>
          <p:cNvPr id="4" name="Zástupný symbol pro obsah 3"/>
          <p:cNvSpPr>
            <a:spLocks noGrp="1"/>
          </p:cNvSpPr>
          <p:nvPr>
            <p:ph sz="half" idx="2"/>
          </p:nvPr>
        </p:nvSpPr>
        <p:spPr>
          <a:xfrm>
            <a:off x="4932040" y="1412776"/>
            <a:ext cx="3657600" cy="4525963"/>
          </a:xfrm>
        </p:spPr>
        <p:txBody>
          <a:bodyPr>
            <a:normAutofit/>
          </a:bodyPr>
          <a:lstStyle/>
          <a:p>
            <a:pPr>
              <a:buNone/>
            </a:pPr>
            <a:r>
              <a:rPr lang="cs-CZ" sz="2800" b="1" dirty="0" smtClean="0">
                <a:solidFill>
                  <a:schemeClr val="tx2">
                    <a:lumMod val="75000"/>
                  </a:schemeClr>
                </a:solidFill>
                <a:latin typeface="Bradley Hand ITC" pitchFamily="66" charset="0"/>
              </a:rPr>
              <a:t>There is a toilet next to the bathroom.</a:t>
            </a:r>
            <a:br>
              <a:rPr lang="cs-CZ" sz="2800" b="1" dirty="0" smtClean="0">
                <a:solidFill>
                  <a:schemeClr val="tx2">
                    <a:lumMod val="75000"/>
                  </a:schemeClr>
                </a:solidFill>
                <a:latin typeface="Bradley Hand ITC" pitchFamily="66" charset="0"/>
              </a:rPr>
            </a:br>
            <a:r>
              <a:rPr lang="cs-CZ" sz="2800" b="1" dirty="0" smtClean="0">
                <a:solidFill>
                  <a:schemeClr val="tx2">
                    <a:lumMod val="75000"/>
                  </a:schemeClr>
                </a:solidFill>
                <a:latin typeface="Bradley Hand ITC" pitchFamily="66" charset="0"/>
              </a:rPr>
              <a:t>In the bathroom there is a bath. There is a washbasin next to the washing machine.</a:t>
            </a:r>
            <a:endParaRPr lang="cs-CZ" sz="2800" b="1" dirty="0">
              <a:solidFill>
                <a:schemeClr val="tx2">
                  <a:lumMod val="75000"/>
                </a:schemeClr>
              </a:solidFill>
              <a:latin typeface="Bradley Hand ITC" pitchFamily="66" charset="0"/>
            </a:endParaRPr>
          </a:p>
        </p:txBody>
      </p:sp>
      <p:pic>
        <p:nvPicPr>
          <p:cNvPr id="1026" name="Picture 2" descr="C:\Users\Bara\AppData\Local\Microsoft\Windows\Temporary Internet Files\Content.IE5\OPGFZXH3\MC900030301[1].wmf"/>
          <p:cNvPicPr>
            <a:picLocks noChangeAspect="1" noChangeArrowheads="1"/>
          </p:cNvPicPr>
          <p:nvPr/>
        </p:nvPicPr>
        <p:blipFill>
          <a:blip r:embed="rId3" cstate="print"/>
          <a:srcRect/>
          <a:stretch>
            <a:fillRect/>
          </a:stretch>
        </p:blipFill>
        <p:spPr bwMode="auto">
          <a:xfrm>
            <a:off x="6516216" y="4077072"/>
            <a:ext cx="1879112" cy="2160240"/>
          </a:xfrm>
          <a:prstGeom prst="rect">
            <a:avLst/>
          </a:prstGeom>
          <a:noFill/>
        </p:spPr>
      </p:pic>
      <p:pic>
        <p:nvPicPr>
          <p:cNvPr id="1027" name="Picture 3" descr="C:\Users\Bara\AppData\Local\Microsoft\Windows\Temporary Internet Files\Content.IE5\7EXACONR\MC900352393[1].wmf"/>
          <p:cNvPicPr>
            <a:picLocks noChangeAspect="1" noChangeArrowheads="1"/>
          </p:cNvPicPr>
          <p:nvPr/>
        </p:nvPicPr>
        <p:blipFill>
          <a:blip r:embed="rId4" cstate="print"/>
          <a:srcRect/>
          <a:stretch>
            <a:fillRect/>
          </a:stretch>
        </p:blipFill>
        <p:spPr bwMode="auto">
          <a:xfrm flipH="1">
            <a:off x="323528" y="3933056"/>
            <a:ext cx="1584176" cy="237725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wipe(down)">
                                      <p:cBhvr>
                                        <p:cTn id="2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260648"/>
            <a:ext cx="7470648" cy="5314920"/>
          </a:xfrm>
        </p:spPr>
        <p:txBody>
          <a:bodyPr>
            <a:normAutofit fontScale="90000"/>
          </a:bodyPr>
          <a:lstStyle/>
          <a:p>
            <a:r>
              <a:rPr lang="cs-CZ" sz="5300" b="1" dirty="0" smtClean="0">
                <a:solidFill>
                  <a:schemeClr val="tx2">
                    <a:lumMod val="50000"/>
                  </a:schemeClr>
                </a:solidFill>
                <a:latin typeface="Algerian" pitchFamily="82" charset="0"/>
              </a:rPr>
              <a:t/>
            </a:r>
            <a:br>
              <a:rPr lang="cs-CZ" sz="5300" b="1" dirty="0" smtClean="0">
                <a:solidFill>
                  <a:schemeClr val="tx2">
                    <a:lumMod val="50000"/>
                  </a:schemeClr>
                </a:solidFill>
                <a:latin typeface="Algerian" pitchFamily="82" charset="0"/>
              </a:rPr>
            </a:br>
            <a:r>
              <a:rPr lang="cs-CZ" sz="5300" b="1" dirty="0" smtClean="0">
                <a:solidFill>
                  <a:schemeClr val="tx2">
                    <a:lumMod val="50000"/>
                  </a:schemeClr>
                </a:solidFill>
                <a:latin typeface="Algerian" pitchFamily="82" charset="0"/>
              </a:rPr>
              <a:t>And </a:t>
            </a:r>
            <a:r>
              <a:rPr lang="cs-CZ" sz="5300" b="1" dirty="0" err="1" smtClean="0">
                <a:solidFill>
                  <a:schemeClr val="tx2">
                    <a:lumMod val="50000"/>
                  </a:schemeClr>
                </a:solidFill>
                <a:latin typeface="Algerian" pitchFamily="82" charset="0"/>
              </a:rPr>
              <a:t>what</a:t>
            </a:r>
            <a:r>
              <a:rPr lang="cs-CZ" sz="5300" b="1" dirty="0" smtClean="0">
                <a:solidFill>
                  <a:schemeClr val="tx2">
                    <a:lumMod val="50000"/>
                  </a:schemeClr>
                </a:solidFill>
                <a:latin typeface="Algerian" pitchFamily="82" charset="0"/>
              </a:rPr>
              <a:t> </a:t>
            </a:r>
            <a:r>
              <a:rPr lang="cs-CZ" sz="5300" b="1" dirty="0" err="1" smtClean="0">
                <a:solidFill>
                  <a:schemeClr val="tx2">
                    <a:lumMod val="50000"/>
                  </a:schemeClr>
                </a:solidFill>
                <a:latin typeface="Algerian" pitchFamily="82" charset="0"/>
              </a:rPr>
              <a:t>about</a:t>
            </a:r>
            <a:r>
              <a:rPr lang="cs-CZ" sz="5300" b="1" dirty="0" smtClean="0">
                <a:solidFill>
                  <a:schemeClr val="tx2">
                    <a:lumMod val="50000"/>
                  </a:schemeClr>
                </a:solidFill>
                <a:latin typeface="Algerian" pitchFamily="82" charset="0"/>
              </a:rPr>
              <a:t> </a:t>
            </a:r>
            <a:r>
              <a:rPr lang="cs-CZ" sz="5300" b="1" dirty="0" err="1" smtClean="0">
                <a:solidFill>
                  <a:schemeClr val="tx2">
                    <a:lumMod val="50000"/>
                  </a:schemeClr>
                </a:solidFill>
                <a:latin typeface="Algerian" pitchFamily="82" charset="0"/>
              </a:rPr>
              <a:t>your</a:t>
            </a:r>
            <a:r>
              <a:rPr lang="cs-CZ" sz="5300" b="1" dirty="0" smtClean="0">
                <a:solidFill>
                  <a:schemeClr val="tx2">
                    <a:lumMod val="50000"/>
                  </a:schemeClr>
                </a:solidFill>
                <a:latin typeface="Algerian" pitchFamily="82" charset="0"/>
              </a:rPr>
              <a:t> style </a:t>
            </a:r>
            <a:r>
              <a:rPr lang="cs-CZ" sz="5300" b="1" dirty="0" err="1" smtClean="0">
                <a:solidFill>
                  <a:schemeClr val="tx2">
                    <a:lumMod val="50000"/>
                  </a:schemeClr>
                </a:solidFill>
                <a:latin typeface="Algerian" pitchFamily="82" charset="0"/>
              </a:rPr>
              <a:t>of</a:t>
            </a:r>
            <a:r>
              <a:rPr lang="cs-CZ" sz="5300" b="1" dirty="0" smtClean="0">
                <a:solidFill>
                  <a:schemeClr val="tx2">
                    <a:lumMod val="50000"/>
                  </a:schemeClr>
                </a:solidFill>
                <a:latin typeface="Algerian" pitchFamily="82" charset="0"/>
              </a:rPr>
              <a:t> </a:t>
            </a:r>
            <a:r>
              <a:rPr lang="cs-CZ" sz="5300" b="1" dirty="0" err="1" smtClean="0">
                <a:solidFill>
                  <a:schemeClr val="tx2">
                    <a:lumMod val="50000"/>
                  </a:schemeClr>
                </a:solidFill>
                <a:latin typeface="Algerian" pitchFamily="82" charset="0"/>
              </a:rPr>
              <a:t>living</a:t>
            </a:r>
            <a:r>
              <a:rPr lang="cs-CZ" sz="5300" b="1" dirty="0" smtClean="0">
                <a:solidFill>
                  <a:schemeClr val="tx2">
                    <a:lumMod val="50000"/>
                  </a:schemeClr>
                </a:solidFill>
                <a:latin typeface="Algerian" pitchFamily="82" charset="0"/>
              </a:rPr>
              <a:t>? </a:t>
            </a:r>
            <a:r>
              <a:rPr lang="cs-CZ" dirty="0" smtClean="0">
                <a:solidFill>
                  <a:schemeClr val="tx2">
                    <a:lumMod val="50000"/>
                  </a:schemeClr>
                </a:solidFill>
              </a:rPr>
              <a:t/>
            </a:r>
            <a:br>
              <a:rPr lang="cs-CZ" dirty="0" smtClean="0">
                <a:solidFill>
                  <a:schemeClr val="tx2">
                    <a:lumMod val="50000"/>
                  </a:schemeClr>
                </a:solidFill>
              </a:rPr>
            </a:br>
            <a:r>
              <a:rPr lang="cs-CZ" dirty="0" smtClean="0"/>
              <a:t/>
            </a:r>
            <a:br>
              <a:rPr lang="cs-CZ" dirty="0" smtClean="0"/>
            </a:br>
            <a:r>
              <a:rPr lang="cs-CZ" b="1" dirty="0" err="1" smtClean="0">
                <a:solidFill>
                  <a:schemeClr val="tx2">
                    <a:lumMod val="75000"/>
                  </a:schemeClr>
                </a:solidFill>
                <a:latin typeface="Bradley Hand ITC" pitchFamily="66" charset="0"/>
              </a:rPr>
              <a:t>Where</a:t>
            </a:r>
            <a:r>
              <a:rPr lang="cs-CZ" b="1" dirty="0" smtClean="0">
                <a:solidFill>
                  <a:schemeClr val="tx2">
                    <a:lumMod val="75000"/>
                  </a:schemeClr>
                </a:solidFill>
                <a:latin typeface="Bradley Hand ITC" pitchFamily="66" charset="0"/>
              </a:rPr>
              <a:t> do </a:t>
            </a:r>
            <a:r>
              <a:rPr lang="cs-CZ" b="1" dirty="0" err="1" smtClean="0">
                <a:solidFill>
                  <a:schemeClr val="tx2">
                    <a:lumMod val="75000"/>
                  </a:schemeClr>
                </a:solidFill>
                <a:latin typeface="Bradley Hand ITC" pitchFamily="66" charset="0"/>
              </a:rPr>
              <a:t>you</a:t>
            </a:r>
            <a:r>
              <a:rPr lang="cs-CZ" b="1" dirty="0" smtClean="0">
                <a:solidFill>
                  <a:schemeClr val="tx2">
                    <a:lumMod val="75000"/>
                  </a:schemeClr>
                </a:solidFill>
                <a:latin typeface="Bradley Hand ITC" pitchFamily="66" charset="0"/>
              </a:rPr>
              <a:t> live?</a:t>
            </a:r>
            <a:br>
              <a:rPr lang="cs-CZ" b="1" dirty="0" smtClean="0">
                <a:solidFill>
                  <a:schemeClr val="tx2">
                    <a:lumMod val="75000"/>
                  </a:schemeClr>
                </a:solidFill>
                <a:latin typeface="Bradley Hand ITC" pitchFamily="66" charset="0"/>
              </a:rPr>
            </a:br>
            <a:r>
              <a:rPr lang="cs-CZ" b="1" dirty="0" err="1" smtClean="0">
                <a:solidFill>
                  <a:schemeClr val="tx2">
                    <a:lumMod val="75000"/>
                  </a:schemeClr>
                </a:solidFill>
                <a:latin typeface="Bradley Hand ITC" pitchFamily="66" charset="0"/>
              </a:rPr>
              <a:t>How</a:t>
            </a:r>
            <a:r>
              <a:rPr lang="cs-CZ" b="1" dirty="0" smtClean="0">
                <a:solidFill>
                  <a:schemeClr val="tx2">
                    <a:lumMod val="75000"/>
                  </a:schemeClr>
                </a:solidFill>
                <a:latin typeface="Bradley Hand ITC" pitchFamily="66" charset="0"/>
              </a:rPr>
              <a:t> many </a:t>
            </a:r>
            <a:r>
              <a:rPr lang="cs-CZ" b="1" dirty="0" err="1" smtClean="0">
                <a:solidFill>
                  <a:schemeClr val="tx2">
                    <a:lumMod val="75000"/>
                  </a:schemeClr>
                </a:solidFill>
                <a:latin typeface="Bradley Hand ITC" pitchFamily="66" charset="0"/>
              </a:rPr>
              <a:t>rooms</a:t>
            </a:r>
            <a:r>
              <a:rPr lang="cs-CZ" b="1" dirty="0" smtClean="0">
                <a:solidFill>
                  <a:schemeClr val="tx2">
                    <a:lumMod val="75000"/>
                  </a:schemeClr>
                </a:solidFill>
                <a:latin typeface="Bradley Hand ITC" pitchFamily="66" charset="0"/>
              </a:rPr>
              <a:t> do </a:t>
            </a:r>
            <a:r>
              <a:rPr lang="cs-CZ" b="1" dirty="0" err="1" smtClean="0">
                <a:solidFill>
                  <a:schemeClr val="tx2">
                    <a:lumMod val="75000"/>
                  </a:schemeClr>
                </a:solidFill>
                <a:latin typeface="Bradley Hand ITC" pitchFamily="66" charset="0"/>
              </a:rPr>
              <a:t>you</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have</a:t>
            </a:r>
            <a:r>
              <a:rPr lang="cs-CZ" b="1" dirty="0" smtClean="0">
                <a:solidFill>
                  <a:schemeClr val="tx2">
                    <a:lumMod val="75000"/>
                  </a:schemeClr>
                </a:solidFill>
                <a:latin typeface="Bradley Hand ITC" pitchFamily="66" charset="0"/>
              </a:rPr>
              <a:t>?</a:t>
            </a:r>
            <a:br>
              <a:rPr lang="cs-CZ" b="1" dirty="0" smtClean="0">
                <a:solidFill>
                  <a:schemeClr val="tx2">
                    <a:lumMod val="75000"/>
                  </a:schemeClr>
                </a:solidFill>
                <a:latin typeface="Bradley Hand ITC" pitchFamily="66" charset="0"/>
              </a:rPr>
            </a:br>
            <a:r>
              <a:rPr lang="cs-CZ" b="1" dirty="0" err="1" smtClean="0">
                <a:solidFill>
                  <a:schemeClr val="tx2">
                    <a:lumMod val="75000"/>
                  </a:schemeClr>
                </a:solidFill>
                <a:latin typeface="Bradley Hand ITC" pitchFamily="66" charset="0"/>
              </a:rPr>
              <a:t>Can</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you</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describe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your</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bedroom</a:t>
            </a:r>
            <a:r>
              <a:rPr lang="cs-CZ" b="1" dirty="0" smtClean="0">
                <a:solidFill>
                  <a:schemeClr val="tx2">
                    <a:lumMod val="75000"/>
                  </a:schemeClr>
                </a:solidFill>
                <a:latin typeface="Bradley Hand ITC" pitchFamily="66" charset="0"/>
              </a:rPr>
              <a:t>?</a:t>
            </a:r>
            <a:br>
              <a:rPr lang="cs-CZ" b="1" dirty="0" smtClean="0">
                <a:solidFill>
                  <a:schemeClr val="tx2">
                    <a:lumMod val="75000"/>
                  </a:schemeClr>
                </a:solidFill>
                <a:latin typeface="Bradley Hand ITC" pitchFamily="66" charset="0"/>
              </a:rPr>
            </a:br>
            <a:r>
              <a:rPr lang="cs-CZ" b="1" dirty="0" err="1" smtClean="0">
                <a:solidFill>
                  <a:schemeClr val="tx2">
                    <a:lumMod val="75000"/>
                  </a:schemeClr>
                </a:solidFill>
                <a:latin typeface="Bradley Hand ITC" pitchFamily="66" charset="0"/>
              </a:rPr>
              <a:t>What</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is</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your</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favourite</a:t>
            </a:r>
            <a:r>
              <a:rPr lang="cs-CZ" b="1" dirty="0" smtClean="0">
                <a:solidFill>
                  <a:schemeClr val="tx2">
                    <a:lumMod val="75000"/>
                  </a:schemeClr>
                </a:solidFill>
                <a:latin typeface="Bradley Hand ITC" pitchFamily="66" charset="0"/>
              </a:rPr>
              <a:t> </a:t>
            </a:r>
            <a:r>
              <a:rPr lang="cs-CZ" b="1" dirty="0" err="1" smtClean="0">
                <a:solidFill>
                  <a:schemeClr val="tx2">
                    <a:lumMod val="75000"/>
                  </a:schemeClr>
                </a:solidFill>
                <a:latin typeface="Bradley Hand ITC" pitchFamily="66" charset="0"/>
              </a:rPr>
              <a:t>room</a:t>
            </a:r>
            <a:r>
              <a:rPr lang="cs-CZ" b="1" dirty="0">
                <a:solidFill>
                  <a:schemeClr val="tx2">
                    <a:lumMod val="75000"/>
                  </a:schemeClr>
                </a:solidFill>
                <a:latin typeface="Bradley Hand ITC" pitchFamily="66" charset="0"/>
              </a:rPr>
              <a:t> </a:t>
            </a:r>
            <a:r>
              <a:rPr lang="cs-CZ" b="1" dirty="0" smtClean="0">
                <a:solidFill>
                  <a:schemeClr val="tx2">
                    <a:lumMod val="75000"/>
                  </a:schemeClr>
                </a:solidFill>
                <a:latin typeface="Bradley Hand ITC" pitchFamily="66" charset="0"/>
              </a:rPr>
              <a:t>and </a:t>
            </a:r>
            <a:r>
              <a:rPr lang="cs-CZ" b="1" dirty="0" err="1" smtClean="0">
                <a:solidFill>
                  <a:schemeClr val="tx2">
                    <a:lumMod val="75000"/>
                  </a:schemeClr>
                </a:solidFill>
                <a:latin typeface="Bradley Hand ITC" pitchFamily="66" charset="0"/>
              </a:rPr>
              <a:t>why</a:t>
            </a:r>
            <a:r>
              <a:rPr lang="cs-CZ" b="1" dirty="0" smtClean="0">
                <a:solidFill>
                  <a:schemeClr val="tx2">
                    <a:lumMod val="75000"/>
                  </a:schemeClr>
                </a:solidFill>
                <a:latin typeface="Bradley Hand ITC" pitchFamily="66" charset="0"/>
              </a:rPr>
              <a:t>?</a:t>
            </a:r>
            <a:br>
              <a:rPr lang="cs-CZ" b="1" dirty="0" smtClean="0">
                <a:solidFill>
                  <a:schemeClr val="tx2">
                    <a:lumMod val="75000"/>
                  </a:schemeClr>
                </a:solidFill>
                <a:latin typeface="Bradley Hand ITC" pitchFamily="66" charset="0"/>
              </a:rPr>
            </a:br>
            <a:endParaRPr lang="cs-CZ" b="1" dirty="0">
              <a:solidFill>
                <a:schemeClr val="tx2">
                  <a:lumMod val="75000"/>
                </a:schemeClr>
              </a:solidFill>
              <a:latin typeface="Bradley Hand ITC" pitchFamily="66" charset="0"/>
            </a:endParaRPr>
          </a:p>
        </p:txBody>
      </p:sp>
    </p:spTree>
    <p:extLst>
      <p:ext uri="{BB962C8B-B14F-4D97-AF65-F5344CB8AC3E}">
        <p14:creationId xmlns:p14="http://schemas.microsoft.com/office/powerpoint/2010/main" val="17387466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Technický">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471</TotalTime>
  <Words>448</Words>
  <Application>Microsoft Office PowerPoint</Application>
  <PresentationFormat>Předvádění na obrazovce (4:3)</PresentationFormat>
  <Paragraphs>55</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Technický</vt:lpstr>
      <vt:lpstr>Prezentace aplikace PowerPoint</vt:lpstr>
      <vt:lpstr>Anotace: Výukový materiál je určen pro 7. ročník k tématu bydlení. Jedná se o jednoduchou prezentaci, která představuje možnosti bydlení dnešního teenagera. Do prezentace jsou vloženy otázky, které zkoumají, zda žáci prezentaci rozumí. Kromě otázek jsou do prezentace vloženy různé úkoly.  Úkol je například založen  na tom, že žáci mají podle textu dopsat popisky k jednotlivým druhům nábytku v některých místnostech. Nebo mají za úkol popsat, kde se nachází některé věci v kuchyni, čímž si procvičují předložky. Prezentace je uzavřena úkolem, ve kterém žáci porovnávají svoje bydlení s tím, co jim bylo představeno.    Ilustrace:  www.office.microsoft.com Pilotáž:  VM byl použit v hodinách anglického jazyka ve třídách  7. ročníku. Žáci si opět procvičili použití vazby there is/there are, předložky a připomněli si slovní zásobu k tématu bydlení. </vt:lpstr>
      <vt:lpstr>My flat</vt:lpstr>
      <vt:lpstr>My flat is….</vt:lpstr>
      <vt:lpstr> Answer the questions:  1. Where does the girl live? 2. Does she live in a house? 3. Does the girl share her bedroom with her brother? 4. Can you describe her parents bedroom? </vt:lpstr>
      <vt:lpstr>Here is the plan of my flat. Name the things, then describe the plan!</vt:lpstr>
      <vt:lpstr>My bedroom</vt:lpstr>
      <vt:lpstr>My bedroom</vt:lpstr>
      <vt:lpstr>Our Living room</vt:lpstr>
      <vt:lpstr>OuR Kitchen and dinning room:</vt:lpstr>
      <vt:lpstr>Where can you find these things in the kitchen?</vt:lpstr>
      <vt:lpstr>My Brother‘s bedroom…</vt:lpstr>
      <vt:lpstr>Toilet and Bathroom…</vt:lpstr>
      <vt:lpstr> And what about your style of living?   Where do you live? How many rooms do you have? Can you describe your bedroom? What is your favourite room and why?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flat</dc:title>
  <dc:creator>Bara</dc:creator>
  <cp:lastModifiedBy>H Koláčková</cp:lastModifiedBy>
  <cp:revision>50</cp:revision>
  <dcterms:created xsi:type="dcterms:W3CDTF">2011-11-16T19:37:10Z</dcterms:created>
  <dcterms:modified xsi:type="dcterms:W3CDTF">2012-06-22T11:43:15Z</dcterms:modified>
</cp:coreProperties>
</file>