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89" r:id="rId3"/>
    <p:sldId id="257" r:id="rId4"/>
    <p:sldId id="258" r:id="rId5"/>
    <p:sldId id="259" r:id="rId6"/>
    <p:sldId id="262" r:id="rId7"/>
    <p:sldId id="261" r:id="rId8"/>
    <p:sldId id="264" r:id="rId9"/>
    <p:sldId id="265" r:id="rId10"/>
    <p:sldId id="272" r:id="rId11"/>
    <p:sldId id="281" r:id="rId12"/>
    <p:sldId id="273" r:id="rId13"/>
    <p:sldId id="280" r:id="rId14"/>
    <p:sldId id="274" r:id="rId15"/>
    <p:sldId id="282" r:id="rId16"/>
    <p:sldId id="283" r:id="rId17"/>
    <p:sldId id="276" r:id="rId18"/>
    <p:sldId id="277" r:id="rId19"/>
    <p:sldId id="285" r:id="rId20"/>
    <p:sldId id="278" r:id="rId21"/>
    <p:sldId id="286" r:id="rId22"/>
    <p:sldId id="279" r:id="rId23"/>
    <p:sldId id="287" r:id="rId24"/>
    <p:sldId id="284" r:id="rId25"/>
    <p:sldId id="288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Anglický jazyk</a:t>
            </a:r>
          </a:p>
          <a:p>
            <a:r>
              <a:rPr lang="cs-CZ" dirty="0" smtClean="0"/>
              <a:t>ROČNÍK: 8.ročník</a:t>
            </a:r>
          </a:p>
          <a:p>
            <a:r>
              <a:rPr lang="cs-CZ" dirty="0" smtClean="0"/>
              <a:t>TÉMA: </a:t>
            </a:r>
            <a:r>
              <a:rPr lang="cs-CZ" dirty="0" err="1" smtClean="0"/>
              <a:t>Countable</a:t>
            </a:r>
            <a:r>
              <a:rPr lang="cs-CZ" dirty="0" smtClean="0"/>
              <a:t> and </a:t>
            </a:r>
            <a:r>
              <a:rPr lang="cs-CZ" dirty="0" err="1" smtClean="0"/>
              <a:t>uncountable</a:t>
            </a:r>
            <a:r>
              <a:rPr lang="cs-CZ" dirty="0" smtClean="0"/>
              <a:t> </a:t>
            </a:r>
            <a:r>
              <a:rPr lang="cs-CZ" dirty="0" err="1" smtClean="0"/>
              <a:t>nouns</a:t>
            </a:r>
            <a:endParaRPr lang="cs-CZ" dirty="0" smtClean="0"/>
          </a:p>
          <a:p>
            <a:r>
              <a:rPr lang="cs-CZ" dirty="0" smtClean="0"/>
              <a:t>AUTOR: Jana Veselá, </a:t>
            </a:r>
            <a:r>
              <a:rPr lang="cs-CZ" dirty="0" err="1" smtClean="0"/>
              <a:t>DiS</a:t>
            </a:r>
            <a:r>
              <a:rPr lang="cs-CZ" dirty="0" smtClean="0"/>
              <a:t>.</a:t>
            </a:r>
          </a:p>
          <a:p>
            <a:r>
              <a:rPr lang="cs-CZ" dirty="0" smtClean="0"/>
              <a:t>DATUM VYTVOŘENÍ: 19. 11. </a:t>
            </a:r>
            <a:r>
              <a:rPr lang="cs-CZ" smtClean="0"/>
              <a:t>2011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VY_32_INOVACE_08_JV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1473794" y="2132857"/>
            <a:ext cx="6050533" cy="3801808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Materiál je určen pro žáky 8. ročníku. Jedná se o výkladový materiál k tématu počitatelná a nepočitatelná podstatná jména. </a:t>
            </a:r>
          </a:p>
          <a:p>
            <a:endParaRPr lang="cs-CZ" dirty="0"/>
          </a:p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Pilotáž byla provedena v hodinách anglického jazyka pro 8. ročník. Žáci si upevnili pravidla pro rozlišení počitatelných a nepočitatelných jmen v angličtině a procvičili teorii na příkladech.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817581" y="836713"/>
            <a:ext cx="7175351" cy="1080119"/>
          </a:xfrm>
        </p:spPr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99305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620689"/>
            <a:ext cx="7175351" cy="1368152"/>
          </a:xfrm>
        </p:spPr>
        <p:txBody>
          <a:bodyPr/>
          <a:lstStyle/>
          <a:p>
            <a:r>
              <a:rPr lang="cs-CZ" dirty="0" err="1" smtClean="0"/>
              <a:t>Countable</a:t>
            </a:r>
            <a:r>
              <a:rPr lang="cs-CZ" dirty="0" smtClean="0"/>
              <a:t> </a:t>
            </a:r>
            <a:r>
              <a:rPr lang="cs-CZ" dirty="0" err="1" smtClean="0"/>
              <a:t>nouns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5" y="1916833"/>
            <a:ext cx="5637010" cy="4017832"/>
          </a:xfrm>
        </p:spPr>
        <p:txBody>
          <a:bodyPr/>
          <a:lstStyle/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singular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plural</a:t>
            </a:r>
            <a:r>
              <a:rPr lang="cs-CZ" dirty="0" smtClean="0"/>
              <a:t>:</a:t>
            </a:r>
          </a:p>
          <a:p>
            <a:r>
              <a:rPr lang="cs-CZ" dirty="0" smtClean="0"/>
              <a:t>    </a:t>
            </a:r>
            <a:r>
              <a:rPr lang="cs-CZ" i="1" dirty="0" smtClean="0"/>
              <a:t>a </a:t>
            </a:r>
            <a:r>
              <a:rPr lang="cs-CZ" i="1" dirty="0" err="1" smtClean="0"/>
              <a:t>strawberry</a:t>
            </a:r>
            <a:r>
              <a:rPr lang="cs-CZ" i="1" dirty="0" smtClean="0"/>
              <a:t>   - </a:t>
            </a:r>
            <a:r>
              <a:rPr lang="en-US" i="1" dirty="0" smtClean="0"/>
              <a:t>&gt; </a:t>
            </a:r>
            <a:r>
              <a:rPr lang="cs-CZ" i="1" dirty="0" smtClean="0"/>
              <a:t> </a:t>
            </a:r>
            <a:r>
              <a:rPr lang="cs-CZ" i="1" dirty="0" err="1" smtClean="0"/>
              <a:t>strawberries</a:t>
            </a:r>
            <a:endParaRPr lang="cs-CZ" i="1" dirty="0" smtClean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/>
              <a:t>w</a:t>
            </a:r>
            <a:r>
              <a:rPr lang="cs-CZ" dirty="0" err="1" smtClean="0"/>
              <a:t>e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count</a:t>
            </a:r>
            <a:r>
              <a:rPr lang="cs-CZ" dirty="0" smtClean="0"/>
              <a:t> </a:t>
            </a:r>
            <a:r>
              <a:rPr lang="cs-CZ" dirty="0" err="1" smtClean="0"/>
              <a:t>them</a:t>
            </a:r>
            <a:r>
              <a:rPr lang="cs-CZ" dirty="0" smtClean="0"/>
              <a:t>:</a:t>
            </a:r>
          </a:p>
          <a:p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i="1" dirty="0" err="1" smtClean="0"/>
              <a:t>one</a:t>
            </a:r>
            <a:r>
              <a:rPr lang="cs-CZ" i="1" dirty="0" smtClean="0"/>
              <a:t> </a:t>
            </a:r>
            <a:r>
              <a:rPr lang="cs-CZ" i="1" dirty="0" err="1" smtClean="0"/>
              <a:t>strawberry</a:t>
            </a:r>
            <a:r>
              <a:rPr lang="cs-CZ" i="1" dirty="0" smtClean="0"/>
              <a:t>, </a:t>
            </a:r>
            <a:r>
              <a:rPr lang="cs-CZ" i="1" dirty="0" err="1" smtClean="0"/>
              <a:t>two</a:t>
            </a:r>
            <a:r>
              <a:rPr lang="cs-CZ" i="1" dirty="0" smtClean="0"/>
              <a:t> </a:t>
            </a:r>
            <a:r>
              <a:rPr lang="cs-CZ" i="1" dirty="0" err="1" smtClean="0"/>
              <a:t>strawberries</a:t>
            </a:r>
            <a:r>
              <a:rPr lang="cs-CZ" i="1" dirty="0" smtClean="0"/>
              <a:t>….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86916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45958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1475656" y="1844824"/>
            <a:ext cx="6192688" cy="4089840"/>
          </a:xfrm>
        </p:spPr>
        <p:txBody>
          <a:bodyPr/>
          <a:lstStyle/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only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form</a:t>
            </a:r>
            <a:r>
              <a:rPr lang="cs-CZ" dirty="0" smtClean="0"/>
              <a:t>:</a:t>
            </a:r>
          </a:p>
          <a:p>
            <a:r>
              <a:rPr lang="cs-CZ" i="1" dirty="0"/>
              <a:t> </a:t>
            </a:r>
            <a:r>
              <a:rPr lang="cs-CZ" i="1" dirty="0" smtClean="0"/>
              <a:t>    </a:t>
            </a:r>
            <a:r>
              <a:rPr lang="cs-CZ" i="1" dirty="0" err="1" smtClean="0"/>
              <a:t>rice</a:t>
            </a:r>
            <a:r>
              <a:rPr lang="cs-CZ" i="1" dirty="0" smtClean="0"/>
              <a:t>, </a:t>
            </a:r>
            <a:r>
              <a:rPr lang="cs-CZ" i="1" dirty="0" err="1" smtClean="0"/>
              <a:t>flour</a:t>
            </a:r>
            <a:r>
              <a:rPr lang="cs-CZ" i="1" dirty="0" smtClean="0"/>
              <a:t>, </a:t>
            </a:r>
            <a:r>
              <a:rPr lang="cs-CZ" i="1" dirty="0" err="1" smtClean="0"/>
              <a:t>blood</a:t>
            </a:r>
            <a:endParaRPr lang="cs-CZ" i="1" dirty="0" smtClean="0"/>
          </a:p>
          <a:p>
            <a:endParaRPr lang="cs-CZ" i="1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cannot</a:t>
            </a:r>
            <a:r>
              <a:rPr lang="cs-CZ" dirty="0" smtClean="0"/>
              <a:t> </a:t>
            </a:r>
            <a:r>
              <a:rPr lang="cs-CZ" dirty="0" err="1" smtClean="0"/>
              <a:t>count</a:t>
            </a:r>
            <a:r>
              <a:rPr lang="cs-CZ" dirty="0" smtClean="0"/>
              <a:t> </a:t>
            </a:r>
            <a:r>
              <a:rPr lang="cs-CZ" dirty="0" err="1" smtClean="0"/>
              <a:t>them</a:t>
            </a:r>
            <a:r>
              <a:rPr lang="cs-CZ" dirty="0" smtClean="0"/>
              <a:t>: </a:t>
            </a:r>
          </a:p>
          <a:p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i="1" strike="sngStrike" dirty="0" err="1" smtClean="0"/>
              <a:t>one</a:t>
            </a:r>
            <a:r>
              <a:rPr lang="cs-CZ" i="1" strike="sngStrike" dirty="0" smtClean="0"/>
              <a:t> </a:t>
            </a:r>
            <a:r>
              <a:rPr lang="cs-CZ" i="1" strike="sngStrike" dirty="0" err="1" smtClean="0"/>
              <a:t>rice</a:t>
            </a:r>
            <a:endParaRPr lang="cs-CZ" i="1" strike="sngStrike" dirty="0" smtClean="0"/>
          </a:p>
          <a:p>
            <a:r>
              <a:rPr lang="cs-CZ" dirty="0"/>
              <a:t> </a:t>
            </a:r>
            <a:r>
              <a:rPr lang="cs-CZ" dirty="0" smtClean="0"/>
              <a:t>   </a:t>
            </a:r>
          </a:p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817581" y="620689"/>
            <a:ext cx="7175351" cy="1440160"/>
          </a:xfrm>
        </p:spPr>
        <p:txBody>
          <a:bodyPr/>
          <a:lstStyle/>
          <a:p>
            <a:r>
              <a:rPr lang="cs-CZ" dirty="0" err="1" smtClean="0"/>
              <a:t>Uncountable</a:t>
            </a:r>
            <a:r>
              <a:rPr lang="cs-CZ" dirty="0" smtClean="0"/>
              <a:t> </a:t>
            </a:r>
            <a:r>
              <a:rPr lang="cs-CZ" dirty="0" err="1" smtClean="0"/>
              <a:t>nouns</a:t>
            </a:r>
            <a:endParaRPr lang="cs-CZ" dirty="0"/>
          </a:p>
        </p:txBody>
      </p:sp>
      <p:pic>
        <p:nvPicPr>
          <p:cNvPr id="2" name="Picture 2" descr="C:\Users\ZS SLOVAN\Desktop\MB90040967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293096"/>
            <a:ext cx="230425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6279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473794" y="2204864"/>
            <a:ext cx="6194549" cy="3729801"/>
          </a:xfrm>
        </p:spPr>
        <p:txBody>
          <a:bodyPr>
            <a:normAutofit/>
          </a:bodyPr>
          <a:lstStyle/>
          <a:p>
            <a:r>
              <a:rPr lang="cs-CZ" dirty="0" smtClean="0"/>
              <a:t>1. FOOD (</a:t>
            </a:r>
            <a:r>
              <a:rPr lang="cs-CZ" dirty="0" err="1" smtClean="0"/>
              <a:t>also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word</a:t>
            </a:r>
            <a:r>
              <a:rPr lang="cs-CZ" dirty="0" smtClean="0"/>
              <a:t> food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uncountable</a:t>
            </a:r>
            <a:r>
              <a:rPr lang="cs-CZ" dirty="0" smtClean="0"/>
              <a:t>)</a:t>
            </a:r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i="1" dirty="0" err="1" smtClean="0"/>
              <a:t>Sugar</a:t>
            </a:r>
            <a:r>
              <a:rPr lang="cs-CZ" i="1" dirty="0" smtClean="0"/>
              <a:t>, </a:t>
            </a:r>
            <a:r>
              <a:rPr lang="cs-CZ" i="1" dirty="0" err="1" smtClean="0"/>
              <a:t>butter</a:t>
            </a:r>
            <a:r>
              <a:rPr lang="cs-CZ" i="1" dirty="0" smtClean="0"/>
              <a:t>, </a:t>
            </a:r>
            <a:r>
              <a:rPr lang="cs-CZ" i="1" dirty="0" err="1" smtClean="0"/>
              <a:t>rice</a:t>
            </a:r>
            <a:endParaRPr lang="cs-CZ" i="1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i="1" dirty="0" err="1" smtClean="0"/>
              <a:t>Water</a:t>
            </a:r>
            <a:r>
              <a:rPr lang="cs-CZ" i="1" dirty="0" smtClean="0"/>
              <a:t>, </a:t>
            </a:r>
            <a:r>
              <a:rPr lang="cs-CZ" i="1" dirty="0" err="1" smtClean="0"/>
              <a:t>tea</a:t>
            </a:r>
            <a:r>
              <a:rPr lang="cs-CZ" i="1" dirty="0" smtClean="0"/>
              <a:t>, </a:t>
            </a:r>
            <a:r>
              <a:rPr lang="cs-CZ" i="1" dirty="0" err="1" smtClean="0"/>
              <a:t>coffee</a:t>
            </a:r>
            <a:r>
              <a:rPr lang="cs-CZ" i="1" dirty="0" smtClean="0"/>
              <a:t>, </a:t>
            </a:r>
            <a:r>
              <a:rPr lang="cs-CZ" i="1" dirty="0" err="1" smtClean="0"/>
              <a:t>milk</a:t>
            </a:r>
            <a:r>
              <a:rPr lang="cs-CZ" i="1" dirty="0" smtClean="0"/>
              <a:t>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i="1" dirty="0" err="1" smtClean="0"/>
              <a:t>Beef</a:t>
            </a:r>
            <a:r>
              <a:rPr lang="cs-CZ" i="1" dirty="0" smtClean="0"/>
              <a:t>, </a:t>
            </a:r>
            <a:r>
              <a:rPr lang="cs-CZ" i="1" dirty="0" err="1" smtClean="0"/>
              <a:t>pork</a:t>
            </a:r>
            <a:r>
              <a:rPr lang="cs-CZ" i="1" dirty="0" smtClean="0"/>
              <a:t>, </a:t>
            </a:r>
            <a:r>
              <a:rPr lang="cs-CZ" i="1" dirty="0" err="1" smtClean="0"/>
              <a:t>lamb</a:t>
            </a:r>
            <a:r>
              <a:rPr lang="cs-CZ" i="1" dirty="0" smtClean="0"/>
              <a:t>, ham</a:t>
            </a:r>
          </a:p>
          <a:p>
            <a:r>
              <a:rPr lang="cs-CZ" dirty="0" smtClean="0"/>
              <a:t>		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817581" y="836713"/>
            <a:ext cx="7175351" cy="1224135"/>
          </a:xfrm>
        </p:spPr>
        <p:txBody>
          <a:bodyPr/>
          <a:lstStyle/>
          <a:p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a </a:t>
            </a:r>
            <a:r>
              <a:rPr lang="cs-CZ" sz="2800" dirty="0" err="1" smtClean="0"/>
              <a:t>good</a:t>
            </a:r>
            <a:r>
              <a:rPr lang="cs-CZ" sz="2800" dirty="0" smtClean="0"/>
              <a:t> idea to </a:t>
            </a:r>
            <a:r>
              <a:rPr lang="cs-CZ" sz="2800" dirty="0" err="1" smtClean="0"/>
              <a:t>learn</a:t>
            </a:r>
            <a:r>
              <a:rPr lang="cs-CZ" sz="2800" dirty="0" smtClean="0"/>
              <a:t> </a:t>
            </a:r>
            <a:r>
              <a:rPr lang="cs-CZ" sz="2800" dirty="0" err="1" smtClean="0"/>
              <a:t>uncountable</a:t>
            </a:r>
            <a:r>
              <a:rPr lang="cs-CZ" sz="2800" dirty="0" smtClean="0"/>
              <a:t> </a:t>
            </a:r>
            <a:r>
              <a:rPr lang="cs-CZ" sz="2800" dirty="0" err="1" smtClean="0"/>
              <a:t>nouns</a:t>
            </a:r>
            <a:r>
              <a:rPr lang="cs-CZ" sz="2800" dirty="0" smtClean="0"/>
              <a:t> in </a:t>
            </a:r>
            <a:r>
              <a:rPr lang="cs-CZ" sz="2800" dirty="0" err="1" smtClean="0"/>
              <a:t>groups</a:t>
            </a:r>
            <a:r>
              <a:rPr lang="cs-CZ" sz="2800" dirty="0" smtClean="0"/>
              <a:t>:</a:t>
            </a:r>
            <a:endParaRPr lang="cs-CZ" sz="2800" dirty="0"/>
          </a:p>
        </p:txBody>
      </p:sp>
      <p:pic>
        <p:nvPicPr>
          <p:cNvPr id="3" name="Picture 3" descr="C:\Users\ZS SLOVAN\Desktop\MB90044175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9795" y="4365104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ZS SLOVAN\Desktop\MB90008827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996952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ZS SLOVAN\Desktop\MB90021593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609728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0275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259632" y="1196752"/>
            <a:ext cx="6400800" cy="4338816"/>
          </a:xfrm>
        </p:spPr>
        <p:txBody>
          <a:bodyPr/>
          <a:lstStyle/>
          <a:p>
            <a:r>
              <a:rPr lang="cs-CZ" dirty="0"/>
              <a:t>2. MATERIALS AND </a:t>
            </a:r>
            <a:r>
              <a:rPr lang="cs-CZ" dirty="0" smtClean="0"/>
              <a:t>RESOURCES</a:t>
            </a:r>
          </a:p>
          <a:p>
            <a:pPr marL="45720" indent="0">
              <a:buNone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/>
              <a:t>For</a:t>
            </a:r>
            <a:r>
              <a:rPr lang="cs-CZ" dirty="0"/>
              <a:t> </a:t>
            </a:r>
            <a:r>
              <a:rPr lang="cs-CZ" dirty="0" err="1"/>
              <a:t>making</a:t>
            </a:r>
            <a:r>
              <a:rPr lang="cs-CZ" dirty="0"/>
              <a:t> </a:t>
            </a:r>
            <a:r>
              <a:rPr lang="cs-CZ" dirty="0" err="1"/>
              <a:t>clothes</a:t>
            </a:r>
            <a:r>
              <a:rPr lang="cs-CZ" dirty="0"/>
              <a:t>: </a:t>
            </a:r>
            <a:r>
              <a:rPr lang="cs-CZ" i="1" dirty="0" err="1"/>
              <a:t>leather</a:t>
            </a:r>
            <a:r>
              <a:rPr lang="cs-CZ" i="1" dirty="0"/>
              <a:t>, </a:t>
            </a:r>
            <a:r>
              <a:rPr lang="cs-CZ" i="1" dirty="0" err="1"/>
              <a:t>wool</a:t>
            </a:r>
            <a:r>
              <a:rPr lang="cs-CZ" i="1" dirty="0"/>
              <a:t>, </a:t>
            </a:r>
            <a:r>
              <a:rPr lang="cs-CZ" i="1" dirty="0" err="1"/>
              <a:t>silk</a:t>
            </a:r>
            <a:endParaRPr lang="cs-CZ" i="1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/>
              <a:t>For</a:t>
            </a:r>
            <a:r>
              <a:rPr lang="cs-CZ" dirty="0"/>
              <a:t> </a:t>
            </a:r>
            <a:r>
              <a:rPr lang="cs-CZ" dirty="0" err="1"/>
              <a:t>buildings</a:t>
            </a:r>
            <a:r>
              <a:rPr lang="cs-CZ" dirty="0"/>
              <a:t>: </a:t>
            </a:r>
            <a:r>
              <a:rPr lang="cs-CZ" i="1" dirty="0" err="1"/>
              <a:t>wood</a:t>
            </a:r>
            <a:r>
              <a:rPr lang="cs-CZ" i="1" dirty="0"/>
              <a:t>, </a:t>
            </a:r>
            <a:r>
              <a:rPr lang="cs-CZ" i="1" dirty="0" err="1"/>
              <a:t>plastic</a:t>
            </a:r>
            <a:r>
              <a:rPr lang="cs-CZ" i="1" dirty="0"/>
              <a:t>, stone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/>
              <a:t>For</a:t>
            </a:r>
            <a:r>
              <a:rPr lang="cs-CZ" dirty="0"/>
              <a:t> </a:t>
            </a:r>
            <a:r>
              <a:rPr lang="cs-CZ" dirty="0" err="1"/>
              <a:t>energy</a:t>
            </a:r>
            <a:r>
              <a:rPr lang="cs-CZ" dirty="0"/>
              <a:t>: </a:t>
            </a:r>
            <a:r>
              <a:rPr lang="cs-CZ" i="1" dirty="0" err="1"/>
              <a:t>coal</a:t>
            </a:r>
            <a:r>
              <a:rPr lang="cs-CZ" i="1" dirty="0"/>
              <a:t>, </a:t>
            </a:r>
            <a:r>
              <a:rPr lang="cs-CZ" i="1" dirty="0" err="1"/>
              <a:t>oil</a:t>
            </a:r>
            <a:r>
              <a:rPr lang="cs-CZ" i="1" dirty="0"/>
              <a:t>, </a:t>
            </a:r>
            <a:r>
              <a:rPr lang="cs-CZ" i="1" dirty="0" err="1"/>
              <a:t>gas</a:t>
            </a:r>
            <a:r>
              <a:rPr lang="cs-CZ" i="1" dirty="0"/>
              <a:t>, </a:t>
            </a:r>
            <a:r>
              <a:rPr lang="cs-CZ" i="1" dirty="0" err="1"/>
              <a:t>petrol</a:t>
            </a:r>
            <a:r>
              <a:rPr lang="cs-CZ" dirty="0"/>
              <a:t>		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5122" name="Picture 2" descr="C:\Users\ZS SLOVAN\Desktop\MB90040237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789040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ZS SLOVAN\Desktop\MB90031396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789040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78904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45786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99592" y="764704"/>
            <a:ext cx="6264696" cy="648072"/>
          </a:xfrm>
        </p:spPr>
        <p:txBody>
          <a:bodyPr/>
          <a:lstStyle/>
          <a:p>
            <a:pPr marL="0" indent="0" algn="l">
              <a:buNone/>
            </a:pPr>
            <a:r>
              <a:rPr lang="cs-CZ" sz="2200" b="0" dirty="0" smtClean="0"/>
              <a:t/>
            </a:r>
            <a:br>
              <a:rPr lang="cs-CZ" sz="2200" b="0" dirty="0" smtClean="0"/>
            </a:br>
            <a:r>
              <a:rPr lang="cs-CZ" sz="2200" b="0" dirty="0"/>
              <a:t/>
            </a:r>
            <a:br>
              <a:rPr lang="cs-CZ" sz="2200" b="0" dirty="0"/>
            </a:br>
            <a:r>
              <a:rPr lang="cs-CZ" sz="2200" b="0" dirty="0" smtClean="0"/>
              <a:t/>
            </a:r>
            <a:br>
              <a:rPr lang="cs-CZ" sz="2200" b="0" dirty="0" smtClean="0"/>
            </a:br>
            <a:r>
              <a:rPr lang="cs-CZ" sz="2200" b="0" dirty="0"/>
              <a:t/>
            </a:r>
            <a:br>
              <a:rPr lang="cs-CZ" sz="2200" b="0" dirty="0"/>
            </a:br>
            <a:r>
              <a:rPr lang="cs-CZ" sz="2200" b="0" dirty="0" smtClean="0"/>
              <a:t/>
            </a:r>
            <a:br>
              <a:rPr lang="cs-CZ" sz="2200" b="0" dirty="0" smtClean="0"/>
            </a:br>
            <a:r>
              <a:rPr lang="cs-CZ" sz="2200" b="0" dirty="0"/>
              <a:t/>
            </a:r>
            <a:br>
              <a:rPr lang="cs-CZ" sz="2200" b="0" dirty="0"/>
            </a:br>
            <a:r>
              <a:rPr lang="cs-CZ" sz="2200" b="0" dirty="0" smtClean="0"/>
              <a:t/>
            </a:r>
            <a:br>
              <a:rPr lang="cs-CZ" sz="2200" b="0" dirty="0" smtClean="0"/>
            </a:br>
            <a:r>
              <a:rPr lang="cs-CZ" sz="2200" b="0" dirty="0" smtClean="0"/>
              <a:t/>
            </a:r>
            <a:br>
              <a:rPr lang="cs-CZ" sz="2200" b="0" dirty="0" smtClean="0"/>
            </a:br>
            <a:endParaRPr lang="cs-CZ" sz="2200" b="0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971600" y="1196752"/>
            <a:ext cx="5970494" cy="4032448"/>
          </a:xfrm>
        </p:spPr>
        <p:txBody>
          <a:bodyPr>
            <a:noAutofit/>
          </a:bodyPr>
          <a:lstStyle/>
          <a:p>
            <a:pPr algn="l"/>
            <a:r>
              <a:rPr lang="cs-CZ" sz="2200" dirty="0" smtClean="0"/>
              <a:t>3. ABSTRACT WORDS:</a:t>
            </a:r>
          </a:p>
          <a:p>
            <a:pPr algn="l"/>
            <a:endParaRPr lang="cs-CZ" sz="2200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200" i="1" dirty="0" err="1" smtClean="0"/>
              <a:t>advice</a:t>
            </a:r>
            <a:r>
              <a:rPr lang="cs-CZ" sz="2200" i="1" dirty="0" smtClean="0"/>
              <a:t>, </a:t>
            </a:r>
            <a:r>
              <a:rPr lang="cs-CZ" sz="2200" i="1" dirty="0" err="1" smtClean="0"/>
              <a:t>knowledge</a:t>
            </a:r>
            <a:r>
              <a:rPr lang="cs-CZ" sz="2200" i="1" dirty="0" smtClean="0"/>
              <a:t>, </a:t>
            </a:r>
            <a:r>
              <a:rPr lang="cs-CZ" sz="2200" i="1" dirty="0" err="1" smtClean="0"/>
              <a:t>progress</a:t>
            </a:r>
            <a:r>
              <a:rPr lang="cs-CZ" sz="2200" i="1" dirty="0" smtClean="0"/>
              <a:t>, </a:t>
            </a:r>
            <a:r>
              <a:rPr lang="cs-CZ" sz="2200" i="1" dirty="0" err="1" smtClean="0"/>
              <a:t>work</a:t>
            </a:r>
            <a:endParaRPr lang="cs-CZ" sz="2200" i="1" dirty="0" smtClean="0"/>
          </a:p>
        </p:txBody>
      </p:sp>
      <p:pic>
        <p:nvPicPr>
          <p:cNvPr id="4098" name="Picture 2" descr="C:\Users\ZS SLOVAN\Desktop\MB90038713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780928"/>
            <a:ext cx="2808312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5478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5" y="620688"/>
            <a:ext cx="6264695" cy="79208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547664" y="1340768"/>
            <a:ext cx="6400800" cy="4338816"/>
          </a:xfrm>
        </p:spPr>
        <p:txBody>
          <a:bodyPr/>
          <a:lstStyle/>
          <a:p>
            <a:r>
              <a:rPr lang="cs-CZ" dirty="0"/>
              <a:t>4. DAY-TO-DAY HOUSEHOLD ITEMS</a:t>
            </a:r>
            <a:r>
              <a:rPr lang="cs-CZ" dirty="0" smtClean="0"/>
              <a:t>:</a:t>
            </a:r>
          </a:p>
          <a:p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i="1" dirty="0" err="1"/>
              <a:t>soap</a:t>
            </a:r>
            <a:r>
              <a:rPr lang="cs-CZ" i="1" dirty="0"/>
              <a:t>, </a:t>
            </a:r>
            <a:r>
              <a:rPr lang="cs-CZ" i="1" dirty="0" err="1"/>
              <a:t>toothpaste</a:t>
            </a:r>
            <a:r>
              <a:rPr lang="cs-CZ" i="1" dirty="0"/>
              <a:t>, </a:t>
            </a:r>
            <a:r>
              <a:rPr lang="cs-CZ" i="1" dirty="0" err="1"/>
              <a:t>washing</a:t>
            </a:r>
            <a:r>
              <a:rPr lang="cs-CZ" i="1" dirty="0"/>
              <a:t> </a:t>
            </a:r>
            <a:r>
              <a:rPr lang="cs-CZ" i="1" dirty="0" err="1"/>
              <a:t>powder</a:t>
            </a:r>
            <a:endParaRPr lang="cs-CZ" i="1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0049" y="364502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37147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975005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33195" y="1052736"/>
            <a:ext cx="5966666" cy="93610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051720" y="1412776"/>
            <a:ext cx="5970494" cy="2664296"/>
          </a:xfrm>
        </p:spPr>
        <p:txBody>
          <a:bodyPr/>
          <a:lstStyle/>
          <a:p>
            <a:pPr algn="l"/>
            <a:r>
              <a:rPr lang="cs-CZ" dirty="0"/>
              <a:t>5. TRAVEL</a:t>
            </a:r>
            <a:r>
              <a:rPr lang="cs-CZ" dirty="0" smtClean="0"/>
              <a:t>:</a:t>
            </a:r>
          </a:p>
          <a:p>
            <a:pPr algn="l"/>
            <a:endParaRPr lang="cs-CZ" dirty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i="1" dirty="0" err="1"/>
              <a:t>luggage</a:t>
            </a:r>
            <a:r>
              <a:rPr lang="cs-CZ" i="1" dirty="0"/>
              <a:t>/</a:t>
            </a:r>
            <a:r>
              <a:rPr lang="cs-CZ" i="1" dirty="0" err="1"/>
              <a:t>baggage</a:t>
            </a:r>
            <a:r>
              <a:rPr lang="cs-CZ" i="1" dirty="0"/>
              <a:t>, </a:t>
            </a:r>
            <a:r>
              <a:rPr lang="cs-CZ" i="1" dirty="0" err="1"/>
              <a:t>accommodation</a:t>
            </a:r>
            <a:r>
              <a:rPr lang="cs-CZ" i="1" dirty="0"/>
              <a:t>, </a:t>
            </a:r>
            <a:r>
              <a:rPr lang="cs-CZ" i="1" dirty="0" err="1"/>
              <a:t>money</a:t>
            </a:r>
            <a:r>
              <a:rPr lang="cs-CZ" i="1" dirty="0"/>
              <a:t>, </a:t>
            </a:r>
            <a:r>
              <a:rPr lang="cs-CZ" i="1" dirty="0" err="1"/>
              <a:t>information</a:t>
            </a:r>
            <a:endParaRPr lang="cs-CZ" i="1" dirty="0"/>
          </a:p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7084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5540" y="357301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18721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5" y="548680"/>
            <a:ext cx="7118176" cy="792088"/>
          </a:xfrm>
        </p:spPr>
        <p:txBody>
          <a:bodyPr/>
          <a:lstStyle/>
          <a:p>
            <a:pPr algn="l"/>
            <a:r>
              <a:rPr lang="cs-CZ" sz="2400" dirty="0" err="1" smtClean="0"/>
              <a:t>Some</a:t>
            </a:r>
            <a:r>
              <a:rPr lang="cs-CZ" sz="2400" dirty="0" smtClean="0"/>
              <a:t> food </a:t>
            </a:r>
            <a:r>
              <a:rPr lang="cs-CZ" sz="2400" dirty="0" err="1" smtClean="0"/>
              <a:t>can</a:t>
            </a:r>
            <a:r>
              <a:rPr lang="cs-CZ" sz="2400" dirty="0" smtClean="0"/>
              <a:t> </a:t>
            </a:r>
            <a:r>
              <a:rPr lang="cs-CZ" sz="2400" dirty="0" err="1" smtClean="0"/>
              <a:t>be</a:t>
            </a:r>
            <a:r>
              <a:rPr lang="cs-CZ" sz="2400" dirty="0" smtClean="0"/>
              <a:t> </a:t>
            </a:r>
            <a:r>
              <a:rPr lang="cs-CZ" sz="2400" dirty="0" err="1" smtClean="0"/>
              <a:t>used</a:t>
            </a:r>
            <a:r>
              <a:rPr lang="cs-CZ" sz="2400" dirty="0" smtClean="0"/>
              <a:t> </a:t>
            </a:r>
            <a:r>
              <a:rPr lang="cs-CZ" sz="2400" dirty="0" err="1" smtClean="0"/>
              <a:t>countably</a:t>
            </a:r>
            <a:r>
              <a:rPr lang="cs-CZ" sz="2400" dirty="0" smtClean="0"/>
              <a:t> and </a:t>
            </a:r>
            <a:r>
              <a:rPr lang="cs-CZ" sz="2400" dirty="0" err="1" smtClean="0"/>
              <a:t>uncountably</a:t>
            </a:r>
            <a:r>
              <a:rPr lang="cs-CZ" sz="2400" dirty="0" smtClean="0"/>
              <a:t>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2999" y="1484783"/>
            <a:ext cx="3346704" cy="4608513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pepper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marL="4572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5152" y="1412776"/>
            <a:ext cx="3346704" cy="4680520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pepper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45720" indent="0">
              <a:buNone/>
            </a:pPr>
            <a:endParaRPr lang="cs-CZ" dirty="0" smtClean="0"/>
          </a:p>
          <a:p>
            <a:endParaRPr lang="cs-CZ" dirty="0" smtClean="0"/>
          </a:p>
          <a:p>
            <a:pPr marL="45720" indent="0">
              <a:buNone/>
            </a:pPr>
            <a:endParaRPr lang="cs-CZ" dirty="0" smtClean="0"/>
          </a:p>
          <a:p>
            <a:endParaRPr lang="cs-CZ" sz="2000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21297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1979" y="306896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1735878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5" y="548680"/>
            <a:ext cx="7118176" cy="792088"/>
          </a:xfrm>
        </p:spPr>
        <p:txBody>
          <a:bodyPr/>
          <a:lstStyle/>
          <a:p>
            <a:pPr algn="l"/>
            <a:r>
              <a:rPr lang="cs-CZ" sz="2400" dirty="0" err="1" smtClean="0"/>
              <a:t>Some</a:t>
            </a:r>
            <a:r>
              <a:rPr lang="cs-CZ" sz="2400" dirty="0" smtClean="0"/>
              <a:t> food </a:t>
            </a:r>
            <a:r>
              <a:rPr lang="cs-CZ" sz="2400" dirty="0" err="1" smtClean="0"/>
              <a:t>can</a:t>
            </a:r>
            <a:r>
              <a:rPr lang="cs-CZ" sz="2400" dirty="0" smtClean="0"/>
              <a:t> </a:t>
            </a:r>
            <a:r>
              <a:rPr lang="cs-CZ" sz="2400" dirty="0" err="1" smtClean="0"/>
              <a:t>be</a:t>
            </a:r>
            <a:r>
              <a:rPr lang="cs-CZ" sz="2400" dirty="0" smtClean="0"/>
              <a:t> </a:t>
            </a:r>
            <a:r>
              <a:rPr lang="cs-CZ" sz="2400" dirty="0" err="1" smtClean="0"/>
              <a:t>used</a:t>
            </a:r>
            <a:r>
              <a:rPr lang="cs-CZ" sz="2400" dirty="0" smtClean="0"/>
              <a:t> </a:t>
            </a:r>
            <a:r>
              <a:rPr lang="cs-CZ" sz="2400" dirty="0" err="1" smtClean="0"/>
              <a:t>countably</a:t>
            </a:r>
            <a:r>
              <a:rPr lang="cs-CZ" sz="2400" dirty="0" smtClean="0"/>
              <a:t> and </a:t>
            </a:r>
            <a:r>
              <a:rPr lang="cs-CZ" sz="2400" dirty="0" err="1" smtClean="0"/>
              <a:t>uncountably</a:t>
            </a:r>
            <a:r>
              <a:rPr lang="cs-CZ" sz="2400" dirty="0" smtClean="0"/>
              <a:t>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2999" y="1484783"/>
            <a:ext cx="2996953" cy="4608513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chocolate</a:t>
            </a:r>
            <a:r>
              <a:rPr lang="cs-CZ" dirty="0" smtClean="0"/>
              <a:t>	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4572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788024" y="1412776"/>
            <a:ext cx="3203832" cy="4680520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chocolate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45720" indent="0">
              <a:buNone/>
            </a:pPr>
            <a:endParaRPr lang="cs-CZ" dirty="0" smtClean="0"/>
          </a:p>
          <a:p>
            <a:endParaRPr lang="cs-CZ" dirty="0" smtClean="0"/>
          </a:p>
          <a:p>
            <a:pPr marL="45720" indent="0">
              <a:buNone/>
            </a:pPr>
            <a:endParaRPr lang="cs-CZ" dirty="0" smtClean="0"/>
          </a:p>
          <a:p>
            <a:endParaRPr lang="cs-CZ" sz="2000" dirty="0"/>
          </a:p>
        </p:txBody>
      </p:sp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422108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2245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636108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9" y="620688"/>
            <a:ext cx="7262192" cy="792088"/>
          </a:xfrm>
        </p:spPr>
        <p:txBody>
          <a:bodyPr/>
          <a:lstStyle/>
          <a:p>
            <a:pPr algn="l"/>
            <a:r>
              <a:rPr lang="cs-CZ" sz="2400" dirty="0" err="1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Some</a:t>
            </a:r>
            <a:r>
              <a:rPr lang="cs-CZ" sz="24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 food </a:t>
            </a:r>
            <a:r>
              <a:rPr lang="cs-CZ" sz="2400" dirty="0" err="1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can</a:t>
            </a:r>
            <a:r>
              <a:rPr lang="cs-CZ" sz="24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 </a:t>
            </a:r>
            <a:r>
              <a:rPr lang="cs-CZ" sz="2400" dirty="0" err="1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be</a:t>
            </a:r>
            <a:r>
              <a:rPr lang="cs-CZ" sz="24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 </a:t>
            </a:r>
            <a:r>
              <a:rPr lang="cs-CZ" sz="2400" dirty="0" err="1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used</a:t>
            </a:r>
            <a:r>
              <a:rPr lang="cs-CZ" sz="24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 </a:t>
            </a:r>
            <a:r>
              <a:rPr lang="cs-CZ" sz="2400" dirty="0" err="1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countably</a:t>
            </a:r>
            <a:r>
              <a:rPr lang="cs-CZ" sz="24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 and </a:t>
            </a:r>
            <a:r>
              <a:rPr lang="cs-CZ" sz="2400" dirty="0" err="1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uncountably</a:t>
            </a:r>
            <a:r>
              <a:rPr lang="cs-CZ" sz="24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2999" y="1700807"/>
            <a:ext cx="3346704" cy="3672409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teas</a:t>
            </a:r>
            <a:r>
              <a:rPr lang="cs-CZ" dirty="0" smtClean="0"/>
              <a:t> (</a:t>
            </a:r>
            <a:r>
              <a:rPr lang="cs-CZ" dirty="0" err="1" smtClean="0"/>
              <a:t>ordering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restaurant)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4008" y="1700808"/>
            <a:ext cx="3346704" cy="3600400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tea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9368" y="3462048"/>
            <a:ext cx="1828800" cy="14013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24834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2723668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9" y="620688"/>
            <a:ext cx="7262192" cy="792088"/>
          </a:xfrm>
        </p:spPr>
        <p:txBody>
          <a:bodyPr/>
          <a:lstStyle/>
          <a:p>
            <a:pPr algn="l"/>
            <a:r>
              <a:rPr lang="cs-CZ" sz="2400" dirty="0" err="1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Some</a:t>
            </a:r>
            <a:r>
              <a:rPr lang="cs-CZ" sz="24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 food </a:t>
            </a:r>
            <a:r>
              <a:rPr lang="cs-CZ" sz="2400" dirty="0" err="1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can</a:t>
            </a:r>
            <a:r>
              <a:rPr lang="cs-CZ" sz="24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 </a:t>
            </a:r>
            <a:r>
              <a:rPr lang="cs-CZ" sz="2400" dirty="0" err="1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be</a:t>
            </a:r>
            <a:r>
              <a:rPr lang="cs-CZ" sz="24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 </a:t>
            </a:r>
            <a:r>
              <a:rPr lang="cs-CZ" sz="2400" dirty="0" err="1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used</a:t>
            </a:r>
            <a:r>
              <a:rPr lang="cs-CZ" sz="24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 </a:t>
            </a:r>
            <a:r>
              <a:rPr lang="cs-CZ" sz="2400" dirty="0" err="1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countably</a:t>
            </a:r>
            <a:r>
              <a:rPr lang="cs-CZ" sz="24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 and </a:t>
            </a:r>
            <a:r>
              <a:rPr lang="cs-CZ" sz="2400" dirty="0" err="1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uncountably</a:t>
            </a:r>
            <a:r>
              <a:rPr lang="cs-CZ" sz="24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2999" y="1700807"/>
            <a:ext cx="3346704" cy="3672409"/>
          </a:xfrm>
        </p:spPr>
        <p:txBody>
          <a:bodyPr/>
          <a:lstStyle/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onion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4008" y="1700808"/>
            <a:ext cx="3346704" cy="3525213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hamburger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onion</a:t>
            </a:r>
            <a:endParaRPr lang="cs-CZ" dirty="0"/>
          </a:p>
        </p:txBody>
      </p:sp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71703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02982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41636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2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7" y="548680"/>
            <a:ext cx="7190184" cy="1080120"/>
          </a:xfrm>
        </p:spPr>
        <p:txBody>
          <a:bodyPr/>
          <a:lstStyle/>
          <a:p>
            <a:pPr algn="l"/>
            <a:r>
              <a:rPr lang="cs-CZ" sz="2400" dirty="0" err="1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Some</a:t>
            </a:r>
            <a:r>
              <a:rPr lang="cs-CZ" sz="24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 food </a:t>
            </a:r>
            <a:r>
              <a:rPr lang="cs-CZ" sz="2400" dirty="0" err="1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can</a:t>
            </a:r>
            <a:r>
              <a:rPr lang="cs-CZ" sz="24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 </a:t>
            </a:r>
            <a:r>
              <a:rPr lang="cs-CZ" sz="2400" dirty="0" err="1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be</a:t>
            </a:r>
            <a:r>
              <a:rPr lang="cs-CZ" sz="24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 </a:t>
            </a:r>
            <a:r>
              <a:rPr lang="cs-CZ" sz="2400" dirty="0" err="1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used</a:t>
            </a:r>
            <a:r>
              <a:rPr lang="cs-CZ" sz="24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 </a:t>
            </a:r>
            <a:r>
              <a:rPr lang="cs-CZ" sz="2400" dirty="0" err="1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countably</a:t>
            </a:r>
            <a:r>
              <a:rPr lang="cs-CZ" sz="24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 and </a:t>
            </a:r>
            <a:r>
              <a:rPr lang="cs-CZ" sz="2400" dirty="0" err="1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uncountably</a:t>
            </a:r>
            <a:r>
              <a:rPr lang="cs-CZ" sz="24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2999" y="1988839"/>
            <a:ext cx="3346704" cy="2217399"/>
          </a:xfrm>
        </p:spPr>
        <p:txBody>
          <a:bodyPr/>
          <a:lstStyle/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ice-cream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5152" y="1916832"/>
            <a:ext cx="3346704" cy="2289408"/>
          </a:xfrm>
        </p:spPr>
        <p:txBody>
          <a:bodyPr/>
          <a:lstStyle/>
          <a:p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ice-cream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3840" y="336574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36574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9229085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7" y="548680"/>
            <a:ext cx="7190184" cy="1080120"/>
          </a:xfrm>
        </p:spPr>
        <p:txBody>
          <a:bodyPr/>
          <a:lstStyle/>
          <a:p>
            <a:pPr algn="l"/>
            <a:r>
              <a:rPr lang="cs-CZ" sz="2400" dirty="0" err="1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Some</a:t>
            </a:r>
            <a:r>
              <a:rPr lang="cs-CZ" sz="24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 food </a:t>
            </a:r>
            <a:r>
              <a:rPr lang="cs-CZ" sz="2400" dirty="0" err="1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can</a:t>
            </a:r>
            <a:r>
              <a:rPr lang="cs-CZ" sz="24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 </a:t>
            </a:r>
            <a:r>
              <a:rPr lang="cs-CZ" sz="2400" dirty="0" err="1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be</a:t>
            </a:r>
            <a:r>
              <a:rPr lang="cs-CZ" sz="24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 </a:t>
            </a:r>
            <a:r>
              <a:rPr lang="cs-CZ" sz="2400" dirty="0" err="1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used</a:t>
            </a:r>
            <a:r>
              <a:rPr lang="cs-CZ" sz="24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 </a:t>
            </a:r>
            <a:r>
              <a:rPr lang="cs-CZ" sz="2400" dirty="0" err="1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countably</a:t>
            </a:r>
            <a:r>
              <a:rPr lang="cs-CZ" sz="24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 and </a:t>
            </a:r>
            <a:r>
              <a:rPr lang="cs-CZ" sz="2400" dirty="0" err="1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uncountably</a:t>
            </a:r>
            <a:r>
              <a:rPr lang="cs-CZ" sz="24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2999" y="1988839"/>
            <a:ext cx="3346704" cy="2217399"/>
          </a:xfrm>
        </p:spPr>
        <p:txBody>
          <a:bodyPr/>
          <a:lstStyle/>
          <a:p>
            <a:pPr marL="45720" indent="0">
              <a:buNone/>
            </a:pP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cake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5152" y="1916832"/>
            <a:ext cx="3346704" cy="2289408"/>
          </a:xfrm>
        </p:spPr>
        <p:txBody>
          <a:bodyPr/>
          <a:lstStyle/>
          <a:p>
            <a:endParaRPr lang="cs-CZ" dirty="0"/>
          </a:p>
          <a:p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cake</a:t>
            </a:r>
            <a:endParaRPr lang="cs-CZ" dirty="0"/>
          </a:p>
        </p:txBody>
      </p:sp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57301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7" name="Picture 5" descr="C:\Users\ZS SLOVAN\Desktop\MB90043175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573016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380233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3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7" y="548680"/>
            <a:ext cx="7190184" cy="1080120"/>
          </a:xfrm>
        </p:spPr>
        <p:txBody>
          <a:bodyPr/>
          <a:lstStyle/>
          <a:p>
            <a:pPr algn="l"/>
            <a:r>
              <a:rPr lang="cs-CZ" sz="2400" dirty="0" err="1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Some</a:t>
            </a:r>
            <a:r>
              <a:rPr lang="cs-CZ" sz="24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 food </a:t>
            </a:r>
            <a:r>
              <a:rPr lang="cs-CZ" sz="2400" dirty="0" err="1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can</a:t>
            </a:r>
            <a:r>
              <a:rPr lang="cs-CZ" sz="24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 </a:t>
            </a:r>
            <a:r>
              <a:rPr lang="cs-CZ" sz="2400" dirty="0" err="1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be</a:t>
            </a:r>
            <a:r>
              <a:rPr lang="cs-CZ" sz="24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 </a:t>
            </a:r>
            <a:r>
              <a:rPr lang="cs-CZ" sz="2400" dirty="0" err="1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used</a:t>
            </a:r>
            <a:r>
              <a:rPr lang="cs-CZ" sz="24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 </a:t>
            </a:r>
            <a:r>
              <a:rPr lang="cs-CZ" sz="2400" dirty="0" err="1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countably</a:t>
            </a:r>
            <a:r>
              <a:rPr lang="cs-CZ" sz="24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 and </a:t>
            </a:r>
            <a:r>
              <a:rPr lang="cs-CZ" sz="2400" dirty="0" err="1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uncountably</a:t>
            </a:r>
            <a:r>
              <a:rPr lang="cs-CZ" sz="24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2999" y="1988839"/>
            <a:ext cx="3346704" cy="2217399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chicken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5152" y="1916832"/>
            <a:ext cx="3346704" cy="2289408"/>
          </a:xfrm>
        </p:spPr>
        <p:txBody>
          <a:bodyPr/>
          <a:lstStyle/>
          <a:p>
            <a:endParaRPr lang="cs-CZ" dirty="0"/>
          </a:p>
          <a:p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chicken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64502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64502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30363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1" y="908720"/>
            <a:ext cx="6974160" cy="4606448"/>
          </a:xfrm>
        </p:spPr>
        <p:txBody>
          <a:bodyPr/>
          <a:lstStyle/>
          <a:p>
            <a:pPr algn="l"/>
            <a:r>
              <a:rPr lang="cs-CZ" dirty="0" err="1" smtClean="0"/>
              <a:t>Let´s</a:t>
            </a:r>
            <a:r>
              <a:rPr lang="cs-CZ" dirty="0" smtClean="0"/>
              <a:t> </a:t>
            </a:r>
            <a:r>
              <a:rPr lang="cs-CZ" dirty="0" err="1" smtClean="0"/>
              <a:t>practise</a:t>
            </a:r>
            <a:r>
              <a:rPr lang="cs-CZ" dirty="0" smtClean="0"/>
              <a:t>!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2400" dirty="0" err="1" smtClean="0"/>
              <a:t>Decide</a:t>
            </a:r>
            <a:r>
              <a:rPr lang="cs-CZ" sz="2400" dirty="0" smtClean="0"/>
              <a:t> </a:t>
            </a:r>
            <a:r>
              <a:rPr lang="cs-CZ" sz="2400" dirty="0" err="1" smtClean="0"/>
              <a:t>which</a:t>
            </a:r>
            <a:r>
              <a:rPr lang="cs-CZ" sz="2400" dirty="0" smtClean="0"/>
              <a:t> </a:t>
            </a:r>
            <a:r>
              <a:rPr lang="cs-CZ" sz="2400" dirty="0" err="1" smtClean="0"/>
              <a:t>noun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countable</a:t>
            </a:r>
            <a:r>
              <a:rPr lang="cs-CZ" sz="2400" dirty="0" smtClean="0"/>
              <a:t> /C/ and </a:t>
            </a:r>
            <a:r>
              <a:rPr lang="cs-CZ" sz="2400" dirty="0" err="1" smtClean="0"/>
              <a:t>which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uncountable</a:t>
            </a:r>
            <a:r>
              <a:rPr lang="cs-CZ" sz="2400" dirty="0" smtClean="0"/>
              <a:t> /U/.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3938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1066139"/>
              </p:ext>
            </p:extLst>
          </p:nvPr>
        </p:nvGraphicFramePr>
        <p:xfrm>
          <a:off x="1524000" y="1397000"/>
          <a:ext cx="6096000" cy="370840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Lemonade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Nut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Glass</a:t>
                      </a:r>
                      <a:r>
                        <a:rPr lang="cs-CZ" dirty="0" smtClean="0"/>
                        <a:t> (</a:t>
                      </a:r>
                      <a:r>
                        <a:rPr lang="cs-CZ" dirty="0" err="1" smtClean="0"/>
                        <a:t>dish</a:t>
                      </a:r>
                      <a:r>
                        <a:rPr lang="cs-CZ" dirty="0" smtClean="0"/>
                        <a:t>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Glass</a:t>
                      </a:r>
                      <a:r>
                        <a:rPr lang="cs-CZ" dirty="0" smtClean="0"/>
                        <a:t> (</a:t>
                      </a:r>
                      <a:r>
                        <a:rPr lang="cs-CZ" dirty="0" err="1" smtClean="0"/>
                        <a:t>material</a:t>
                      </a:r>
                      <a:r>
                        <a:rPr lang="cs-CZ" dirty="0" smtClean="0"/>
                        <a:t>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Bread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Roll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Honey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Fruit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Time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Money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5719850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5035152"/>
              </p:ext>
            </p:extLst>
          </p:nvPr>
        </p:nvGraphicFramePr>
        <p:xfrm>
          <a:off x="1524000" y="1397000"/>
          <a:ext cx="6096000" cy="370840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Lemonade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Nut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Glass</a:t>
                      </a:r>
                      <a:r>
                        <a:rPr lang="cs-CZ" dirty="0" smtClean="0"/>
                        <a:t> (</a:t>
                      </a:r>
                      <a:r>
                        <a:rPr lang="cs-CZ" dirty="0" err="1" smtClean="0"/>
                        <a:t>dish</a:t>
                      </a:r>
                      <a:r>
                        <a:rPr lang="cs-CZ" dirty="0" smtClean="0"/>
                        <a:t>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Glass</a:t>
                      </a:r>
                      <a:r>
                        <a:rPr lang="cs-CZ" dirty="0" smtClean="0"/>
                        <a:t> (</a:t>
                      </a:r>
                      <a:r>
                        <a:rPr lang="cs-CZ" dirty="0" err="1" smtClean="0"/>
                        <a:t>material</a:t>
                      </a:r>
                      <a:r>
                        <a:rPr lang="cs-CZ" dirty="0" smtClean="0"/>
                        <a:t>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Bread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Roll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Honey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Fruit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Time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Money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0499563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1768319"/>
              </p:ext>
            </p:extLst>
          </p:nvPr>
        </p:nvGraphicFramePr>
        <p:xfrm>
          <a:off x="1524000" y="1397000"/>
          <a:ext cx="6096000" cy="370840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Tomato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Cheese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Raspberry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Child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Luggage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Lamb</a:t>
                      </a:r>
                      <a:r>
                        <a:rPr lang="cs-CZ" dirty="0" smtClean="0"/>
                        <a:t> (</a:t>
                      </a:r>
                      <a:r>
                        <a:rPr lang="cs-CZ" dirty="0" err="1" smtClean="0"/>
                        <a:t>meat</a:t>
                      </a:r>
                      <a:r>
                        <a:rPr lang="cs-CZ" dirty="0" smtClean="0"/>
                        <a:t>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Oil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Knife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Lettuce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Dumpling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6753813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4198229"/>
              </p:ext>
            </p:extLst>
          </p:nvPr>
        </p:nvGraphicFramePr>
        <p:xfrm>
          <a:off x="1524000" y="1397000"/>
          <a:ext cx="6096000" cy="370840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Tomato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Cheese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Raspberry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Child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Luggage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Lamb</a:t>
                      </a:r>
                      <a:r>
                        <a:rPr lang="cs-CZ" dirty="0" smtClean="0"/>
                        <a:t> (</a:t>
                      </a:r>
                      <a:r>
                        <a:rPr lang="cs-CZ" dirty="0" err="1" smtClean="0"/>
                        <a:t>meat</a:t>
                      </a:r>
                      <a:r>
                        <a:rPr lang="cs-CZ" dirty="0" smtClean="0"/>
                        <a:t>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Oil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Knife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Lettuce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Dumpling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8686656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1656959"/>
              </p:ext>
            </p:extLst>
          </p:nvPr>
        </p:nvGraphicFramePr>
        <p:xfrm>
          <a:off x="1524000" y="1397000"/>
          <a:ext cx="6096000" cy="370840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Beef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Salt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Pork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Spaghetti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Mushroom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Pancake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Cocoa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Lemon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Yogurt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Vinegar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4004620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7338383"/>
              </p:ext>
            </p:extLst>
          </p:nvPr>
        </p:nvGraphicFramePr>
        <p:xfrm>
          <a:off x="1524000" y="1397000"/>
          <a:ext cx="6096000" cy="370840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Beef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Salt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Pork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Spaghetti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Mushroom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Pancake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Cocoa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Lemon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Yogurt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Vinegar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3573317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3305708"/>
              </p:ext>
            </p:extLst>
          </p:nvPr>
        </p:nvGraphicFramePr>
        <p:xfrm>
          <a:off x="1524000" y="1397000"/>
          <a:ext cx="6096000" cy="370840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Butter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Meat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Sandwich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Flour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Pasta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Olive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Sausage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Sweetcorn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Cream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Pea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35851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0703837"/>
              </p:ext>
            </p:extLst>
          </p:nvPr>
        </p:nvGraphicFramePr>
        <p:xfrm>
          <a:off x="1524000" y="1397000"/>
          <a:ext cx="6096000" cy="370840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Butter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Meat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Sandwich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Flour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Pasta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Olive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Sausage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Sweetcorn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Cream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Pea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1789190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646</TotalTime>
  <Words>517</Words>
  <Application>Microsoft Office PowerPoint</Application>
  <PresentationFormat>Předvádění na obrazovce (4:3)</PresentationFormat>
  <Paragraphs>250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Aerodynamika</vt:lpstr>
      <vt:lpstr>Prezentace aplikace PowerPoint</vt:lpstr>
      <vt:lpstr>Anotace:</vt:lpstr>
      <vt:lpstr>Countable nouns </vt:lpstr>
      <vt:lpstr>Uncountable nouns</vt:lpstr>
      <vt:lpstr>It is a good idea to learn uncountable nouns in groups:</vt:lpstr>
      <vt:lpstr>Prezentace aplikace PowerPoint</vt:lpstr>
      <vt:lpstr>        </vt:lpstr>
      <vt:lpstr>Prezentace aplikace PowerPoint</vt:lpstr>
      <vt:lpstr>Prezentace aplikace PowerPoint</vt:lpstr>
      <vt:lpstr>Some food can be used countably and uncountably:</vt:lpstr>
      <vt:lpstr>Some food can be used countably and uncountably:</vt:lpstr>
      <vt:lpstr>Some food can be used countably and uncountably:</vt:lpstr>
      <vt:lpstr>Some food can be used countably and uncountably:</vt:lpstr>
      <vt:lpstr>Some food can be used countably and uncountably:</vt:lpstr>
      <vt:lpstr>Some food can be used countably and uncountably:</vt:lpstr>
      <vt:lpstr>Some food can be used countably and uncountably:</vt:lpstr>
      <vt:lpstr>Let´s practise!   Decide which noun is countable /C/ and which is uncountable /U/.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 Koláčková</dc:creator>
  <cp:lastModifiedBy>H Koláčková</cp:lastModifiedBy>
  <cp:revision>77</cp:revision>
  <dcterms:created xsi:type="dcterms:W3CDTF">2011-10-14T09:00:52Z</dcterms:created>
  <dcterms:modified xsi:type="dcterms:W3CDTF">2012-06-22T11:44:42Z</dcterms:modified>
</cp:coreProperties>
</file>