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98" r:id="rId3"/>
    <p:sldId id="282" r:id="rId4"/>
    <p:sldId id="284" r:id="rId5"/>
    <p:sldId id="286" r:id="rId6"/>
    <p:sldId id="283" r:id="rId7"/>
    <p:sldId id="285" r:id="rId8"/>
    <p:sldId id="287" r:id="rId9"/>
    <p:sldId id="288" r:id="rId10"/>
    <p:sldId id="289" r:id="rId11"/>
    <p:sldId id="292" r:id="rId12"/>
    <p:sldId id="293" r:id="rId13"/>
    <p:sldId id="294" r:id="rId14"/>
    <p:sldId id="295" r:id="rId15"/>
    <p:sldId id="296" r:id="rId16"/>
    <p:sldId id="297" r:id="rId17"/>
    <p:sldId id="277" r:id="rId18"/>
    <p:sldId id="278" r:id="rId19"/>
    <p:sldId id="279" r:id="rId20"/>
    <p:sldId id="280" r:id="rId21"/>
    <p:sldId id="290" r:id="rId22"/>
    <p:sldId id="29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71" autoAdjust="0"/>
  </p:normalViewPr>
  <p:slideViewPr>
    <p:cSldViewPr>
      <p:cViewPr varScale="1">
        <p:scale>
          <a:sx n="91" d="100"/>
          <a:sy n="91" d="100"/>
        </p:scale>
        <p:origin x="-132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8.ročník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Countable</a:t>
            </a:r>
            <a:r>
              <a:rPr lang="cs-CZ" dirty="0" smtClean="0"/>
              <a:t> and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3. 12.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VY_32_INOVACE_09_JV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1844824"/>
            <a:ext cx="6338566" cy="46085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žáky 8. ročníku. Jedná se o výkladový materiál k tématu počitatelná a nepočitatelná podstatná jména. </a:t>
            </a:r>
          </a:p>
          <a:p>
            <a:r>
              <a:rPr lang="cs-CZ" dirty="0" smtClean="0"/>
              <a:t>Výklad se zabývá zejména gramatickými jevy u počitatelných a nepočitatelných podstatných jmen. Vysvětluje použití členů a, </a:t>
            </a:r>
            <a:r>
              <a:rPr lang="cs-CZ" dirty="0" err="1" smtClean="0"/>
              <a:t>an</a:t>
            </a:r>
            <a:r>
              <a:rPr lang="cs-CZ" dirty="0" smtClean="0"/>
              <a:t>, </a:t>
            </a:r>
            <a:r>
              <a:rPr lang="cs-CZ" dirty="0" err="1" smtClean="0"/>
              <a:t>some</a:t>
            </a:r>
            <a:r>
              <a:rPr lang="cs-CZ" dirty="0" smtClean="0"/>
              <a:t> a </a:t>
            </a:r>
            <a:r>
              <a:rPr lang="cs-CZ" dirty="0" err="1" smtClean="0"/>
              <a:t>any</a:t>
            </a:r>
            <a:r>
              <a:rPr lang="cs-CZ" dirty="0" smtClean="0"/>
              <a:t>. Dále vysvětluje použití many, much, </a:t>
            </a:r>
            <a:r>
              <a:rPr lang="cs-CZ" dirty="0" err="1" smtClean="0"/>
              <a:t>little</a:t>
            </a:r>
            <a:r>
              <a:rPr lang="cs-CZ" dirty="0" smtClean="0"/>
              <a:t> a </a:t>
            </a:r>
            <a:r>
              <a:rPr lang="cs-CZ" dirty="0" err="1" smtClean="0"/>
              <a:t>few</a:t>
            </a:r>
            <a:r>
              <a:rPr lang="cs-CZ" dirty="0" smtClean="0"/>
              <a:t>. VM je doplněn větami, do kterých žáci doplňují dané členy a slova. VM je uzavřen testem. </a:t>
            </a:r>
            <a:endParaRPr lang="cs-CZ" dirty="0"/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Pilotáž byla provedena v hodinách anglického jazyka pro 8. ročník. Žáci si na ukázkových větách procvičovali doplňování a, </a:t>
            </a:r>
            <a:r>
              <a:rPr lang="cs-CZ" dirty="0" err="1" smtClean="0"/>
              <a:t>an</a:t>
            </a:r>
            <a:r>
              <a:rPr lang="cs-CZ" dirty="0" smtClean="0"/>
              <a:t>, </a:t>
            </a:r>
            <a:r>
              <a:rPr lang="cs-CZ" dirty="0" err="1" smtClean="0"/>
              <a:t>some</a:t>
            </a:r>
            <a:r>
              <a:rPr lang="cs-CZ" dirty="0" smtClean="0"/>
              <a:t> a </a:t>
            </a:r>
            <a:r>
              <a:rPr lang="cs-CZ" dirty="0" err="1" smtClean="0"/>
              <a:t>any</a:t>
            </a:r>
            <a:r>
              <a:rPr lang="cs-CZ" dirty="0" smtClean="0"/>
              <a:t>. Naučili se používat much, many, </a:t>
            </a:r>
            <a:r>
              <a:rPr lang="cs-CZ" dirty="0" err="1" smtClean="0"/>
              <a:t>little</a:t>
            </a:r>
            <a:r>
              <a:rPr lang="cs-CZ" dirty="0" smtClean="0"/>
              <a:t> a </a:t>
            </a:r>
            <a:r>
              <a:rPr lang="cs-CZ" dirty="0" err="1" smtClean="0"/>
              <a:t>few</a:t>
            </a:r>
            <a:r>
              <a:rPr lang="cs-CZ" dirty="0" smtClean="0"/>
              <a:t>. Po probrání celku si napsali žáci test na známky.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080119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5141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4231060"/>
              </p:ext>
            </p:extLst>
          </p:nvPr>
        </p:nvGraphicFramePr>
        <p:xfrm>
          <a:off x="1524000" y="1397000"/>
          <a:ext cx="6096000" cy="38709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smtClean="0"/>
                        <a:t>When we know if the word is </a:t>
                      </a:r>
                      <a:endParaRPr lang="cs-CZ" sz="2200" dirty="0" smtClean="0"/>
                    </a:p>
                    <a:p>
                      <a:pPr algn="ctr"/>
                      <a:r>
                        <a:rPr lang="en-US" sz="2200" dirty="0" smtClean="0"/>
                        <a:t>countable or uncountable </a:t>
                      </a:r>
                      <a:endParaRPr lang="cs-CZ" sz="2200" dirty="0" smtClean="0"/>
                    </a:p>
                    <a:p>
                      <a:pPr algn="ctr"/>
                      <a:r>
                        <a:rPr lang="en-US" sz="2200" dirty="0" smtClean="0"/>
                        <a:t>we have to follow some grammatical rules:</a:t>
                      </a:r>
                      <a:endParaRPr lang="cs-CZ" sz="22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u="sng" dirty="0" err="1" smtClean="0"/>
                        <a:t>Countable</a:t>
                      </a:r>
                      <a:r>
                        <a:rPr lang="cs-CZ" sz="2000" u="sng" dirty="0" smtClean="0"/>
                        <a:t> </a:t>
                      </a:r>
                      <a:r>
                        <a:rPr lang="cs-CZ" sz="2000" u="sng" dirty="0" err="1" smtClean="0"/>
                        <a:t>nouns</a:t>
                      </a:r>
                      <a:r>
                        <a:rPr lang="cs-CZ" sz="2000" u="sng" dirty="0" smtClean="0"/>
                        <a:t>: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a/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singular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i="1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i="1" dirty="0" smtClean="0"/>
                        <a:t>I </a:t>
                      </a:r>
                      <a:r>
                        <a:rPr lang="cs-CZ" sz="2000" i="1" dirty="0" err="1" smtClean="0"/>
                        <a:t>want</a:t>
                      </a:r>
                      <a:r>
                        <a:rPr lang="cs-CZ" sz="2000" i="1" dirty="0" smtClean="0"/>
                        <a:t> to </a:t>
                      </a:r>
                      <a:r>
                        <a:rPr lang="cs-CZ" sz="2000" i="1" dirty="0" err="1" smtClean="0"/>
                        <a:t>eat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49619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274986"/>
              </p:ext>
            </p:extLst>
          </p:nvPr>
        </p:nvGraphicFramePr>
        <p:xfrm>
          <a:off x="1143000" y="332656"/>
          <a:ext cx="7029400" cy="618449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029400"/>
              </a:tblGrid>
              <a:tr h="813564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u="sng" dirty="0" err="1" smtClean="0"/>
                        <a:t>Countable</a:t>
                      </a:r>
                      <a:r>
                        <a:rPr lang="cs-CZ" sz="2000" u="sng" dirty="0" smtClean="0"/>
                        <a:t> </a:t>
                      </a:r>
                      <a:r>
                        <a:rPr lang="cs-CZ" sz="2000" u="sng" dirty="0" err="1" smtClean="0"/>
                        <a:t>nouns</a:t>
                      </a:r>
                      <a:r>
                        <a:rPr lang="cs-CZ" sz="2000" u="sng" dirty="0" smtClean="0"/>
                        <a:t>:</a:t>
                      </a:r>
                    </a:p>
                  </a:txBody>
                  <a:tcPr/>
                </a:tc>
              </a:tr>
              <a:tr h="1238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plural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mustn´t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000" dirty="0" smtClean="0"/>
                        <a:t>use a/</a:t>
                      </a:r>
                      <a:r>
                        <a:rPr lang="cs-CZ" sz="2000" dirty="0" err="1" smtClean="0"/>
                        <a:t>an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116728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i="1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i="1" dirty="0" smtClean="0"/>
                        <a:t>I</a:t>
                      </a:r>
                      <a:r>
                        <a:rPr lang="cs-CZ" sz="2000" i="1" baseline="0" dirty="0" smtClean="0"/>
                        <a:t> </a:t>
                      </a:r>
                      <a:r>
                        <a:rPr lang="cs-CZ" sz="2000" i="1" baseline="0" dirty="0" err="1" smtClean="0"/>
                        <a:t>want</a:t>
                      </a:r>
                      <a:r>
                        <a:rPr lang="cs-CZ" sz="2000" i="1" baseline="0" dirty="0" smtClean="0"/>
                        <a:t> to </a:t>
                      </a:r>
                      <a:r>
                        <a:rPr lang="cs-CZ" sz="2000" i="1" baseline="0" dirty="0" err="1" smtClean="0"/>
                        <a:t>eat</a:t>
                      </a:r>
                      <a:r>
                        <a:rPr lang="cs-CZ" sz="2000" i="1" baseline="0" dirty="0" smtClean="0"/>
                        <a:t> </a:t>
                      </a:r>
                      <a:r>
                        <a:rPr lang="cs-CZ" sz="2000" i="1" baseline="0" dirty="0" err="1" smtClean="0"/>
                        <a:t>oranges</a:t>
                      </a:r>
                      <a:r>
                        <a:rPr lang="cs-CZ" sz="2000" i="1" baseline="0" dirty="0" smtClean="0"/>
                        <a:t>. </a:t>
                      </a:r>
                      <a:endParaRPr lang="cs-CZ" sz="2000" i="1" dirty="0" smtClean="0"/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166250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plural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nouns</a:t>
                      </a:r>
                      <a:r>
                        <a:rPr lang="cs-CZ" sz="2000" dirty="0" smtClean="0"/>
                        <a:t>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000" dirty="0" err="1" smtClean="0"/>
                        <a:t>also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</a:t>
                      </a:r>
                      <a:r>
                        <a:rPr lang="cs-CZ" sz="2000" dirty="0" smtClean="0"/>
                        <a:t> in negative </a:t>
                      </a:r>
                      <a:r>
                        <a:rPr lang="cs-CZ" sz="2000" dirty="0" err="1" smtClean="0"/>
                        <a:t>sentences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questions</a:t>
                      </a:r>
                      <a:r>
                        <a:rPr lang="cs-CZ" sz="2000" dirty="0" smtClean="0"/>
                        <a:t>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also</a:t>
                      </a:r>
                      <a:r>
                        <a:rPr lang="cs-CZ" sz="2000" dirty="0" smtClean="0"/>
                        <a:t> in </a:t>
                      </a:r>
                      <a:r>
                        <a:rPr lang="cs-CZ" sz="2000" dirty="0" err="1" smtClean="0"/>
                        <a:t>questions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when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offer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ask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for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something</a:t>
                      </a:r>
                      <a:r>
                        <a:rPr lang="cs-CZ" sz="2000" dirty="0" smtClean="0"/>
                        <a:t>.</a:t>
                      </a:r>
                    </a:p>
                  </a:txBody>
                  <a:tcPr/>
                </a:tc>
              </a:tr>
              <a:tr h="1167287">
                <a:tc>
                  <a:txBody>
                    <a:bodyPr/>
                    <a:lstStyle/>
                    <a:p>
                      <a:endParaRPr lang="cs-CZ" sz="2000" i="1" dirty="0" smtClean="0"/>
                    </a:p>
                    <a:p>
                      <a:r>
                        <a:rPr lang="cs-CZ" sz="2000" i="1" dirty="0" err="1" smtClean="0"/>
                        <a:t>We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need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some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oranges</a:t>
                      </a:r>
                      <a:r>
                        <a:rPr lang="cs-CZ" sz="2000" i="1" dirty="0" smtClean="0"/>
                        <a:t>. /</a:t>
                      </a:r>
                      <a:r>
                        <a:rPr lang="cs-CZ" sz="2000" i="1" baseline="0" dirty="0" smtClean="0"/>
                        <a:t> </a:t>
                      </a:r>
                      <a:r>
                        <a:rPr lang="cs-CZ" sz="2000" i="1" dirty="0" smtClean="0"/>
                        <a:t>Do </a:t>
                      </a:r>
                      <a:r>
                        <a:rPr lang="cs-CZ" sz="2000" i="1" dirty="0" err="1" smtClean="0"/>
                        <a:t>you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need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any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oranges</a:t>
                      </a:r>
                      <a:r>
                        <a:rPr lang="cs-CZ" sz="2000" i="1" dirty="0" smtClean="0"/>
                        <a:t>?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072" y="2586965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66744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9677975"/>
              </p:ext>
            </p:extLst>
          </p:nvPr>
        </p:nvGraphicFramePr>
        <p:xfrm>
          <a:off x="1143000" y="731838"/>
          <a:ext cx="6096000" cy="40843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u="sng" dirty="0" err="1" smtClean="0"/>
                        <a:t>Countable</a:t>
                      </a:r>
                      <a:r>
                        <a:rPr lang="cs-CZ" sz="2000" u="sng" baseline="0" dirty="0" smtClean="0"/>
                        <a:t> </a:t>
                      </a:r>
                      <a:r>
                        <a:rPr lang="cs-CZ" sz="2000" u="sng" baseline="0" dirty="0" err="1" smtClean="0"/>
                        <a:t>nouns</a:t>
                      </a:r>
                      <a:r>
                        <a:rPr lang="cs-CZ" sz="2000" u="sng" baseline="0" dirty="0" smtClean="0"/>
                        <a:t>:</a:t>
                      </a:r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many</a:t>
                      </a:r>
                      <a:r>
                        <a:rPr lang="cs-CZ" sz="2000" dirty="0" smtClean="0"/>
                        <a:t> and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few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plural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countable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nouns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i="1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i="1" dirty="0" smtClean="0"/>
                        <a:t>I </a:t>
                      </a:r>
                      <a:r>
                        <a:rPr lang="cs-CZ" sz="2000" i="1" dirty="0" err="1" smtClean="0"/>
                        <a:t>didn´t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eat</a:t>
                      </a:r>
                      <a:r>
                        <a:rPr lang="cs-CZ" sz="2000" i="1" dirty="0" smtClean="0"/>
                        <a:t> many </a:t>
                      </a:r>
                      <a:r>
                        <a:rPr lang="cs-CZ" sz="2000" i="1" dirty="0" err="1" smtClean="0"/>
                        <a:t>oranges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i="1" dirty="0" smtClean="0"/>
                    </a:p>
                    <a:p>
                      <a:r>
                        <a:rPr lang="cs-CZ" sz="2000" i="1" dirty="0" smtClean="0"/>
                        <a:t>I had </a:t>
                      </a:r>
                      <a:r>
                        <a:rPr lang="cs-CZ" sz="2000" i="1" dirty="0" err="1" smtClean="0"/>
                        <a:t>few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oranges</a:t>
                      </a:r>
                      <a:r>
                        <a:rPr lang="cs-CZ" sz="2000" i="1" dirty="0" smtClean="0"/>
                        <a:t>. /I had a </a:t>
                      </a:r>
                      <a:r>
                        <a:rPr lang="cs-CZ" sz="2000" i="1" dirty="0" err="1" smtClean="0"/>
                        <a:t>few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oranges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77072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375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940891"/>
              </p:ext>
            </p:extLst>
          </p:nvPr>
        </p:nvGraphicFramePr>
        <p:xfrm>
          <a:off x="1524000" y="1397000"/>
          <a:ext cx="6096000" cy="41757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smtClean="0"/>
                        <a:t>When we know if the word is </a:t>
                      </a:r>
                      <a:endParaRPr lang="cs-CZ" sz="2200" dirty="0" smtClean="0"/>
                    </a:p>
                    <a:p>
                      <a:pPr algn="ctr"/>
                      <a:r>
                        <a:rPr lang="en-US" sz="2200" dirty="0" smtClean="0"/>
                        <a:t>countable or uncountable </a:t>
                      </a:r>
                      <a:endParaRPr lang="cs-CZ" sz="2200" dirty="0" smtClean="0"/>
                    </a:p>
                    <a:p>
                      <a:pPr algn="ctr"/>
                      <a:r>
                        <a:rPr lang="en-US" sz="2200" dirty="0" smtClean="0"/>
                        <a:t>we have to follow some grammatical rules:</a:t>
                      </a:r>
                      <a:endParaRPr lang="cs-CZ" sz="22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u="sng" dirty="0" err="1" smtClean="0"/>
                        <a:t>Uncountable</a:t>
                      </a:r>
                      <a:r>
                        <a:rPr lang="cs-CZ" sz="2000" u="sng" dirty="0" smtClean="0"/>
                        <a:t> </a:t>
                      </a:r>
                      <a:r>
                        <a:rPr lang="cs-CZ" sz="2000" u="sng" dirty="0" err="1" smtClean="0"/>
                        <a:t>nouns</a:t>
                      </a:r>
                      <a:r>
                        <a:rPr lang="cs-CZ" sz="2000" u="sng" dirty="0" smtClean="0"/>
                        <a:t>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can´t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use a/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singular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</a:t>
                      </a:r>
                      <a:r>
                        <a:rPr lang="cs-CZ" sz="2000" dirty="0" smtClean="0"/>
                        <a:t>.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000" dirty="0" err="1" smtClean="0"/>
                        <a:t>some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i="1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i="1" dirty="0" smtClean="0"/>
                        <a:t>I </a:t>
                      </a:r>
                      <a:r>
                        <a:rPr lang="cs-CZ" sz="2000" i="1" dirty="0" err="1" smtClean="0"/>
                        <a:t>want</a:t>
                      </a:r>
                      <a:r>
                        <a:rPr lang="cs-CZ" sz="2000" i="1" dirty="0" smtClean="0"/>
                        <a:t> to drink (</a:t>
                      </a:r>
                      <a:r>
                        <a:rPr lang="cs-CZ" sz="2000" i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</a:t>
                      </a:r>
                      <a:r>
                        <a:rPr lang="cs-CZ" sz="2000" i="1" dirty="0" smtClean="0"/>
                        <a:t>)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juice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4710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231391"/>
              </p:ext>
            </p:extLst>
          </p:nvPr>
        </p:nvGraphicFramePr>
        <p:xfrm>
          <a:off x="1142999" y="404664"/>
          <a:ext cx="6826899" cy="601620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826899"/>
              </a:tblGrid>
              <a:tr h="773032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u="sng" dirty="0" err="1" smtClean="0"/>
                        <a:t>Uncountable</a:t>
                      </a:r>
                      <a:r>
                        <a:rPr lang="cs-CZ" sz="2000" u="sng" dirty="0" smtClean="0"/>
                        <a:t> </a:t>
                      </a:r>
                      <a:r>
                        <a:rPr lang="cs-CZ" sz="2000" u="sng" dirty="0" err="1" smtClean="0"/>
                        <a:t>nouns</a:t>
                      </a:r>
                      <a:r>
                        <a:rPr lang="cs-CZ" sz="2000" u="sng" dirty="0" smtClean="0"/>
                        <a:t>:</a:t>
                      </a:r>
                    </a:p>
                  </a:txBody>
                  <a:tcPr/>
                </a:tc>
              </a:tr>
              <a:tr h="1512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can´t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use a/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singular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</a:t>
                      </a:r>
                      <a:r>
                        <a:rPr lang="cs-CZ" sz="2000" dirty="0" smtClean="0"/>
                        <a:t>.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000" dirty="0" err="1" smtClean="0"/>
                        <a:t>some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110913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i="1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i="1" dirty="0" smtClean="0"/>
                        <a:t>I </a:t>
                      </a:r>
                      <a:r>
                        <a:rPr lang="cs-CZ" sz="2000" i="1" dirty="0" err="1" smtClean="0"/>
                        <a:t>want</a:t>
                      </a:r>
                      <a:r>
                        <a:rPr lang="cs-CZ" sz="2000" i="1" dirty="0" smtClean="0"/>
                        <a:t> to drink (</a:t>
                      </a:r>
                      <a:r>
                        <a:rPr lang="cs-CZ" sz="2000" i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</a:t>
                      </a:r>
                      <a:r>
                        <a:rPr lang="cs-CZ" sz="2000" i="1" dirty="0" smtClean="0"/>
                        <a:t>)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juice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11763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/>
                        <a:t>or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uncountable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nouns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r>
                        <a:rPr lang="cs-CZ" sz="2000" dirty="0" smtClean="0"/>
                        <a:t>Use </a:t>
                      </a:r>
                      <a:r>
                        <a:rPr lang="cs-CZ" sz="2000" dirty="0" err="1" smtClean="0"/>
                        <a:t>any</a:t>
                      </a:r>
                      <a:r>
                        <a:rPr lang="cs-CZ" sz="2000" dirty="0" smtClean="0"/>
                        <a:t> in </a:t>
                      </a:r>
                      <a:r>
                        <a:rPr lang="cs-CZ" sz="2000" dirty="0" err="1" smtClean="0"/>
                        <a:t>questions</a:t>
                      </a:r>
                      <a:r>
                        <a:rPr lang="cs-CZ" sz="2000" dirty="0" smtClean="0"/>
                        <a:t> and negative </a:t>
                      </a:r>
                      <a:r>
                        <a:rPr lang="cs-CZ" sz="2000" dirty="0" err="1" smtClean="0"/>
                        <a:t>sentences</a:t>
                      </a:r>
                      <a:r>
                        <a:rPr lang="cs-CZ" sz="2000" dirty="0" smtClean="0"/>
                        <a:t>. </a:t>
                      </a:r>
                      <a:r>
                        <a:rPr lang="cs-CZ" sz="2000" dirty="0" err="1" smtClean="0"/>
                        <a:t>Some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in </a:t>
                      </a:r>
                      <a:r>
                        <a:rPr lang="cs-CZ" sz="2000" dirty="0" err="1" smtClean="0"/>
                        <a:t>questions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when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offer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ask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for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someting</a:t>
                      </a:r>
                      <a:r>
                        <a:rPr lang="cs-CZ" sz="2000" baseline="0" dirty="0" smtClean="0"/>
                        <a:t>. </a:t>
                      </a:r>
                      <a:endParaRPr lang="cs-CZ" sz="2000" dirty="0" smtClean="0"/>
                    </a:p>
                  </a:txBody>
                  <a:tcPr/>
                </a:tc>
              </a:tr>
              <a:tr h="1445233">
                <a:tc>
                  <a:txBody>
                    <a:bodyPr/>
                    <a:lstStyle/>
                    <a:p>
                      <a:r>
                        <a:rPr lang="cs-CZ" sz="2000" i="1" dirty="0" err="1" smtClean="0"/>
                        <a:t>We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need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some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juice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i="1" dirty="0" smtClean="0"/>
                    </a:p>
                    <a:p>
                      <a:r>
                        <a:rPr lang="cs-CZ" sz="2000" i="1" dirty="0" smtClean="0"/>
                        <a:t>Do </a:t>
                      </a:r>
                      <a:r>
                        <a:rPr lang="cs-CZ" sz="2000" i="1" dirty="0" err="1" smtClean="0"/>
                        <a:t>you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need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any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juice</a:t>
                      </a:r>
                      <a:r>
                        <a:rPr lang="cs-CZ" sz="2000" i="1" dirty="0" smtClean="0"/>
                        <a:t>?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01816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7832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4597402"/>
              </p:ext>
            </p:extLst>
          </p:nvPr>
        </p:nvGraphicFramePr>
        <p:xfrm>
          <a:off x="1143000" y="731838"/>
          <a:ext cx="6096000" cy="46939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u="sng" dirty="0" err="1" smtClean="0"/>
                        <a:t>Uncountable</a:t>
                      </a:r>
                      <a:r>
                        <a:rPr lang="cs-CZ" sz="2000" u="sng" dirty="0" smtClean="0"/>
                        <a:t> </a:t>
                      </a:r>
                      <a:r>
                        <a:rPr lang="cs-CZ" sz="2000" u="sng" dirty="0" err="1" smtClean="0"/>
                        <a:t>nouns</a:t>
                      </a:r>
                      <a:r>
                        <a:rPr lang="cs-CZ" sz="2000" u="sng" dirty="0" smtClean="0"/>
                        <a:t>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can</a:t>
                      </a:r>
                      <a:r>
                        <a:rPr lang="cs-CZ" sz="2000" dirty="0" smtClean="0"/>
                        <a:t> use 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much</a:t>
                      </a:r>
                      <a:r>
                        <a:rPr lang="cs-CZ" sz="2000" dirty="0" smtClean="0"/>
                        <a:t> and </a:t>
                      </a:r>
                      <a:r>
                        <a:rPr lang="cs-CZ" sz="2400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little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/>
                        <a:t>with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uncountable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nouns</a:t>
                      </a:r>
                      <a:r>
                        <a:rPr lang="cs-CZ" sz="2000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i="1" dirty="0" smtClean="0"/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i="1" dirty="0" smtClean="0"/>
                        <a:t>I </a:t>
                      </a:r>
                      <a:r>
                        <a:rPr lang="cs-CZ" sz="2000" i="1" dirty="0" err="1" smtClean="0"/>
                        <a:t>didn´t</a:t>
                      </a:r>
                      <a:r>
                        <a:rPr lang="cs-CZ" sz="2000" i="1" dirty="0" smtClean="0"/>
                        <a:t> drink much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juice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i="1" dirty="0" smtClean="0"/>
                        <a:t>I had </a:t>
                      </a:r>
                      <a:r>
                        <a:rPr lang="cs-CZ" sz="2000" i="1" dirty="0" err="1" smtClean="0"/>
                        <a:t>little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orange</a:t>
                      </a:r>
                      <a:r>
                        <a:rPr lang="cs-CZ" sz="2000" i="1" dirty="0" smtClean="0"/>
                        <a:t> </a:t>
                      </a:r>
                      <a:r>
                        <a:rPr lang="cs-CZ" sz="2000" i="1" dirty="0" err="1" smtClean="0"/>
                        <a:t>juice</a:t>
                      </a:r>
                      <a:r>
                        <a:rPr lang="cs-CZ" sz="2000" i="1" dirty="0" smtClean="0"/>
                        <a:t>.</a:t>
                      </a:r>
                    </a:p>
                    <a:p>
                      <a:endParaRPr lang="cs-CZ" sz="2000" i="1" dirty="0" smtClean="0"/>
                    </a:p>
                    <a:p>
                      <a:r>
                        <a:rPr lang="cs-CZ" sz="2000" i="1" dirty="0" smtClean="0"/>
                        <a:t>I</a:t>
                      </a:r>
                      <a:r>
                        <a:rPr lang="cs-CZ" sz="2000" i="1" baseline="0" dirty="0" smtClean="0"/>
                        <a:t> had a </a:t>
                      </a:r>
                      <a:r>
                        <a:rPr lang="cs-CZ" sz="2000" i="1" baseline="0" dirty="0" err="1" smtClean="0"/>
                        <a:t>little</a:t>
                      </a:r>
                      <a:r>
                        <a:rPr lang="cs-CZ" sz="2000" i="1" baseline="0" dirty="0" smtClean="0"/>
                        <a:t> </a:t>
                      </a:r>
                      <a:r>
                        <a:rPr lang="cs-CZ" sz="2000" i="1" baseline="0" dirty="0" err="1" smtClean="0"/>
                        <a:t>orange</a:t>
                      </a:r>
                      <a:r>
                        <a:rPr lang="cs-CZ" sz="2000" i="1" baseline="0" dirty="0" smtClean="0"/>
                        <a:t> </a:t>
                      </a:r>
                      <a:r>
                        <a:rPr lang="cs-CZ" sz="2000" i="1" baseline="0" dirty="0" err="1" smtClean="0"/>
                        <a:t>juice</a:t>
                      </a:r>
                      <a:r>
                        <a:rPr lang="cs-CZ" sz="2000" i="1" baseline="0" dirty="0" smtClean="0"/>
                        <a:t>. </a:t>
                      </a:r>
                    </a:p>
                    <a:p>
                      <a:endParaRPr lang="cs-CZ" sz="2000" i="1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567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3000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261177"/>
              </p:ext>
            </p:extLst>
          </p:nvPr>
        </p:nvGraphicFramePr>
        <p:xfrm>
          <a:off x="1524000" y="1628800"/>
          <a:ext cx="6096000" cy="2160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2160240"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pPr algn="ctr"/>
                      <a:r>
                        <a:rPr lang="cs-CZ" sz="3600" dirty="0" smtClean="0"/>
                        <a:t>LET ´S PRACTISE!!!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05182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82563"/>
              </p:ext>
            </p:extLst>
          </p:nvPr>
        </p:nvGraphicFramePr>
        <p:xfrm>
          <a:off x="1187624" y="1397000"/>
          <a:ext cx="6840760" cy="41022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8407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Fill in a,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any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My </a:t>
                      </a:r>
                      <a:r>
                        <a:rPr lang="cs-CZ" baseline="0" dirty="0" err="1" smtClean="0"/>
                        <a:t>grandparents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brought</a:t>
                      </a:r>
                      <a:r>
                        <a:rPr lang="cs-CZ" baseline="0" dirty="0" smtClean="0"/>
                        <a:t> …………………</a:t>
                      </a:r>
                      <a:r>
                        <a:rPr lang="cs-CZ" baseline="0" dirty="0" err="1" smtClean="0"/>
                        <a:t>fruit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us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………….</a:t>
                      </a:r>
                      <a:r>
                        <a:rPr lang="cs-CZ" dirty="0" err="1" smtClean="0"/>
                        <a:t>pears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and……………..</a:t>
                      </a:r>
                      <a:r>
                        <a:rPr lang="cs-CZ" dirty="0" err="1" smtClean="0"/>
                        <a:t>watermelon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cup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is</a:t>
                      </a:r>
                      <a:r>
                        <a:rPr lang="cs-CZ" baseline="0" dirty="0" smtClean="0"/>
                        <a:t> …………….</a:t>
                      </a:r>
                      <a:r>
                        <a:rPr lang="cs-CZ" baseline="0" dirty="0" err="1" smtClean="0"/>
                        <a:t>coffee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In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bowl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are………………</a:t>
                      </a:r>
                      <a:r>
                        <a:rPr lang="cs-CZ" baseline="0" dirty="0" err="1" smtClean="0"/>
                        <a:t>nuts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5.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fridge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isn´t</a:t>
                      </a:r>
                      <a:r>
                        <a:rPr lang="cs-CZ" dirty="0" smtClean="0"/>
                        <a:t> ……………………</a:t>
                      </a:r>
                      <a:r>
                        <a:rPr lang="cs-CZ" dirty="0" err="1" smtClean="0"/>
                        <a:t>ice-cream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I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……………………….</a:t>
                      </a:r>
                      <a:r>
                        <a:rPr lang="cs-CZ" dirty="0" err="1" smtClean="0"/>
                        <a:t>water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please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I </a:t>
                      </a:r>
                      <a:r>
                        <a:rPr lang="cs-CZ" dirty="0" err="1" smtClean="0"/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…………………</a:t>
                      </a:r>
                      <a:r>
                        <a:rPr lang="cs-CZ" dirty="0" err="1" smtClean="0"/>
                        <a:t>apricot</a:t>
                      </a:r>
                      <a:r>
                        <a:rPr lang="cs-CZ" baseline="0" dirty="0" smtClean="0"/>
                        <a:t> but I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……..……..</a:t>
                      </a:r>
                      <a:r>
                        <a:rPr lang="cs-CZ" baseline="0" dirty="0" err="1" smtClean="0"/>
                        <a:t>peach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never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eats</a:t>
                      </a:r>
                      <a:r>
                        <a:rPr lang="cs-CZ" baseline="0" dirty="0" smtClean="0"/>
                        <a:t> ……………….</a:t>
                      </a:r>
                      <a:r>
                        <a:rPr lang="cs-CZ" baseline="0" dirty="0" err="1" smtClean="0"/>
                        <a:t>blackcurrants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gooseberries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isn´t</a:t>
                      </a:r>
                      <a:r>
                        <a:rPr lang="cs-CZ" dirty="0" smtClean="0"/>
                        <a:t> …………</a:t>
                      </a:r>
                      <a:r>
                        <a:rPr lang="cs-CZ" dirty="0" err="1" smtClean="0"/>
                        <a:t>sugar</a:t>
                      </a:r>
                      <a:r>
                        <a:rPr lang="cs-CZ" dirty="0" smtClean="0"/>
                        <a:t> in my </a:t>
                      </a:r>
                      <a:r>
                        <a:rPr lang="cs-CZ" dirty="0" err="1" smtClean="0"/>
                        <a:t>tea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 I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eat</a:t>
                      </a:r>
                      <a:r>
                        <a:rPr lang="cs-CZ" dirty="0" smtClean="0"/>
                        <a:t> ……………</a:t>
                      </a:r>
                      <a:r>
                        <a:rPr lang="cs-CZ" dirty="0" err="1" smtClean="0"/>
                        <a:t>beef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08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1602863"/>
              </p:ext>
            </p:extLst>
          </p:nvPr>
        </p:nvGraphicFramePr>
        <p:xfrm>
          <a:off x="1187624" y="1397000"/>
          <a:ext cx="6840760" cy="41022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8407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Fill in a,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any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My </a:t>
                      </a:r>
                      <a:r>
                        <a:rPr lang="cs-CZ" baseline="0" dirty="0" err="1" smtClean="0"/>
                        <a:t>grandparents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brought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fruit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us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dirty="0" err="1" smtClean="0"/>
                        <a:t>pears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and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 </a:t>
                      </a:r>
                      <a:r>
                        <a:rPr lang="cs-CZ" dirty="0" err="1" smtClean="0"/>
                        <a:t>watermelon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cup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coffee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In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bowl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are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nuts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5.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fridge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 </a:t>
                      </a:r>
                      <a:r>
                        <a:rPr lang="cs-CZ" dirty="0" err="1" smtClean="0"/>
                        <a:t>ice-cream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I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dirty="0" err="1" smtClean="0"/>
                        <a:t>water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please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I </a:t>
                      </a:r>
                      <a:r>
                        <a:rPr lang="cs-CZ" dirty="0" err="1" smtClean="0"/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 </a:t>
                      </a:r>
                      <a:r>
                        <a:rPr lang="cs-CZ" dirty="0" err="1" smtClean="0"/>
                        <a:t>apricot</a:t>
                      </a:r>
                      <a:r>
                        <a:rPr lang="cs-CZ" baseline="0" dirty="0" smtClean="0"/>
                        <a:t> but I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 </a:t>
                      </a:r>
                      <a:r>
                        <a:rPr lang="cs-CZ" baseline="0" dirty="0" err="1" smtClean="0"/>
                        <a:t>peach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never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 </a:t>
                      </a:r>
                      <a:r>
                        <a:rPr lang="cs-CZ" baseline="0" dirty="0" err="1" smtClean="0"/>
                        <a:t>blackcurrants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gooseberries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 </a:t>
                      </a:r>
                      <a:r>
                        <a:rPr lang="cs-CZ" dirty="0" err="1" smtClean="0"/>
                        <a:t>sugar</a:t>
                      </a:r>
                      <a:r>
                        <a:rPr lang="cs-CZ" dirty="0" smtClean="0"/>
                        <a:t> in my </a:t>
                      </a:r>
                      <a:r>
                        <a:rPr lang="cs-CZ" dirty="0" err="1" smtClean="0"/>
                        <a:t>tea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 I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eat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dirty="0" err="1" smtClean="0"/>
                        <a:t>beef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778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4520800"/>
              </p:ext>
            </p:extLst>
          </p:nvPr>
        </p:nvGraphicFramePr>
        <p:xfrm>
          <a:off x="755576" y="1397000"/>
          <a:ext cx="7776864" cy="41022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7768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Fill in a,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any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didn´t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buy</a:t>
                      </a:r>
                      <a:r>
                        <a:rPr lang="cs-CZ" baseline="0" dirty="0" smtClean="0"/>
                        <a:t> ……………</a:t>
                      </a:r>
                      <a:r>
                        <a:rPr lang="cs-CZ" baseline="0" dirty="0" err="1" smtClean="0"/>
                        <a:t>rice</a:t>
                      </a:r>
                      <a:r>
                        <a:rPr lang="cs-CZ" baseline="0" dirty="0" smtClean="0"/>
                        <a:t>.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aseline="0" dirty="0" err="1" smtClean="0"/>
                        <a:t>forget</a:t>
                      </a:r>
                      <a:r>
                        <a:rPr lang="cs-CZ" baseline="0" dirty="0" smtClean="0"/>
                        <a:t> to </a:t>
                      </a:r>
                      <a:r>
                        <a:rPr lang="cs-CZ" baseline="0" dirty="0" err="1" smtClean="0"/>
                        <a:t>put</a:t>
                      </a:r>
                      <a:r>
                        <a:rPr lang="cs-CZ" baseline="0" dirty="0" smtClean="0"/>
                        <a:t> …………….</a:t>
                      </a:r>
                      <a:r>
                        <a:rPr lang="cs-CZ" baseline="0" dirty="0" err="1" smtClean="0"/>
                        <a:t>garlic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into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sauce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Nicky </a:t>
                      </a:r>
                      <a:r>
                        <a:rPr lang="cs-CZ" baseline="0" dirty="0" err="1" smtClean="0"/>
                        <a:t>doesn´t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like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eating</a:t>
                      </a:r>
                      <a:r>
                        <a:rPr lang="cs-CZ" baseline="0" dirty="0" smtClean="0"/>
                        <a:t> ………</a:t>
                      </a:r>
                      <a:r>
                        <a:rPr lang="cs-CZ" baseline="0" dirty="0" err="1" smtClean="0"/>
                        <a:t>rolls</a:t>
                      </a:r>
                      <a:r>
                        <a:rPr lang="cs-CZ" baseline="0" dirty="0" smtClean="0"/>
                        <a:t>, but </a:t>
                      </a:r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loves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eating</a:t>
                      </a:r>
                      <a:r>
                        <a:rPr lang="cs-CZ" baseline="0" dirty="0" smtClean="0"/>
                        <a:t> ……… </a:t>
                      </a:r>
                      <a:r>
                        <a:rPr lang="cs-CZ" baseline="0" dirty="0" err="1" smtClean="0"/>
                        <a:t>bread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Please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put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into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packet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also</a:t>
                      </a:r>
                      <a:r>
                        <a:rPr lang="cs-CZ" baseline="0" dirty="0" smtClean="0"/>
                        <a:t> …………</a:t>
                      </a:r>
                      <a:r>
                        <a:rPr lang="cs-CZ" baseline="0" dirty="0" err="1" smtClean="0"/>
                        <a:t>banana</a:t>
                      </a:r>
                      <a:r>
                        <a:rPr lang="cs-CZ" baseline="0" dirty="0" smtClean="0"/>
                        <a:t> and ………..</a:t>
                      </a:r>
                      <a:r>
                        <a:rPr lang="cs-CZ" baseline="0" dirty="0" err="1" smtClean="0"/>
                        <a:t>biscuits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There´s</a:t>
                      </a:r>
                      <a:r>
                        <a:rPr lang="cs-CZ" baseline="0" dirty="0" smtClean="0"/>
                        <a:t> ………….</a:t>
                      </a:r>
                      <a:r>
                        <a:rPr lang="cs-CZ" baseline="0" dirty="0" err="1" smtClean="0"/>
                        <a:t>hair</a:t>
                      </a:r>
                      <a:r>
                        <a:rPr lang="cs-CZ" baseline="0" dirty="0" smtClean="0"/>
                        <a:t> in my </a:t>
                      </a:r>
                      <a:r>
                        <a:rPr lang="cs-CZ" baseline="0" dirty="0" err="1" smtClean="0"/>
                        <a:t>soup</a:t>
                      </a:r>
                      <a:r>
                        <a:rPr lang="cs-CZ" baseline="0" dirty="0" smtClean="0"/>
                        <a:t>!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need</a:t>
                      </a:r>
                      <a:r>
                        <a:rPr lang="cs-CZ" baseline="0" dirty="0" smtClean="0"/>
                        <a:t> to </a:t>
                      </a:r>
                      <a:r>
                        <a:rPr lang="cs-CZ" baseline="0" dirty="0" err="1" smtClean="0"/>
                        <a:t>buy</a:t>
                      </a:r>
                      <a:r>
                        <a:rPr lang="cs-CZ" baseline="0" dirty="0" smtClean="0"/>
                        <a:t>………..</a:t>
                      </a:r>
                      <a:r>
                        <a:rPr lang="cs-CZ" baseline="0" dirty="0" err="1" smtClean="0"/>
                        <a:t>butter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aseline="0" dirty="0" err="1" smtClean="0"/>
                        <a:t>don´t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like</a:t>
                      </a:r>
                      <a:r>
                        <a:rPr lang="cs-CZ" baseline="0" dirty="0" smtClean="0"/>
                        <a:t>…………</a:t>
                      </a:r>
                      <a:r>
                        <a:rPr lang="cs-CZ" baseline="0" dirty="0" err="1" smtClean="0"/>
                        <a:t>cottage</a:t>
                      </a:r>
                      <a:r>
                        <a:rPr lang="cs-CZ" baseline="0" dirty="0" smtClean="0"/>
                        <a:t> cheese.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pass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me</a:t>
                      </a:r>
                      <a:r>
                        <a:rPr lang="cs-CZ" baseline="0" dirty="0" smtClean="0"/>
                        <a:t> ………..</a:t>
                      </a:r>
                      <a:r>
                        <a:rPr lang="cs-CZ" baseline="0" dirty="0" err="1" smtClean="0"/>
                        <a:t>deep</a:t>
                      </a:r>
                      <a:r>
                        <a:rPr lang="cs-CZ" baseline="0" dirty="0" smtClean="0"/>
                        <a:t> plate, </a:t>
                      </a:r>
                      <a:r>
                        <a:rPr lang="cs-CZ" baseline="0" dirty="0" err="1" smtClean="0"/>
                        <a:t>please</a:t>
                      </a:r>
                      <a:r>
                        <a:rPr lang="cs-CZ" baseline="0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19. I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hungry</a:t>
                      </a:r>
                      <a:r>
                        <a:rPr lang="cs-CZ" dirty="0" smtClean="0"/>
                        <a:t>, so I </a:t>
                      </a:r>
                      <a:r>
                        <a:rPr lang="cs-CZ" dirty="0" err="1" smtClean="0"/>
                        <a:t>ate</a:t>
                      </a:r>
                      <a:r>
                        <a:rPr lang="cs-CZ" dirty="0" smtClean="0"/>
                        <a:t>…………</a:t>
                      </a:r>
                      <a:r>
                        <a:rPr lang="cs-CZ" dirty="0" err="1" smtClean="0"/>
                        <a:t>pork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with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roasted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potatoes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r>
                        <a:rPr lang="cs-CZ" baseline="0" dirty="0" smtClean="0"/>
                        <a:t> …………</a:t>
                      </a:r>
                      <a:r>
                        <a:rPr lang="cs-CZ" baseline="0" dirty="0" err="1" smtClean="0"/>
                        <a:t>apple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day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makes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healthy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0100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2192152"/>
              </p:ext>
            </p:extLst>
          </p:nvPr>
        </p:nvGraphicFramePr>
        <p:xfrm>
          <a:off x="755576" y="1397000"/>
          <a:ext cx="7776864" cy="41022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7768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Fill in a,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any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didn´t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buy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 </a:t>
                      </a:r>
                      <a:r>
                        <a:rPr lang="cs-CZ" baseline="0" dirty="0" err="1" smtClean="0"/>
                        <a:t>rice</a:t>
                      </a:r>
                      <a:r>
                        <a:rPr lang="cs-CZ" baseline="0" dirty="0" smtClean="0"/>
                        <a:t>.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aseline="0" dirty="0" err="1" smtClean="0"/>
                        <a:t>forget</a:t>
                      </a:r>
                      <a:r>
                        <a:rPr lang="cs-CZ" baseline="0" dirty="0" smtClean="0"/>
                        <a:t> to </a:t>
                      </a:r>
                      <a:r>
                        <a:rPr lang="cs-CZ" baseline="0" dirty="0" err="1" smtClean="0"/>
                        <a:t>put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garlic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into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sauce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Nicky </a:t>
                      </a:r>
                      <a:r>
                        <a:rPr lang="cs-CZ" baseline="0" dirty="0" err="1" smtClean="0"/>
                        <a:t>doesn´t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like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 </a:t>
                      </a:r>
                      <a:r>
                        <a:rPr lang="cs-CZ" baseline="0" dirty="0" err="1" smtClean="0"/>
                        <a:t>rolls</a:t>
                      </a:r>
                      <a:r>
                        <a:rPr lang="cs-CZ" baseline="0" dirty="0" smtClean="0"/>
                        <a:t>, but </a:t>
                      </a:r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loves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bread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Please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put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into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packet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also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 </a:t>
                      </a:r>
                      <a:r>
                        <a:rPr lang="cs-CZ" baseline="0" dirty="0" err="1" smtClean="0"/>
                        <a:t>banana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biscuits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There´s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 </a:t>
                      </a:r>
                      <a:r>
                        <a:rPr lang="cs-CZ" baseline="0" dirty="0" err="1" smtClean="0"/>
                        <a:t>hair</a:t>
                      </a:r>
                      <a:r>
                        <a:rPr lang="cs-CZ" baseline="0" dirty="0" smtClean="0"/>
                        <a:t> in my </a:t>
                      </a:r>
                      <a:r>
                        <a:rPr lang="cs-CZ" baseline="0" dirty="0" err="1" smtClean="0"/>
                        <a:t>soup</a:t>
                      </a:r>
                      <a:r>
                        <a:rPr lang="cs-CZ" baseline="0" dirty="0" smtClean="0"/>
                        <a:t>!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need</a:t>
                      </a:r>
                      <a:r>
                        <a:rPr lang="cs-CZ" baseline="0" dirty="0" smtClean="0"/>
                        <a:t> to </a:t>
                      </a:r>
                      <a:r>
                        <a:rPr lang="cs-CZ" baseline="0" dirty="0" err="1" smtClean="0"/>
                        <a:t>buy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baseline="0" dirty="0" err="1" smtClean="0"/>
                        <a:t>butter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aseline="0" dirty="0" err="1" smtClean="0"/>
                        <a:t>don´t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like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ANY </a:t>
                      </a:r>
                      <a:r>
                        <a:rPr lang="cs-CZ" baseline="0" dirty="0" err="1" smtClean="0"/>
                        <a:t>cottage</a:t>
                      </a:r>
                      <a:r>
                        <a:rPr lang="cs-CZ" baseline="0" dirty="0" smtClean="0"/>
                        <a:t> cheese.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pass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 </a:t>
                      </a:r>
                      <a:r>
                        <a:rPr lang="cs-CZ" baseline="0" dirty="0" err="1" smtClean="0"/>
                        <a:t>deep</a:t>
                      </a:r>
                      <a:r>
                        <a:rPr lang="cs-CZ" baseline="0" dirty="0" smtClean="0"/>
                        <a:t> plate, </a:t>
                      </a:r>
                      <a:r>
                        <a:rPr lang="cs-CZ" baseline="0" dirty="0" err="1" smtClean="0"/>
                        <a:t>please</a:t>
                      </a:r>
                      <a:r>
                        <a:rPr lang="cs-CZ" baseline="0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19. I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hungry</a:t>
                      </a:r>
                      <a:r>
                        <a:rPr lang="cs-CZ" dirty="0" smtClean="0"/>
                        <a:t>, so I </a:t>
                      </a:r>
                      <a:r>
                        <a:rPr lang="cs-CZ" dirty="0" err="1" smtClean="0"/>
                        <a:t>ate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SOME </a:t>
                      </a:r>
                      <a:r>
                        <a:rPr lang="cs-CZ" dirty="0" err="1" smtClean="0"/>
                        <a:t>pork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with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roasted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potatoes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 </a:t>
                      </a:r>
                      <a:r>
                        <a:rPr lang="cs-CZ" baseline="0" dirty="0" err="1" smtClean="0"/>
                        <a:t>apple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day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makes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healthy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536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694590"/>
              </p:ext>
            </p:extLst>
          </p:nvPr>
        </p:nvGraphicFramePr>
        <p:xfrm>
          <a:off x="755576" y="1397000"/>
          <a:ext cx="7776864" cy="41022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7768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Fill in many,</a:t>
                      </a:r>
                      <a:r>
                        <a:rPr lang="cs-CZ" baseline="0" dirty="0" smtClean="0"/>
                        <a:t> much, </a:t>
                      </a:r>
                      <a:r>
                        <a:rPr lang="cs-CZ" baseline="0" dirty="0" err="1" smtClean="0"/>
                        <a:t>few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little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didn´t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</a:t>
                      </a:r>
                      <a:r>
                        <a:rPr lang="cs-CZ" baseline="0" dirty="0" smtClean="0"/>
                        <a:t> ……………….</a:t>
                      </a:r>
                      <a:r>
                        <a:rPr lang="cs-CZ" baseline="0" dirty="0" err="1" smtClean="0"/>
                        <a:t>potatoes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22.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didn´t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eat</a:t>
                      </a:r>
                      <a:r>
                        <a:rPr lang="cs-CZ" dirty="0" smtClean="0"/>
                        <a:t>……………….</a:t>
                      </a:r>
                      <a:r>
                        <a:rPr lang="cs-CZ" dirty="0" err="1" smtClean="0"/>
                        <a:t>fruit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23.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only</a:t>
                      </a:r>
                      <a:r>
                        <a:rPr lang="cs-CZ" dirty="0" smtClean="0"/>
                        <a:t>……………..</a:t>
                      </a:r>
                      <a:r>
                        <a:rPr lang="cs-CZ" dirty="0" err="1" smtClean="0"/>
                        <a:t>milk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fridge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………………</a:t>
                      </a:r>
                      <a:r>
                        <a:rPr lang="cs-CZ" dirty="0" err="1" smtClean="0"/>
                        <a:t>oranges</a:t>
                      </a:r>
                      <a:r>
                        <a:rPr lang="cs-CZ" dirty="0" smtClean="0"/>
                        <a:t> to make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orange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juice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25.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very……………salt</a:t>
                      </a:r>
                      <a:r>
                        <a:rPr lang="cs-CZ" baseline="0" dirty="0" smtClean="0"/>
                        <a:t> in </a:t>
                      </a:r>
                      <a:r>
                        <a:rPr lang="cs-CZ" baseline="0" dirty="0" err="1" smtClean="0"/>
                        <a:t>this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soup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26.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…………..</a:t>
                      </a:r>
                      <a:r>
                        <a:rPr lang="cs-CZ" dirty="0" err="1" smtClean="0"/>
                        <a:t>eggs</a:t>
                      </a:r>
                      <a:r>
                        <a:rPr lang="cs-CZ" dirty="0" smtClean="0"/>
                        <a:t> do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cake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27.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………….</a:t>
                      </a:r>
                      <a:r>
                        <a:rPr lang="cs-CZ" dirty="0" err="1" smtClean="0"/>
                        <a:t>butter</a:t>
                      </a:r>
                      <a:r>
                        <a:rPr lang="cs-CZ" dirty="0" smtClean="0"/>
                        <a:t> do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buy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 </a:t>
                      </a:r>
                      <a:r>
                        <a:rPr lang="cs-CZ" dirty="0" err="1" smtClean="0"/>
                        <a:t>Sue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doesn´t</a:t>
                      </a:r>
                      <a:r>
                        <a:rPr lang="cs-CZ" dirty="0" smtClean="0"/>
                        <a:t> drink………………..</a:t>
                      </a:r>
                      <a:r>
                        <a:rPr lang="cs-CZ" dirty="0" err="1" smtClean="0"/>
                        <a:t>tea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29. I </a:t>
                      </a:r>
                      <a:r>
                        <a:rPr lang="cs-CZ" dirty="0" err="1" smtClean="0"/>
                        <a:t>don´t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sprinkle</a:t>
                      </a:r>
                      <a:r>
                        <a:rPr lang="cs-CZ" baseline="0" dirty="0" smtClean="0"/>
                        <a:t> …………………..cheese on his food.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on </a:t>
                      </a:r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ice-cream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only</a:t>
                      </a:r>
                      <a:r>
                        <a:rPr lang="cs-CZ" dirty="0" smtClean="0"/>
                        <a:t> ………….</a:t>
                      </a:r>
                      <a:r>
                        <a:rPr lang="cs-CZ" dirty="0" err="1" smtClean="0"/>
                        <a:t>whipped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cream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030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386362"/>
              </p:ext>
            </p:extLst>
          </p:nvPr>
        </p:nvGraphicFramePr>
        <p:xfrm>
          <a:off x="755576" y="1397000"/>
          <a:ext cx="7776864" cy="41022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7768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Fill in many,</a:t>
                      </a:r>
                      <a:r>
                        <a:rPr lang="cs-CZ" baseline="0" dirty="0" smtClean="0"/>
                        <a:t> much, </a:t>
                      </a:r>
                      <a:r>
                        <a:rPr lang="cs-CZ" baseline="0" dirty="0" err="1" smtClean="0"/>
                        <a:t>few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little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didn´t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MANY </a:t>
                      </a:r>
                      <a:r>
                        <a:rPr lang="cs-CZ" baseline="0" dirty="0" err="1" smtClean="0"/>
                        <a:t>potatoes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22.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didn´t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MUCH </a:t>
                      </a:r>
                      <a:r>
                        <a:rPr lang="cs-CZ" dirty="0" err="1" smtClean="0"/>
                        <a:t>fruit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23.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only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LITTLE </a:t>
                      </a:r>
                      <a:r>
                        <a:rPr lang="cs-CZ" dirty="0" err="1" smtClean="0"/>
                        <a:t>milk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fridge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FEW </a:t>
                      </a:r>
                      <a:r>
                        <a:rPr lang="cs-CZ" dirty="0" err="1" smtClean="0"/>
                        <a:t>oranges</a:t>
                      </a:r>
                      <a:r>
                        <a:rPr lang="cs-CZ" dirty="0" smtClean="0"/>
                        <a:t> to make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orange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juice</a:t>
                      </a:r>
                      <a:r>
                        <a:rPr lang="cs-CZ" baseline="0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25.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very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LITTLE </a:t>
                      </a:r>
                      <a:r>
                        <a:rPr lang="cs-CZ" dirty="0" smtClean="0"/>
                        <a:t>salt</a:t>
                      </a:r>
                      <a:r>
                        <a:rPr lang="cs-CZ" baseline="0" dirty="0" smtClean="0"/>
                        <a:t> in </a:t>
                      </a:r>
                      <a:r>
                        <a:rPr lang="cs-CZ" baseline="0" dirty="0" err="1" smtClean="0"/>
                        <a:t>this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soup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26.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MANY </a:t>
                      </a:r>
                      <a:r>
                        <a:rPr lang="cs-CZ" dirty="0" err="1" smtClean="0"/>
                        <a:t>eggs</a:t>
                      </a:r>
                      <a:r>
                        <a:rPr lang="cs-CZ" dirty="0" smtClean="0"/>
                        <a:t> do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cake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27.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MUCH </a:t>
                      </a:r>
                      <a:r>
                        <a:rPr lang="cs-CZ" dirty="0" err="1" smtClean="0"/>
                        <a:t>butter</a:t>
                      </a:r>
                      <a:r>
                        <a:rPr lang="cs-CZ" dirty="0" smtClean="0"/>
                        <a:t> do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buy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 </a:t>
                      </a:r>
                      <a:r>
                        <a:rPr lang="cs-CZ" dirty="0" err="1" smtClean="0"/>
                        <a:t>Sue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doesn´t</a:t>
                      </a:r>
                      <a:r>
                        <a:rPr lang="cs-CZ" dirty="0" smtClean="0"/>
                        <a:t> drink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MUCH </a:t>
                      </a:r>
                      <a:r>
                        <a:rPr lang="cs-CZ" dirty="0" err="1" smtClean="0"/>
                        <a:t>tea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29. I </a:t>
                      </a:r>
                      <a:r>
                        <a:rPr lang="cs-CZ" dirty="0" err="1" smtClean="0"/>
                        <a:t>don´t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sprinkle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MUCH </a:t>
                      </a:r>
                      <a:r>
                        <a:rPr lang="cs-CZ" baseline="0" dirty="0" smtClean="0"/>
                        <a:t>cheese on his food.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on </a:t>
                      </a:r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ice-cream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only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LITTLE </a:t>
                      </a:r>
                      <a:r>
                        <a:rPr lang="cs-CZ" dirty="0" err="1" smtClean="0"/>
                        <a:t>whipped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cream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5470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5" y="1484784"/>
            <a:ext cx="7118176" cy="4030384"/>
          </a:xfrm>
        </p:spPr>
        <p:txBody>
          <a:bodyPr/>
          <a:lstStyle/>
          <a:p>
            <a:pPr marL="0" indent="0" algn="l">
              <a:buNone/>
            </a:pP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598514"/>
              </p:ext>
            </p:extLst>
          </p:nvPr>
        </p:nvGraphicFramePr>
        <p:xfrm>
          <a:off x="1187624" y="1397000"/>
          <a:ext cx="7128792" cy="3139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12879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000" b="0" dirty="0" smtClean="0"/>
                    </a:p>
                    <a:p>
                      <a:pPr algn="ctr"/>
                      <a:r>
                        <a:rPr lang="cs-CZ" sz="4000" b="0" dirty="0" err="1" smtClean="0"/>
                        <a:t>Here</a:t>
                      </a:r>
                      <a:r>
                        <a:rPr lang="cs-CZ" sz="4000" b="0" dirty="0" smtClean="0"/>
                        <a:t> </a:t>
                      </a:r>
                      <a:r>
                        <a:rPr lang="cs-CZ" sz="4000" b="0" dirty="0" err="1" smtClean="0"/>
                        <a:t>is</a:t>
                      </a:r>
                      <a:r>
                        <a:rPr lang="cs-CZ" sz="4000" b="0" dirty="0" smtClean="0"/>
                        <a:t> a</a:t>
                      </a:r>
                      <a:r>
                        <a:rPr lang="cs-CZ" sz="4000" b="0" baseline="0" dirty="0" smtClean="0"/>
                        <a:t> test!</a:t>
                      </a:r>
                    </a:p>
                    <a:p>
                      <a:endParaRPr lang="cs-CZ" sz="4000" b="0" baseline="0" dirty="0" smtClean="0"/>
                    </a:p>
                    <a:p>
                      <a:pPr algn="ctr"/>
                      <a:r>
                        <a:rPr lang="cs-CZ" sz="4000" b="0" baseline="0" dirty="0" err="1" smtClean="0"/>
                        <a:t>Let´s</a:t>
                      </a:r>
                      <a:r>
                        <a:rPr lang="cs-CZ" sz="4000" b="0" baseline="0" dirty="0" smtClean="0"/>
                        <a:t> </a:t>
                      </a:r>
                      <a:r>
                        <a:rPr lang="cs-CZ" sz="4000" b="0" baseline="0" dirty="0" err="1" smtClean="0"/>
                        <a:t>try</a:t>
                      </a:r>
                      <a:r>
                        <a:rPr lang="cs-CZ" sz="4000" b="0" baseline="0" dirty="0" smtClean="0"/>
                        <a:t> </a:t>
                      </a:r>
                      <a:r>
                        <a:rPr lang="cs-CZ" sz="4000" b="0" baseline="0" dirty="0" err="1" smtClean="0"/>
                        <a:t>it!</a:t>
                      </a:r>
                      <a:endParaRPr lang="cs-CZ" sz="4000" b="0" baseline="0" dirty="0" smtClean="0"/>
                    </a:p>
                    <a:p>
                      <a:pPr algn="ctr"/>
                      <a:endParaRPr lang="cs-CZ" sz="40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3503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4951490"/>
              </p:ext>
            </p:extLst>
          </p:nvPr>
        </p:nvGraphicFramePr>
        <p:xfrm>
          <a:off x="1524000" y="620688"/>
          <a:ext cx="6096000" cy="5760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57606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it-IT" sz="1800" dirty="0" smtClean="0">
                          <a:effectLst/>
                          <a:latin typeface="Times New Roman"/>
                          <a:ea typeface="Times New Roman"/>
                        </a:rPr>
                        <a:t>TEST									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it-IT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Translate:</a:t>
                      </a:r>
                      <a:endParaRPr lang="cs-CZ" sz="1200" dirty="0" smtClean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1. </a:t>
                      </a:r>
                      <a:r>
                        <a:rPr lang="it-IT" sz="1800" dirty="0" smtClean="0">
                          <a:effectLst/>
                          <a:latin typeface="Times New Roman"/>
                          <a:ea typeface="Times New Roman"/>
                        </a:rPr>
                        <a:t>bochník 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chleba –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2. sklenice mléka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3. plátek šunky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4. koš s ovocem –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5. plechovka piva –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  <a:r>
                        <a:rPr lang="cs-CZ" sz="18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plechovka se zeleninou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7. vanička s máslem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8. láhev s vodou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9. šálek čaje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10. hrnek kávy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11. talíř špaget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12. džbánek pomerančového džusu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13. miska jahod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14. zavařovací sklenice marmelády –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15.</a:t>
                      </a:r>
                      <a:r>
                        <a:rPr lang="cs-CZ" sz="18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balíček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čipsů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–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                                                                   ------/15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points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73596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055510"/>
              </p:ext>
            </p:extLst>
          </p:nvPr>
        </p:nvGraphicFramePr>
        <p:xfrm>
          <a:off x="1524000" y="620688"/>
          <a:ext cx="6096000" cy="57606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57606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2. Fill in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sentences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with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a,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an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some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any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Yesterday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, I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went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shopping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with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Mum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.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went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to a supermarket. …………….supermarket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is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near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our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house.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Mum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bought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………………..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milk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, ……………..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apples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and…………..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orange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, but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she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didn´t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buy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……………….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fish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                                                                           -------/5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points</a:t>
                      </a: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3.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Identify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words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as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countable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(C)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or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uncountable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(U).</a:t>
                      </a:r>
                      <a:endParaRPr lang="cs-CZ" sz="1200" dirty="0" smtClean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lemonade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– 			6.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fish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-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tomato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–			7.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meat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-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sandwich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–			8. tuna -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pork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– 			9.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rice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nut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-				10.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carrot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–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                                                                         --------/10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points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997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842032"/>
              </p:ext>
            </p:extLst>
          </p:nvPr>
        </p:nvGraphicFramePr>
        <p:xfrm>
          <a:off x="1524000" y="620688"/>
          <a:ext cx="6096000" cy="5852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5760640"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4.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Translate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  <a:endParaRPr lang="cs-CZ" sz="1800" dirty="0" smtClean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1. V ledničce není sýr.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2. Potřebujeme koupit  nějaké ovoce?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3. Potřebujeme koupit nějaký salát.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4. Nemáme žádné červené a žluté papriky.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5. Prosím, dej mi pepř na hovězí maso.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                                                                       ---------/10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points</a:t>
                      </a: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5.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Translate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  <a:endParaRPr lang="cs-CZ" sz="1200" dirty="0" smtClean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1. Kolik cukru potřebujeme?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2. Kolik plátků sýra potřebujeme?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3. Kolik klobás potřebujeme?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</a:tabLs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4. Kolik bochníků chleba potřebujeme?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                                                                         ----------/8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points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6.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Explain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 in </a:t>
                      </a:r>
                      <a:r>
                        <a:rPr lang="cs-CZ" sz="1800" b="1" i="1" dirty="0" err="1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English</a:t>
                      </a:r>
                      <a:r>
                        <a:rPr lang="cs-CZ" sz="1800" b="1" i="1" dirty="0" smtClean="0">
                          <a:solidFill>
                            <a:srgbClr val="00B050"/>
                          </a:solidFill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  <a:endParaRPr lang="cs-CZ" sz="1200" dirty="0" smtClean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recipe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Apple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crumble</a:t>
                      </a: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/>
                          <a:ea typeface="Times New Roman"/>
                        </a:rPr>
                        <a:t>							                                                          ---------/2 </a:t>
                      </a:r>
                      <a:r>
                        <a:rPr lang="cs-CZ" sz="1800" dirty="0" err="1" smtClean="0">
                          <a:effectLst/>
                          <a:latin typeface="Times New Roman"/>
                          <a:ea typeface="Times New Roman"/>
                        </a:rPr>
                        <a:t>points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46051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3243455"/>
              </p:ext>
            </p:extLst>
          </p:nvPr>
        </p:nvGraphicFramePr>
        <p:xfrm>
          <a:off x="1524000" y="620688"/>
          <a:ext cx="6096000" cy="57606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57606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effectLst/>
                          <a:latin typeface="Times New Roman"/>
                          <a:ea typeface="Times New Roman"/>
                        </a:rPr>
                        <a:t>Solution</a:t>
                      </a:r>
                      <a:r>
                        <a:rPr lang="cs-CZ" sz="160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dirty="0" smtClean="0">
                          <a:effectLst/>
                          <a:latin typeface="Times New Roman"/>
                          <a:ea typeface="Times New Roman"/>
                        </a:rPr>
                        <a:t>1. </a:t>
                      </a:r>
                      <a:r>
                        <a:rPr lang="cs-CZ" sz="1600" dirty="0" err="1" smtClean="0">
                          <a:effectLst/>
                          <a:latin typeface="Times New Roman"/>
                          <a:ea typeface="Times New Roman"/>
                        </a:rPr>
                        <a:t>Translate</a:t>
                      </a:r>
                      <a:r>
                        <a:rPr lang="cs-CZ" sz="160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loaf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bread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glass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milk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slice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ham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basket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fruit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can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beer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tin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vegetables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tub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butter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bottle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water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cup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tea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mug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coffee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plate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spaghetti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jug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orange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juice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bowl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strawberries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jar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marmelade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packet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crisps</a:t>
                      </a: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8536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542144"/>
              </p:ext>
            </p:extLst>
          </p:nvPr>
        </p:nvGraphicFramePr>
        <p:xfrm>
          <a:off x="1524000" y="620688"/>
          <a:ext cx="6096000" cy="57606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5760640">
                <a:tc>
                  <a:txBody>
                    <a:bodyPr/>
                    <a:lstStyle/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2. Fill in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sentences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with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a,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some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Yesterday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I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went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shopping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with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Mum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went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to a supermarket.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supermarket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near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our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house.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Mum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bought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some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milk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some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apples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and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orange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but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didn´t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buy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fish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3.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Identify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words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as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countable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or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uncountable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Lemonade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U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Tomato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C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Sandwich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C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Pork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U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Nut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C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Fish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U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Meat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U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Tuna – U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Rice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– U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Carrot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- C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82984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8857447"/>
              </p:ext>
            </p:extLst>
          </p:nvPr>
        </p:nvGraphicFramePr>
        <p:xfrm>
          <a:off x="1524000" y="620688"/>
          <a:ext cx="6096000" cy="57606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5760640">
                <a:tc>
                  <a:txBody>
                    <a:bodyPr/>
                    <a:lstStyle/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4.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Translate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In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fridge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there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isn´t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cheese.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Do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to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buy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fruit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?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to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buy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some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lettuce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don´t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have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any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red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and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yellow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peppers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Please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give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me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some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pepper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on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beef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5.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Translate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How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much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sugar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do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?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How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many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slices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cheese do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?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How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many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sausages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do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?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How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many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loaves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bread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do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we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need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?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endParaRPr lang="cs-CZ" sz="1600" baseline="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6.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Explain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Recipe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: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 list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instructions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how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to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prepare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specialty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or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simple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dish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0" indent="0">
                        <a:spcAft>
                          <a:spcPts val="0"/>
                        </a:spcAft>
                        <a:buNone/>
                      </a:pP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Apple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crumble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: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is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a type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sweet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made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of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effectLst/>
                          <a:latin typeface="Times New Roman"/>
                          <a:ea typeface="Times New Roman"/>
                        </a:rPr>
                        <a:t>apples</a:t>
                      </a:r>
                      <a:r>
                        <a:rPr lang="cs-CZ" sz="16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 marL="342900" indent="-342900">
                        <a:spcAft>
                          <a:spcPts val="0"/>
                        </a:spcAft>
                        <a:buAutoNum type="arabicPeriod"/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418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902</TotalTime>
  <Words>1638</Words>
  <Application>Microsoft Office PowerPoint</Application>
  <PresentationFormat>Předvádění na obrazovce (4:3)</PresentationFormat>
  <Paragraphs>260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Aerodynamika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91</cp:revision>
  <dcterms:created xsi:type="dcterms:W3CDTF">2011-10-14T09:00:52Z</dcterms:created>
  <dcterms:modified xsi:type="dcterms:W3CDTF">2012-06-22T11:46:08Z</dcterms:modified>
</cp:coreProperties>
</file>