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88" r:id="rId3"/>
    <p:sldId id="285" r:id="rId4"/>
    <p:sldId id="258" r:id="rId5"/>
    <p:sldId id="257"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6" r:id="rId33"/>
    <p:sldId id="287" r:id="rId3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269D01E-BC32-4049-B463-5C60D7B0CCD2}" styleName="Styl s motivem 2 – zvýraznění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75DCB02-9BB8-47FD-8907-85C794F793BA}" styleName="Styl s motivem 1 – zvýraznění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1" d="100"/>
          <a:sy n="91" d="100"/>
        </p:scale>
        <p:origin x="-133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cs-CZ" smtClean="0"/>
              <a:t>Kliknutím lze upravit styl.</a:t>
            </a:r>
            <a:endParaRPr lang="en-US" dirty="0"/>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B35DD7AD-D036-49DC-B144-AC6C18C06E1C}" type="datetimeFigureOut">
              <a:rPr lang="cs-CZ" smtClean="0"/>
              <a:t>22.6.2012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B35DD7AD-D036-49DC-B144-AC6C18C06E1C}" type="datetimeFigureOut">
              <a:rPr lang="cs-CZ" smtClean="0"/>
              <a:t>22.6.2012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cs-CZ" smtClean="0"/>
              <a:t>Kliknutím lze upravit styl.</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B35DD7AD-D036-49DC-B144-AC6C18C06E1C}" type="datetimeFigureOut">
              <a:rPr lang="cs-CZ" smtClean="0"/>
              <a:t>22.6.2012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cs-CZ" smtClean="0"/>
              <a:t>Kliknutím lze upravit styl.</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B35DD7AD-D036-49DC-B144-AC6C18C06E1C}" type="datetimeFigureOut">
              <a:rPr lang="cs-CZ" smtClean="0"/>
              <a:t>22.6.2012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009442" y="1812927"/>
            <a:ext cx="3471277"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663280" y="1812927"/>
            <a:ext cx="347127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B35DD7AD-D036-49DC-B144-AC6C18C06E1C}" type="datetimeFigureOut">
              <a:rPr lang="cs-CZ" smtClean="0"/>
              <a:t>22.6.2012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B35DD7AD-D036-49DC-B144-AC6C18C06E1C}" type="datetimeFigureOut">
              <a:rPr lang="cs-CZ" smtClean="0"/>
              <a:t>22.6.2012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5DD7AD-D036-49DC-B144-AC6C18C06E1C}" type="datetimeFigureOut">
              <a:rPr lang="cs-CZ" smtClean="0"/>
              <a:t>22.6.2012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cs-CZ" smtClean="0"/>
              <a:t>Kliknutím lze upravit styl.</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35DD7AD-D036-49DC-B144-AC6C18C06E1C}" type="datetimeFigureOut">
              <a:rPr lang="cs-CZ" smtClean="0"/>
              <a:t>22.6.2012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3" y="1387058"/>
            <a:ext cx="3297953" cy="1113254"/>
          </a:xfrm>
        </p:spPr>
        <p:txBody>
          <a:bodyPr anchor="b">
            <a:normAutofit/>
          </a:bodyPr>
          <a:lstStyle>
            <a:lvl1pPr algn="l">
              <a:defRPr sz="2400" b="0"/>
            </a:lvl1pPr>
          </a:lstStyle>
          <a:p>
            <a:r>
              <a:rPr lang="cs-CZ" smtClean="0"/>
              <a:t>Kliknutím lze upravit styl.</a:t>
            </a:r>
            <a:endParaRPr lang="en-US"/>
          </a:p>
        </p:txBody>
      </p:sp>
      <p:sp>
        <p:nvSpPr>
          <p:cNvPr id="4" name="Text Placeholder 3"/>
          <p:cNvSpPr>
            <a:spLocks noGrp="1"/>
          </p:cNvSpPr>
          <p:nvPr>
            <p:ph type="body" sz="half" idx="2"/>
          </p:nvPr>
        </p:nvSpPr>
        <p:spPr>
          <a:xfrm>
            <a:off x="1009443" y="2500312"/>
            <a:ext cx="3297954"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35DD7AD-D036-49DC-B144-AC6C18C06E1C}" type="datetimeFigureOut">
              <a:rPr lang="cs-CZ" smtClean="0"/>
              <a:t>22.6.2012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505A6FA-73D5-445B-953D-EFF93C22E1EC}" type="slidenum">
              <a:rPr lang="cs-CZ" smtClean="0"/>
              <a:t>‹#›</a:t>
            </a:fld>
            <a:endParaRPr lang="cs-CZ"/>
          </a:p>
        </p:txBody>
      </p:sp>
      <p:grpSp>
        <p:nvGrpSpPr>
          <p:cNvPr id="16" name="Group 15"/>
          <p:cNvGrpSpPr/>
          <p:nvPr/>
        </p:nvGrpSpPr>
        <p:grpSpPr>
          <a:xfrm>
            <a:off x="4516154" y="994387"/>
            <a:ext cx="1847138" cy="1530439"/>
            <a:chOff x="4718762" y="993075"/>
            <a:chExt cx="1847138" cy="1530439"/>
          </a:xfrm>
        </p:grpSpPr>
        <p:sp>
          <p:nvSpPr>
            <p:cNvPr id="32" name="Oval 31"/>
            <p:cNvSpPr/>
            <p:nvPr/>
          </p:nvSpPr>
          <p:spPr>
            <a:xfrm>
              <a:off x="5479247" y="1436861"/>
              <a:ext cx="1086653" cy="1086653"/>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Picture Placeholder 17"/>
          <p:cNvSpPr>
            <a:spLocks noGrp="1"/>
          </p:cNvSpPr>
          <p:nvPr>
            <p:ph type="pic" sz="quarter" idx="14"/>
          </p:nvPr>
        </p:nvSpPr>
        <p:spPr>
          <a:xfrm>
            <a:off x="4674192" y="1601512"/>
            <a:ext cx="3429000" cy="3429000"/>
          </a:xfrm>
          <a:prstGeom prst="ellipse">
            <a:avLst/>
          </a:prstGeom>
          <a:ln w="76200">
            <a:solidFill>
              <a:schemeClr val="tx2">
                <a:lumMod val="75000"/>
              </a:schemeClr>
            </a:solidFill>
          </a:ln>
        </p:spPr>
        <p:txBody>
          <a:bodyPr/>
          <a:lstStyle/>
          <a:p>
            <a:r>
              <a:rPr lang="cs-CZ" smtClean="0"/>
              <a:t>Kliknutím na ikonu přidáte obrázek.</a:t>
            </a:r>
            <a:endParaRPr lang="en-US"/>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35DD7AD-D036-49DC-B144-AC6C18C06E1C}" type="datetimeFigureOut">
              <a:rPr lang="cs-CZ" smtClean="0"/>
              <a:t>22.6.2012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35DD7AD-D036-49DC-B144-AC6C18C06E1C}" type="datetimeFigureOut">
              <a:rPr lang="cs-CZ" smtClean="0"/>
              <a:t>22.6.2012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56" name="Oval 55"/>
          <p:cNvSpPr>
            <a:spLocks noChangeAspect="1"/>
          </p:cNvSpPr>
          <p:nvPr/>
        </p:nvSpPr>
        <p:spPr>
          <a:xfrm>
            <a:off x="-69625" y="4042576"/>
            <a:ext cx="1743945" cy="1909234"/>
          </a:xfrm>
          <a:custGeom>
            <a:avLst/>
            <a:gdLst/>
            <a:ahLst/>
            <a:cxnLst/>
            <a:rect l="l" t="t" r="r" b="b"/>
            <a:pathLst>
              <a:path w="1743945" h="1909234">
                <a:moveTo>
                  <a:pt x="789328" y="0"/>
                </a:moveTo>
                <a:cubicBezTo>
                  <a:pt x="1316548" y="0"/>
                  <a:pt x="1743945" y="427397"/>
                  <a:pt x="1743945" y="954617"/>
                </a:cubicBezTo>
                <a:cubicBezTo>
                  <a:pt x="1743945" y="1481837"/>
                  <a:pt x="1316548" y="1909234"/>
                  <a:pt x="789328" y="1909234"/>
                </a:cubicBezTo>
                <a:cubicBezTo>
                  <a:pt x="461080" y="1909234"/>
                  <a:pt x="171527" y="1743562"/>
                  <a:pt x="0" y="1491086"/>
                </a:cubicBezTo>
                <a:lnTo>
                  <a:pt x="0" y="418149"/>
                </a:lnTo>
                <a:cubicBezTo>
                  <a:pt x="171527" y="165673"/>
                  <a:pt x="461080" y="0"/>
                  <a:pt x="789328"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3" name="Oval 52"/>
          <p:cNvSpPr>
            <a:spLocks noChangeAspect="1"/>
          </p:cNvSpPr>
          <p:nvPr/>
        </p:nvSpPr>
        <p:spPr>
          <a:xfrm>
            <a:off x="520638" y="1095310"/>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2" name="Oval 51"/>
          <p:cNvSpPr>
            <a:spLocks noChangeAspect="1"/>
          </p:cNvSpPr>
          <p:nvPr/>
        </p:nvSpPr>
        <p:spPr>
          <a:xfrm>
            <a:off x="1878729" y="282933"/>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4" name="Oval 53"/>
          <p:cNvSpPr>
            <a:spLocks noChangeAspect="1"/>
          </p:cNvSpPr>
          <p:nvPr/>
        </p:nvSpPr>
        <p:spPr>
          <a:xfrm>
            <a:off x="520637" y="5729135"/>
            <a:ext cx="1909234" cy="1193756"/>
          </a:xfrm>
          <a:custGeom>
            <a:avLst/>
            <a:gdLst/>
            <a:ahLst/>
            <a:cxnLst/>
            <a:rect l="l" t="t" r="r" b="b"/>
            <a:pathLst>
              <a:path w="1909234" h="1193756">
                <a:moveTo>
                  <a:pt x="954617" y="0"/>
                </a:moveTo>
                <a:cubicBezTo>
                  <a:pt x="1481837" y="0"/>
                  <a:pt x="1909234" y="427397"/>
                  <a:pt x="1909234" y="954617"/>
                </a:cubicBezTo>
                <a:cubicBezTo>
                  <a:pt x="1909234" y="1037305"/>
                  <a:pt x="1898721" y="1117537"/>
                  <a:pt x="1877819" y="1193756"/>
                </a:cubicBezTo>
                <a:lnTo>
                  <a:pt x="31415" y="1193756"/>
                </a:lnTo>
                <a:cubicBezTo>
                  <a:pt x="10513" y="1117537"/>
                  <a:pt x="0" y="1037305"/>
                  <a:pt x="0" y="954617"/>
                </a:cubicBezTo>
                <a:cubicBezTo>
                  <a:pt x="0" y="427397"/>
                  <a:pt x="427397" y="0"/>
                  <a:pt x="954617"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0" name="Oval 129"/>
          <p:cNvSpPr>
            <a:spLocks noChangeAspect="1"/>
          </p:cNvSpPr>
          <p:nvPr/>
        </p:nvSpPr>
        <p:spPr>
          <a:xfrm>
            <a:off x="-46711" y="-61709"/>
            <a:ext cx="1449107" cy="1677064"/>
          </a:xfrm>
          <a:custGeom>
            <a:avLst/>
            <a:gdLst/>
            <a:ahLst/>
            <a:cxnLst/>
            <a:rect l="l" t="t" r="r" b="b"/>
            <a:pathLst>
              <a:path w="1449107" h="1677064">
                <a:moveTo>
                  <a:pt x="0" y="0"/>
                </a:moveTo>
                <a:lnTo>
                  <a:pt x="1112019" y="0"/>
                </a:lnTo>
                <a:cubicBezTo>
                  <a:pt x="1319407" y="171874"/>
                  <a:pt x="1449107" y="432014"/>
                  <a:pt x="1449107" y="722447"/>
                </a:cubicBezTo>
                <a:cubicBezTo>
                  <a:pt x="1449107" y="1249667"/>
                  <a:pt x="1021710" y="1677064"/>
                  <a:pt x="494490" y="1677064"/>
                </a:cubicBezTo>
                <a:cubicBezTo>
                  <a:pt x="313232" y="1677064"/>
                  <a:pt x="143772" y="1626546"/>
                  <a:pt x="0" y="1537872"/>
                </a:cubicBezTo>
                <a:close/>
              </a:path>
            </a:pathLst>
          </a:custGeom>
          <a:solidFill>
            <a:schemeClr val="tx2">
              <a:lumMod val="75000"/>
              <a:alpha val="14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1" name="Oval 130"/>
          <p:cNvSpPr>
            <a:spLocks noChangeAspect="1"/>
          </p:cNvSpPr>
          <p:nvPr/>
        </p:nvSpPr>
        <p:spPr>
          <a:xfrm>
            <a:off x="924113" y="-161623"/>
            <a:ext cx="1909233" cy="1909233"/>
          </a:xfrm>
          <a:prstGeom prst="ellipse">
            <a:avLst/>
          </a:prstGeom>
          <a:solidFill>
            <a:schemeClr val="tx2">
              <a:lumMod val="75000"/>
              <a:alpha val="2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2" name="Oval 131"/>
          <p:cNvSpPr>
            <a:spLocks noChangeAspect="1"/>
          </p:cNvSpPr>
          <p:nvPr/>
        </p:nvSpPr>
        <p:spPr>
          <a:xfrm>
            <a:off x="0" y="660738"/>
            <a:ext cx="1909233" cy="1909233"/>
          </a:xfrm>
          <a:prstGeom prst="ellipse">
            <a:avLst/>
          </a:pr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3" name="Oval 132"/>
          <p:cNvSpPr>
            <a:spLocks noChangeAspect="1"/>
          </p:cNvSpPr>
          <p:nvPr/>
        </p:nvSpPr>
        <p:spPr>
          <a:xfrm>
            <a:off x="7497531" y="-61709"/>
            <a:ext cx="1694467" cy="1677064"/>
          </a:xfrm>
          <a:custGeom>
            <a:avLst/>
            <a:gdLst/>
            <a:ahLst/>
            <a:cxnLst/>
            <a:rect l="l" t="t" r="r" b="b"/>
            <a:pathLst>
              <a:path w="1694467" h="1677064">
                <a:moveTo>
                  <a:pt x="337088" y="0"/>
                </a:moveTo>
                <a:lnTo>
                  <a:pt x="1573463" y="0"/>
                </a:lnTo>
                <a:cubicBezTo>
                  <a:pt x="1618202" y="37449"/>
                  <a:pt x="1658454" y="79950"/>
                  <a:pt x="1694467" y="126010"/>
                </a:cubicBezTo>
                <a:lnTo>
                  <a:pt x="1694467" y="1318884"/>
                </a:lnTo>
                <a:cubicBezTo>
                  <a:pt x="1522840" y="1538397"/>
                  <a:pt x="1254922" y="1677064"/>
                  <a:pt x="954617" y="1677064"/>
                </a:cubicBezTo>
                <a:cubicBezTo>
                  <a:pt x="427397" y="1677064"/>
                  <a:pt x="0" y="1249667"/>
                  <a:pt x="0" y="722447"/>
                </a:cubicBezTo>
                <a:cubicBezTo>
                  <a:pt x="0" y="432014"/>
                  <a:pt x="129700" y="171874"/>
                  <a:pt x="337088" y="0"/>
                </a:cubicBezTo>
                <a:close/>
              </a:path>
            </a:pathLst>
          </a:custGeom>
          <a:solidFill>
            <a:schemeClr val="accent3">
              <a:lumMod val="60000"/>
              <a:lumOff val="40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4" name="Oval 133"/>
          <p:cNvSpPr>
            <a:spLocks noChangeAspect="1"/>
          </p:cNvSpPr>
          <p:nvPr/>
        </p:nvSpPr>
        <p:spPr>
          <a:xfrm>
            <a:off x="6117502" y="-61708"/>
            <a:ext cx="1909234" cy="1705448"/>
          </a:xfrm>
          <a:custGeom>
            <a:avLst/>
            <a:gdLst/>
            <a:ahLst/>
            <a:cxnLst/>
            <a:rect l="l" t="t" r="r" b="b"/>
            <a:pathLst>
              <a:path w="1909234" h="1705448">
                <a:moveTo>
                  <a:pt x="371490" y="0"/>
                </a:moveTo>
                <a:lnTo>
                  <a:pt x="1537745" y="0"/>
                </a:lnTo>
                <a:cubicBezTo>
                  <a:pt x="1764760" y="171517"/>
                  <a:pt x="1909234" y="444302"/>
                  <a:pt x="1909234" y="750831"/>
                </a:cubicBezTo>
                <a:cubicBezTo>
                  <a:pt x="1909234" y="1278051"/>
                  <a:pt x="1481837" y="1705448"/>
                  <a:pt x="954617" y="1705448"/>
                </a:cubicBezTo>
                <a:cubicBezTo>
                  <a:pt x="427397" y="1705448"/>
                  <a:pt x="0" y="1278051"/>
                  <a:pt x="0" y="750831"/>
                </a:cubicBezTo>
                <a:cubicBezTo>
                  <a:pt x="0" y="444302"/>
                  <a:pt x="144474" y="171517"/>
                  <a:pt x="371490" y="0"/>
                </a:cubicBezTo>
                <a:close/>
              </a:path>
            </a:pathLst>
          </a:cu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5" name="Oval 134"/>
          <p:cNvSpPr>
            <a:spLocks noChangeAspect="1"/>
          </p:cNvSpPr>
          <p:nvPr/>
        </p:nvSpPr>
        <p:spPr>
          <a:xfrm>
            <a:off x="7494454" y="1095309"/>
            <a:ext cx="1697544" cy="1909234"/>
          </a:xfrm>
          <a:custGeom>
            <a:avLst/>
            <a:gdLst/>
            <a:ahLst/>
            <a:cxnLst/>
            <a:rect l="l" t="t" r="r" b="b"/>
            <a:pathLst>
              <a:path w="1697544" h="1909234">
                <a:moveTo>
                  <a:pt x="954617" y="0"/>
                </a:moveTo>
                <a:cubicBezTo>
                  <a:pt x="1256666" y="0"/>
                  <a:pt x="1525952" y="140283"/>
                  <a:pt x="1697544" y="361910"/>
                </a:cubicBezTo>
                <a:lnTo>
                  <a:pt x="1697544" y="1547324"/>
                </a:lnTo>
                <a:cubicBezTo>
                  <a:pt x="1525952" y="1768951"/>
                  <a:pt x="1256666" y="1909234"/>
                  <a:pt x="954617" y="1909234"/>
                </a:cubicBezTo>
                <a:cubicBezTo>
                  <a:pt x="427397" y="1909234"/>
                  <a:pt x="0" y="1481837"/>
                  <a:pt x="0" y="954617"/>
                </a:cubicBezTo>
                <a:cubicBezTo>
                  <a:pt x="0" y="427397"/>
                  <a:pt x="427397" y="0"/>
                  <a:pt x="954617" y="0"/>
                </a:cubicBezTo>
                <a:close/>
              </a:path>
            </a:pathLst>
          </a:cu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6" name="Oval 135"/>
          <p:cNvSpPr>
            <a:spLocks noChangeAspect="1"/>
          </p:cNvSpPr>
          <p:nvPr/>
        </p:nvSpPr>
        <p:spPr>
          <a:xfrm>
            <a:off x="8056674" y="5140346"/>
            <a:ext cx="1137194" cy="1759729"/>
          </a:xfrm>
          <a:custGeom>
            <a:avLst/>
            <a:gdLst/>
            <a:ahLst/>
            <a:cxnLst/>
            <a:rect l="l" t="t" r="r" b="b"/>
            <a:pathLst>
              <a:path w="1137194" h="1759729">
                <a:moveTo>
                  <a:pt x="954617" y="0"/>
                </a:moveTo>
                <a:cubicBezTo>
                  <a:pt x="1017088" y="0"/>
                  <a:pt x="1078157" y="6001"/>
                  <a:pt x="1137194" y="17897"/>
                </a:cubicBezTo>
                <a:lnTo>
                  <a:pt x="1137194" y="1759729"/>
                </a:lnTo>
                <a:lnTo>
                  <a:pt x="443151" y="1759729"/>
                </a:lnTo>
                <a:cubicBezTo>
                  <a:pt x="176544" y="1591075"/>
                  <a:pt x="0" y="1293463"/>
                  <a:pt x="0" y="954617"/>
                </a:cubicBezTo>
                <a:cubicBezTo>
                  <a:pt x="0" y="427397"/>
                  <a:pt x="427397" y="0"/>
                  <a:pt x="954617"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7" name="Oval 136"/>
          <p:cNvSpPr>
            <a:spLocks noChangeAspect="1"/>
          </p:cNvSpPr>
          <p:nvPr/>
        </p:nvSpPr>
        <p:spPr>
          <a:xfrm>
            <a:off x="6661711" y="4362912"/>
            <a:ext cx="1909233" cy="1909233"/>
          </a:xfrm>
          <a:prstGeom prst="ellipse">
            <a:avLst/>
          </a:prstGeom>
          <a:solidFill>
            <a:schemeClr val="tx2">
              <a:lumMod val="75000"/>
              <a:alpha val="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8" name="Oval 137"/>
          <p:cNvSpPr>
            <a:spLocks noChangeAspect="1"/>
          </p:cNvSpPr>
          <p:nvPr/>
        </p:nvSpPr>
        <p:spPr>
          <a:xfrm>
            <a:off x="-69625" y="4948766"/>
            <a:ext cx="1353860" cy="1909234"/>
          </a:xfrm>
          <a:custGeom>
            <a:avLst/>
            <a:gdLst/>
            <a:ahLst/>
            <a:cxnLst/>
            <a:rect l="l" t="t" r="r" b="b"/>
            <a:pathLst>
              <a:path w="1353860" h="1909234">
                <a:moveTo>
                  <a:pt x="399243" y="0"/>
                </a:moveTo>
                <a:cubicBezTo>
                  <a:pt x="926463" y="0"/>
                  <a:pt x="1353860" y="427397"/>
                  <a:pt x="1353860" y="954617"/>
                </a:cubicBezTo>
                <a:cubicBezTo>
                  <a:pt x="1353860" y="1481837"/>
                  <a:pt x="926463" y="1909234"/>
                  <a:pt x="399243" y="1909234"/>
                </a:cubicBezTo>
                <a:cubicBezTo>
                  <a:pt x="256544" y="1909234"/>
                  <a:pt x="121158" y="1877924"/>
                  <a:pt x="0" y="1820890"/>
                </a:cubicBezTo>
                <a:lnTo>
                  <a:pt x="0" y="88345"/>
                </a:lnTo>
                <a:cubicBezTo>
                  <a:pt x="121158" y="31311"/>
                  <a:pt x="256544" y="0"/>
                  <a:pt x="399243"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9" name="Oval 138"/>
          <p:cNvSpPr>
            <a:spLocks noChangeAspect="1"/>
          </p:cNvSpPr>
          <p:nvPr/>
        </p:nvSpPr>
        <p:spPr>
          <a:xfrm>
            <a:off x="708471" y="4790336"/>
            <a:ext cx="1909233" cy="1909233"/>
          </a:xfrm>
          <a:prstGeom prst="ellipse">
            <a:avLst/>
          </a:pr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40" name="Oval 139"/>
          <p:cNvSpPr>
            <a:spLocks noChangeAspect="1"/>
          </p:cNvSpPr>
          <p:nvPr/>
        </p:nvSpPr>
        <p:spPr>
          <a:xfrm>
            <a:off x="6117503" y="783988"/>
            <a:ext cx="1909233" cy="1909233"/>
          </a:xfrm>
          <a:prstGeom prst="ellipse">
            <a:avLst/>
          </a:pr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41" name="Oval 140"/>
          <p:cNvSpPr>
            <a:spLocks noChangeAspect="1"/>
          </p:cNvSpPr>
          <p:nvPr/>
        </p:nvSpPr>
        <p:spPr>
          <a:xfrm>
            <a:off x="6459053" y="5140346"/>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18" name="Oval 117"/>
          <p:cNvSpPr>
            <a:spLocks noChangeAspect="1"/>
          </p:cNvSpPr>
          <p:nvPr/>
        </p:nvSpPr>
        <p:spPr>
          <a:xfrm>
            <a:off x="8398204" y="597861"/>
            <a:ext cx="793794" cy="1252918"/>
          </a:xfrm>
          <a:custGeom>
            <a:avLst/>
            <a:gdLst/>
            <a:ahLst/>
            <a:cxnLst/>
            <a:rect l="l" t="t" r="r" b="b"/>
            <a:pathLst>
              <a:path w="793794" h="1252918">
                <a:moveTo>
                  <a:pt x="626459" y="0"/>
                </a:moveTo>
                <a:cubicBezTo>
                  <a:pt x="684682" y="0"/>
                  <a:pt x="741049" y="7943"/>
                  <a:pt x="793794" y="25480"/>
                </a:cubicBezTo>
                <a:lnTo>
                  <a:pt x="793794" y="1227438"/>
                </a:lnTo>
                <a:cubicBezTo>
                  <a:pt x="741049" y="1244975"/>
                  <a:pt x="684682" y="1252918"/>
                  <a:pt x="626459" y="1252918"/>
                </a:cubicBezTo>
                <a:cubicBezTo>
                  <a:pt x="280475" y="1252918"/>
                  <a:pt x="0" y="972443"/>
                  <a:pt x="0" y="626459"/>
                </a:cubicBezTo>
                <a:cubicBezTo>
                  <a:pt x="0" y="280475"/>
                  <a:pt x="280475" y="0"/>
                  <a:pt x="626459" y="0"/>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9" name="Oval 118"/>
          <p:cNvSpPr>
            <a:spLocks noChangeAspect="1"/>
          </p:cNvSpPr>
          <p:nvPr/>
        </p:nvSpPr>
        <p:spPr>
          <a:xfrm>
            <a:off x="6350100" y="206512"/>
            <a:ext cx="1041276" cy="1041276"/>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0" name="Oval 119"/>
          <p:cNvSpPr>
            <a:spLocks noChangeAspect="1"/>
          </p:cNvSpPr>
          <p:nvPr/>
        </p:nvSpPr>
        <p:spPr>
          <a:xfrm>
            <a:off x="6872127" y="1450645"/>
            <a:ext cx="1218253" cy="1218253"/>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1" name="Oval 120"/>
          <p:cNvSpPr>
            <a:spLocks noChangeAspect="1"/>
          </p:cNvSpPr>
          <p:nvPr/>
        </p:nvSpPr>
        <p:spPr>
          <a:xfrm>
            <a:off x="7219068" y="2049927"/>
            <a:ext cx="1041276" cy="1041276"/>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2" name="Oval 121"/>
          <p:cNvSpPr>
            <a:spLocks noChangeAspect="1"/>
          </p:cNvSpPr>
          <p:nvPr/>
        </p:nvSpPr>
        <p:spPr>
          <a:xfrm>
            <a:off x="7749416" y="2661634"/>
            <a:ext cx="721308" cy="721308"/>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3" name="Oval 122"/>
          <p:cNvSpPr>
            <a:spLocks noChangeAspect="1"/>
          </p:cNvSpPr>
          <p:nvPr/>
        </p:nvSpPr>
        <p:spPr>
          <a:xfrm>
            <a:off x="685054" y="-100976"/>
            <a:ext cx="1193676" cy="697815"/>
          </a:xfrm>
          <a:custGeom>
            <a:avLst/>
            <a:gdLst/>
            <a:ahLst/>
            <a:cxnLst/>
            <a:rect l="l" t="t" r="r" b="b"/>
            <a:pathLst>
              <a:path w="1193676" h="697815">
                <a:moveTo>
                  <a:pt x="10179" y="0"/>
                </a:moveTo>
                <a:lnTo>
                  <a:pt x="1183497" y="0"/>
                </a:lnTo>
                <a:cubicBezTo>
                  <a:pt x="1190746" y="32633"/>
                  <a:pt x="1193676" y="66463"/>
                  <a:pt x="1193676" y="100977"/>
                </a:cubicBezTo>
                <a:cubicBezTo>
                  <a:pt x="1193676" y="430602"/>
                  <a:pt x="926463" y="697815"/>
                  <a:pt x="596838" y="697815"/>
                </a:cubicBezTo>
                <a:cubicBezTo>
                  <a:pt x="267213" y="697815"/>
                  <a:pt x="0" y="430602"/>
                  <a:pt x="0" y="100977"/>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4" name="Oval 123"/>
          <p:cNvSpPr>
            <a:spLocks noChangeAspect="1"/>
          </p:cNvSpPr>
          <p:nvPr/>
        </p:nvSpPr>
        <p:spPr>
          <a:xfrm>
            <a:off x="1502638" y="-100976"/>
            <a:ext cx="1029028" cy="459889"/>
          </a:xfrm>
          <a:custGeom>
            <a:avLst/>
            <a:gdLst/>
            <a:ahLst/>
            <a:cxnLst/>
            <a:rect l="l" t="t" r="r" b="b"/>
            <a:pathLst>
              <a:path w="1029028" h="459889">
                <a:moveTo>
                  <a:pt x="0" y="0"/>
                </a:moveTo>
                <a:lnTo>
                  <a:pt x="1029028" y="0"/>
                </a:lnTo>
                <a:cubicBezTo>
                  <a:pt x="1001386" y="259074"/>
                  <a:pt x="781401" y="459889"/>
                  <a:pt x="514514" y="459889"/>
                </a:cubicBezTo>
                <a:cubicBezTo>
                  <a:pt x="247627" y="459889"/>
                  <a:pt x="27642" y="259074"/>
                  <a:pt x="0" y="0"/>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5" name="Oval 124"/>
          <p:cNvSpPr>
            <a:spLocks noChangeAspect="1"/>
          </p:cNvSpPr>
          <p:nvPr/>
        </p:nvSpPr>
        <p:spPr>
          <a:xfrm>
            <a:off x="-69624" y="-100976"/>
            <a:ext cx="590263" cy="612289"/>
          </a:xfrm>
          <a:custGeom>
            <a:avLst/>
            <a:gdLst/>
            <a:ahLst/>
            <a:cxnLst/>
            <a:rect l="l" t="t" r="r" b="b"/>
            <a:pathLst>
              <a:path w="590263" h="612289">
                <a:moveTo>
                  <a:pt x="0" y="0"/>
                </a:moveTo>
                <a:lnTo>
                  <a:pt x="581024" y="0"/>
                </a:lnTo>
                <a:cubicBezTo>
                  <a:pt x="587493" y="29611"/>
                  <a:pt x="590263" y="60308"/>
                  <a:pt x="590263" y="91651"/>
                </a:cubicBezTo>
                <a:cubicBezTo>
                  <a:pt x="590263" y="379191"/>
                  <a:pt x="357165" y="612289"/>
                  <a:pt x="69625" y="612289"/>
                </a:cubicBezTo>
                <a:lnTo>
                  <a:pt x="0" y="605270"/>
                </a:ln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6" name="Oval 125"/>
          <p:cNvSpPr>
            <a:spLocks noChangeAspect="1"/>
          </p:cNvSpPr>
          <p:nvPr/>
        </p:nvSpPr>
        <p:spPr>
          <a:xfrm>
            <a:off x="277432" y="4321783"/>
            <a:ext cx="1396887" cy="1396887"/>
          </a:xfrm>
          <a:prstGeom prst="ellipse">
            <a:avLst/>
          </a:pr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7" name="Oval 126"/>
          <p:cNvSpPr>
            <a:spLocks noChangeAspect="1"/>
          </p:cNvSpPr>
          <p:nvPr/>
        </p:nvSpPr>
        <p:spPr>
          <a:xfrm>
            <a:off x="5792131" y="6489965"/>
            <a:ext cx="1115939" cy="443769"/>
          </a:xfrm>
          <a:custGeom>
            <a:avLst/>
            <a:gdLst/>
            <a:ahLst/>
            <a:cxnLst/>
            <a:rect l="l" t="t" r="r" b="b"/>
            <a:pathLst>
              <a:path w="1115939" h="443769">
                <a:moveTo>
                  <a:pt x="557969" y="0"/>
                </a:moveTo>
                <a:cubicBezTo>
                  <a:pt x="830120" y="0"/>
                  <a:pt x="1058049" y="189335"/>
                  <a:pt x="1115939" y="443769"/>
                </a:cubicBezTo>
                <a:lnTo>
                  <a:pt x="0" y="443769"/>
                </a:lnTo>
                <a:cubicBezTo>
                  <a:pt x="57889" y="189335"/>
                  <a:pt x="285818" y="0"/>
                  <a:pt x="557969"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8" name="Oval 127"/>
          <p:cNvSpPr>
            <a:spLocks noChangeAspect="1"/>
          </p:cNvSpPr>
          <p:nvPr/>
        </p:nvSpPr>
        <p:spPr>
          <a:xfrm>
            <a:off x="6127999" y="6408840"/>
            <a:ext cx="1237019" cy="524894"/>
          </a:xfrm>
          <a:custGeom>
            <a:avLst/>
            <a:gdLst/>
            <a:ahLst/>
            <a:cxnLst/>
            <a:rect l="l" t="t" r="r" b="b"/>
            <a:pathLst>
              <a:path w="1237019" h="524894">
                <a:moveTo>
                  <a:pt x="618509" y="0"/>
                </a:moveTo>
                <a:cubicBezTo>
                  <a:pt x="930325" y="0"/>
                  <a:pt x="1189147" y="226891"/>
                  <a:pt x="1237019" y="524894"/>
                </a:cubicBezTo>
                <a:lnTo>
                  <a:pt x="0" y="524894"/>
                </a:lnTo>
                <a:cubicBezTo>
                  <a:pt x="47872" y="226891"/>
                  <a:pt x="306694" y="0"/>
                  <a:pt x="618509"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9" name="Oval 128"/>
          <p:cNvSpPr>
            <a:spLocks noChangeAspect="1"/>
          </p:cNvSpPr>
          <p:nvPr/>
        </p:nvSpPr>
        <p:spPr>
          <a:xfrm>
            <a:off x="7577655" y="6408841"/>
            <a:ext cx="1211408" cy="524893"/>
          </a:xfrm>
          <a:custGeom>
            <a:avLst/>
            <a:gdLst/>
            <a:ahLst/>
            <a:cxnLst/>
            <a:rect l="l" t="t" r="r" b="b"/>
            <a:pathLst>
              <a:path w="1211408" h="524893">
                <a:moveTo>
                  <a:pt x="605704" y="0"/>
                </a:moveTo>
                <a:cubicBezTo>
                  <a:pt x="914574" y="0"/>
                  <a:pt x="1170243" y="227782"/>
                  <a:pt x="1211408" y="524893"/>
                </a:cubicBezTo>
                <a:lnTo>
                  <a:pt x="0" y="524893"/>
                </a:lnTo>
                <a:cubicBezTo>
                  <a:pt x="41165" y="227782"/>
                  <a:pt x="296834" y="0"/>
                  <a:pt x="605704"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7" name="Oval 96"/>
          <p:cNvSpPr>
            <a:spLocks noChangeAspect="1"/>
          </p:cNvSpPr>
          <p:nvPr/>
        </p:nvSpPr>
        <p:spPr>
          <a:xfrm>
            <a:off x="11073" y="4941986"/>
            <a:ext cx="611230" cy="611230"/>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8" name="Oval 97"/>
          <p:cNvSpPr>
            <a:spLocks noChangeAspect="1"/>
          </p:cNvSpPr>
          <p:nvPr/>
        </p:nvSpPr>
        <p:spPr>
          <a:xfrm>
            <a:off x="-69625" y="6172569"/>
            <a:ext cx="778097" cy="750322"/>
          </a:xfrm>
          <a:custGeom>
            <a:avLst/>
            <a:gdLst/>
            <a:ahLst/>
            <a:cxnLst/>
            <a:rect l="l" t="t" r="r" b="b"/>
            <a:pathLst>
              <a:path w="778097" h="750322">
                <a:moveTo>
                  <a:pt x="261411" y="0"/>
                </a:moveTo>
                <a:cubicBezTo>
                  <a:pt x="546769" y="0"/>
                  <a:pt x="778097" y="231328"/>
                  <a:pt x="778097" y="516686"/>
                </a:cubicBezTo>
                <a:cubicBezTo>
                  <a:pt x="778097" y="601179"/>
                  <a:pt x="757816" y="680934"/>
                  <a:pt x="719843" y="750322"/>
                </a:cubicBezTo>
                <a:lnTo>
                  <a:pt x="0" y="750322"/>
                </a:lnTo>
                <a:lnTo>
                  <a:pt x="0" y="73330"/>
                </a:lnTo>
                <a:cubicBezTo>
                  <a:pt x="75863" y="26083"/>
                  <a:pt x="165591" y="0"/>
                  <a:pt x="261411"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9" name="Oval 98"/>
          <p:cNvSpPr>
            <a:spLocks noChangeAspect="1"/>
          </p:cNvSpPr>
          <p:nvPr/>
        </p:nvSpPr>
        <p:spPr>
          <a:xfrm>
            <a:off x="-69625" y="5158575"/>
            <a:ext cx="563524" cy="897560"/>
          </a:xfrm>
          <a:custGeom>
            <a:avLst/>
            <a:gdLst/>
            <a:ahLst/>
            <a:cxnLst/>
            <a:rect l="l" t="t" r="r" b="b"/>
            <a:pathLst>
              <a:path w="563524" h="897560">
                <a:moveTo>
                  <a:pt x="114744" y="0"/>
                </a:moveTo>
                <a:cubicBezTo>
                  <a:pt x="362598" y="0"/>
                  <a:pt x="563524" y="200926"/>
                  <a:pt x="563524" y="448780"/>
                </a:cubicBezTo>
                <a:cubicBezTo>
                  <a:pt x="563524" y="696634"/>
                  <a:pt x="362598" y="897560"/>
                  <a:pt x="114744" y="897560"/>
                </a:cubicBezTo>
                <a:cubicBezTo>
                  <a:pt x="74918" y="897560"/>
                  <a:pt x="36304" y="892373"/>
                  <a:pt x="0" y="880900"/>
                </a:cubicBezTo>
                <a:lnTo>
                  <a:pt x="0" y="16661"/>
                </a:lnTo>
                <a:cubicBezTo>
                  <a:pt x="36304" y="5188"/>
                  <a:pt x="74918" y="0"/>
                  <a:pt x="114744"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0" name="Oval 99"/>
          <p:cNvSpPr>
            <a:spLocks noChangeAspect="1"/>
          </p:cNvSpPr>
          <p:nvPr/>
        </p:nvSpPr>
        <p:spPr>
          <a:xfrm>
            <a:off x="-25758" y="482386"/>
            <a:ext cx="598416" cy="905704"/>
          </a:xfrm>
          <a:custGeom>
            <a:avLst/>
            <a:gdLst/>
            <a:ahLst/>
            <a:cxnLst/>
            <a:rect l="l" t="t" r="r" b="b"/>
            <a:pathLst>
              <a:path w="598416" h="905704">
                <a:moveTo>
                  <a:pt x="145564" y="0"/>
                </a:moveTo>
                <a:cubicBezTo>
                  <a:pt x="395667" y="0"/>
                  <a:pt x="598416" y="202749"/>
                  <a:pt x="598416" y="452852"/>
                </a:cubicBezTo>
                <a:cubicBezTo>
                  <a:pt x="598416" y="702955"/>
                  <a:pt x="395667" y="905704"/>
                  <a:pt x="145564" y="905704"/>
                </a:cubicBezTo>
                <a:cubicBezTo>
                  <a:pt x="94398" y="905704"/>
                  <a:pt x="45214" y="897218"/>
                  <a:pt x="0" y="879648"/>
                </a:cubicBezTo>
                <a:lnTo>
                  <a:pt x="0" y="26056"/>
                </a:lnTo>
                <a:cubicBezTo>
                  <a:pt x="45214" y="8486"/>
                  <a:pt x="94398" y="0"/>
                  <a:pt x="145564" y="0"/>
                </a:cubicBezTo>
                <a:close/>
              </a:path>
            </a:pathLst>
          </a:cu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1" name="Oval 100"/>
          <p:cNvSpPr>
            <a:spLocks noChangeAspect="1"/>
          </p:cNvSpPr>
          <p:nvPr/>
        </p:nvSpPr>
        <p:spPr>
          <a:xfrm>
            <a:off x="474208" y="836793"/>
            <a:ext cx="910817" cy="910817"/>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2" name="Oval 101"/>
          <p:cNvSpPr>
            <a:spLocks noChangeAspect="1"/>
          </p:cNvSpPr>
          <p:nvPr/>
        </p:nvSpPr>
        <p:spPr>
          <a:xfrm>
            <a:off x="319223" y="1452260"/>
            <a:ext cx="772993" cy="772993"/>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3" name="Oval 102"/>
          <p:cNvSpPr>
            <a:spLocks noChangeAspect="1"/>
          </p:cNvSpPr>
          <p:nvPr/>
        </p:nvSpPr>
        <p:spPr>
          <a:xfrm>
            <a:off x="371257" y="1886983"/>
            <a:ext cx="610366" cy="610366"/>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4" name="Oval 103"/>
          <p:cNvSpPr>
            <a:spLocks noChangeAspect="1"/>
          </p:cNvSpPr>
          <p:nvPr/>
        </p:nvSpPr>
        <p:spPr>
          <a:xfrm>
            <a:off x="154676" y="1919682"/>
            <a:ext cx="521764" cy="521764"/>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5" name="Oval 104"/>
          <p:cNvSpPr>
            <a:spLocks noChangeAspect="1"/>
          </p:cNvSpPr>
          <p:nvPr/>
        </p:nvSpPr>
        <p:spPr>
          <a:xfrm>
            <a:off x="7302517" y="-61709"/>
            <a:ext cx="910818" cy="750833"/>
          </a:xfrm>
          <a:custGeom>
            <a:avLst/>
            <a:gdLst/>
            <a:ahLst/>
            <a:cxnLst/>
            <a:rect l="l" t="t" r="r" b="b"/>
            <a:pathLst>
              <a:path w="910818" h="750833">
                <a:moveTo>
                  <a:pt x="111441" y="0"/>
                </a:moveTo>
                <a:lnTo>
                  <a:pt x="799378" y="0"/>
                </a:lnTo>
                <a:cubicBezTo>
                  <a:pt x="869408" y="78400"/>
                  <a:pt x="910818" y="182076"/>
                  <a:pt x="910818" y="295424"/>
                </a:cubicBezTo>
                <a:cubicBezTo>
                  <a:pt x="910818" y="546939"/>
                  <a:pt x="706924" y="750833"/>
                  <a:pt x="455409" y="750833"/>
                </a:cubicBezTo>
                <a:cubicBezTo>
                  <a:pt x="203894" y="750833"/>
                  <a:pt x="0" y="546939"/>
                  <a:pt x="0" y="295424"/>
                </a:cubicBezTo>
                <a:cubicBezTo>
                  <a:pt x="0" y="182076"/>
                  <a:pt x="41410" y="78400"/>
                  <a:pt x="111441"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6" name="Oval 105"/>
          <p:cNvSpPr>
            <a:spLocks noChangeAspect="1"/>
          </p:cNvSpPr>
          <p:nvPr/>
        </p:nvSpPr>
        <p:spPr>
          <a:xfrm>
            <a:off x="8718124" y="-61709"/>
            <a:ext cx="473874" cy="613011"/>
          </a:xfrm>
          <a:custGeom>
            <a:avLst/>
            <a:gdLst/>
            <a:ahLst/>
            <a:cxnLst/>
            <a:rect l="l" t="t" r="r" b="b"/>
            <a:pathLst>
              <a:path w="473874" h="613011">
                <a:moveTo>
                  <a:pt x="29684" y="0"/>
                </a:moveTo>
                <a:lnTo>
                  <a:pt x="473874" y="0"/>
                </a:lnTo>
                <a:lnTo>
                  <a:pt x="473874" y="611150"/>
                </a:lnTo>
                <a:cubicBezTo>
                  <a:pt x="467789" y="612887"/>
                  <a:pt x="461614" y="613011"/>
                  <a:pt x="455409" y="613011"/>
                </a:cubicBezTo>
                <a:cubicBezTo>
                  <a:pt x="203894" y="613011"/>
                  <a:pt x="0" y="409117"/>
                  <a:pt x="0" y="157602"/>
                </a:cubicBezTo>
                <a:cubicBezTo>
                  <a:pt x="0" y="101995"/>
                  <a:pt x="9966" y="48716"/>
                  <a:pt x="29684"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7" name="Oval 106"/>
          <p:cNvSpPr>
            <a:spLocks noChangeAspect="1"/>
          </p:cNvSpPr>
          <p:nvPr/>
        </p:nvSpPr>
        <p:spPr>
          <a:xfrm>
            <a:off x="7748238" y="282933"/>
            <a:ext cx="1128521" cy="1128521"/>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8" name="Oval 107"/>
          <p:cNvSpPr>
            <a:spLocks noChangeAspect="1"/>
          </p:cNvSpPr>
          <p:nvPr/>
        </p:nvSpPr>
        <p:spPr>
          <a:xfrm>
            <a:off x="8914718" y="749603"/>
            <a:ext cx="277280" cy="907992"/>
          </a:xfrm>
          <a:custGeom>
            <a:avLst/>
            <a:gdLst/>
            <a:ahLst/>
            <a:cxnLst/>
            <a:rect l="l" t="t" r="r" b="b"/>
            <a:pathLst>
              <a:path w="277280" h="907992">
                <a:moveTo>
                  <a:pt x="277280" y="0"/>
                </a:moveTo>
                <a:lnTo>
                  <a:pt x="277280" y="907992"/>
                </a:lnTo>
                <a:cubicBezTo>
                  <a:pt x="112021" y="824131"/>
                  <a:pt x="0" y="652146"/>
                  <a:pt x="0" y="453996"/>
                </a:cubicBezTo>
                <a:cubicBezTo>
                  <a:pt x="0" y="255847"/>
                  <a:pt x="112021" y="83861"/>
                  <a:pt x="277280"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9" name="Oval 108"/>
          <p:cNvSpPr>
            <a:spLocks noChangeAspect="1"/>
          </p:cNvSpPr>
          <p:nvPr/>
        </p:nvSpPr>
        <p:spPr>
          <a:xfrm>
            <a:off x="7590871" y="728498"/>
            <a:ext cx="969734" cy="969734"/>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0" name="Oval 109"/>
          <p:cNvSpPr>
            <a:spLocks noChangeAspect="1"/>
          </p:cNvSpPr>
          <p:nvPr/>
        </p:nvSpPr>
        <p:spPr>
          <a:xfrm>
            <a:off x="7470041" y="1326476"/>
            <a:ext cx="608190" cy="608190"/>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1" name="Oval 110"/>
          <p:cNvSpPr>
            <a:spLocks noChangeAspect="1"/>
          </p:cNvSpPr>
          <p:nvPr/>
        </p:nvSpPr>
        <p:spPr>
          <a:xfrm>
            <a:off x="7629941" y="5611427"/>
            <a:ext cx="738345" cy="738345"/>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2" name="Oval 111"/>
          <p:cNvSpPr>
            <a:spLocks noChangeAspect="1"/>
          </p:cNvSpPr>
          <p:nvPr/>
        </p:nvSpPr>
        <p:spPr>
          <a:xfrm>
            <a:off x="6972882" y="5242254"/>
            <a:ext cx="738345" cy="738345"/>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3" name="Oval 112"/>
          <p:cNvSpPr>
            <a:spLocks noChangeAspect="1"/>
          </p:cNvSpPr>
          <p:nvPr/>
        </p:nvSpPr>
        <p:spPr>
          <a:xfrm>
            <a:off x="7494454" y="4928166"/>
            <a:ext cx="738345" cy="738345"/>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4" name="Oval 113"/>
          <p:cNvSpPr>
            <a:spLocks noChangeAspect="1"/>
          </p:cNvSpPr>
          <p:nvPr/>
        </p:nvSpPr>
        <p:spPr>
          <a:xfrm>
            <a:off x="8229034" y="5666511"/>
            <a:ext cx="605634" cy="605634"/>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5" name="Oval 114"/>
          <p:cNvSpPr>
            <a:spLocks noChangeAspect="1"/>
          </p:cNvSpPr>
          <p:nvPr/>
        </p:nvSpPr>
        <p:spPr>
          <a:xfrm>
            <a:off x="8078231" y="4097842"/>
            <a:ext cx="553549" cy="553549"/>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6" name="Oval 115"/>
          <p:cNvSpPr>
            <a:spLocks noChangeAspect="1"/>
          </p:cNvSpPr>
          <p:nvPr/>
        </p:nvSpPr>
        <p:spPr>
          <a:xfrm>
            <a:off x="8411816" y="5057878"/>
            <a:ext cx="553549" cy="553549"/>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7" name="Oval 116"/>
          <p:cNvSpPr>
            <a:spLocks noChangeAspect="1"/>
          </p:cNvSpPr>
          <p:nvPr/>
        </p:nvSpPr>
        <p:spPr>
          <a:xfrm>
            <a:off x="8688590" y="4790335"/>
            <a:ext cx="503408" cy="553550"/>
          </a:xfrm>
          <a:custGeom>
            <a:avLst/>
            <a:gdLst/>
            <a:ahLst/>
            <a:cxnLst/>
            <a:rect l="l" t="t" r="r" b="b"/>
            <a:pathLst>
              <a:path w="503408" h="553550">
                <a:moveTo>
                  <a:pt x="276775" y="0"/>
                </a:moveTo>
                <a:cubicBezTo>
                  <a:pt x="370698" y="0"/>
                  <a:pt x="453694" y="46784"/>
                  <a:pt x="503408" y="118545"/>
                </a:cubicBezTo>
                <a:lnTo>
                  <a:pt x="503408" y="435005"/>
                </a:lnTo>
                <a:cubicBezTo>
                  <a:pt x="453694" y="506767"/>
                  <a:pt x="370698" y="553550"/>
                  <a:pt x="276775" y="553550"/>
                </a:cubicBezTo>
                <a:cubicBezTo>
                  <a:pt x="123916" y="553550"/>
                  <a:pt x="0" y="429634"/>
                  <a:pt x="0" y="276775"/>
                </a:cubicBezTo>
                <a:cubicBezTo>
                  <a:pt x="0" y="123916"/>
                  <a:pt x="123916" y="0"/>
                  <a:pt x="276775"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cs-CZ" smtClean="0"/>
              <a:t>Kliknutím lze upravit styl.</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1">
                    <a:tint val="75000"/>
                  </a:schemeClr>
                </a:solidFill>
              </a:defRPr>
            </a:lvl1pPr>
          </a:lstStyle>
          <a:p>
            <a:fld id="{B35DD7AD-D036-49DC-B144-AC6C18C06E1C}" type="datetimeFigureOut">
              <a:rPr lang="cs-CZ" smtClean="0"/>
              <a:t>22.6.2012</a:t>
            </a:fld>
            <a:endParaRPr lang="cs-CZ"/>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1">
                    <a:tint val="75000"/>
                  </a:schemeClr>
                </a:solidFill>
              </a:defRPr>
            </a:lvl1pPr>
          </a:lstStyle>
          <a:p>
            <a:fld id="{B505A6FA-73D5-445B-953D-EFF93C22E1EC}" type="slidenum">
              <a:rPr lang="cs-CZ" smtClean="0"/>
              <a:t>‹#›</a:t>
            </a:fld>
            <a:endParaRPr lang="cs-CZ"/>
          </a:p>
        </p:txBody>
      </p:sp>
      <p:sp>
        <p:nvSpPr>
          <p:cNvPr id="55" name="Oval 54"/>
          <p:cNvSpPr>
            <a:spLocks noChangeAspect="1"/>
          </p:cNvSpPr>
          <p:nvPr/>
        </p:nvSpPr>
        <p:spPr>
          <a:xfrm>
            <a:off x="1583172" y="5454223"/>
            <a:ext cx="1909234" cy="1468668"/>
          </a:xfrm>
          <a:custGeom>
            <a:avLst/>
            <a:gdLst/>
            <a:ahLst/>
            <a:cxnLst/>
            <a:rect l="l" t="t" r="r" b="b"/>
            <a:pathLst>
              <a:path w="1909234" h="1468668">
                <a:moveTo>
                  <a:pt x="954617" y="0"/>
                </a:moveTo>
                <a:cubicBezTo>
                  <a:pt x="1481837" y="0"/>
                  <a:pt x="1909234" y="427397"/>
                  <a:pt x="1909234" y="954617"/>
                </a:cubicBezTo>
                <a:cubicBezTo>
                  <a:pt x="1909234" y="1144075"/>
                  <a:pt x="1854043" y="1320642"/>
                  <a:pt x="1758159" y="1468668"/>
                </a:cubicBezTo>
                <a:lnTo>
                  <a:pt x="151075" y="1468668"/>
                </a:lnTo>
                <a:cubicBezTo>
                  <a:pt x="55192" y="1320642"/>
                  <a:pt x="0" y="1144075"/>
                  <a:pt x="0" y="954617"/>
                </a:cubicBezTo>
                <a:cubicBezTo>
                  <a:pt x="0" y="427397"/>
                  <a:pt x="427397" y="0"/>
                  <a:pt x="954617"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7" name="Oval 56"/>
          <p:cNvSpPr>
            <a:spLocks noChangeAspect="1"/>
          </p:cNvSpPr>
          <p:nvPr/>
        </p:nvSpPr>
        <p:spPr>
          <a:xfrm>
            <a:off x="8570944" y="3382942"/>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8" name="Oval 57"/>
          <p:cNvSpPr>
            <a:spLocks noChangeAspect="1"/>
          </p:cNvSpPr>
          <p:nvPr/>
        </p:nvSpPr>
        <p:spPr>
          <a:xfrm>
            <a:off x="8398204" y="3536097"/>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9" name="Oval 58"/>
          <p:cNvSpPr>
            <a:spLocks noChangeAspect="1"/>
          </p:cNvSpPr>
          <p:nvPr/>
        </p:nvSpPr>
        <p:spPr>
          <a:xfrm>
            <a:off x="8608408" y="3688497"/>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0" name="Oval 59"/>
          <p:cNvSpPr>
            <a:spLocks noChangeAspect="1"/>
          </p:cNvSpPr>
          <p:nvPr/>
        </p:nvSpPr>
        <p:spPr>
          <a:xfrm>
            <a:off x="154676" y="2698928"/>
            <a:ext cx="467627" cy="467627"/>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1" name="Oval 60"/>
          <p:cNvSpPr>
            <a:spLocks noChangeAspect="1"/>
          </p:cNvSpPr>
          <p:nvPr/>
        </p:nvSpPr>
        <p:spPr>
          <a:xfrm>
            <a:off x="474208" y="3166555"/>
            <a:ext cx="458770" cy="458770"/>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2" name="Oval 61"/>
          <p:cNvSpPr>
            <a:spLocks noChangeAspect="1"/>
          </p:cNvSpPr>
          <p:nvPr/>
        </p:nvSpPr>
        <p:spPr>
          <a:xfrm>
            <a:off x="270258" y="3382942"/>
            <a:ext cx="352045" cy="352045"/>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3" name="Oval 62"/>
          <p:cNvSpPr>
            <a:spLocks noChangeAspect="1"/>
          </p:cNvSpPr>
          <p:nvPr/>
        </p:nvSpPr>
        <p:spPr>
          <a:xfrm>
            <a:off x="-86601" y="2581479"/>
            <a:ext cx="1360441" cy="1909234"/>
          </a:xfrm>
          <a:custGeom>
            <a:avLst/>
            <a:gdLst/>
            <a:ahLst/>
            <a:cxnLst/>
            <a:rect l="l" t="t" r="r" b="b"/>
            <a:pathLst>
              <a:path w="1360441" h="1909234">
                <a:moveTo>
                  <a:pt x="405824" y="0"/>
                </a:moveTo>
                <a:cubicBezTo>
                  <a:pt x="933044" y="0"/>
                  <a:pt x="1360441" y="427397"/>
                  <a:pt x="1360441" y="954617"/>
                </a:cubicBezTo>
                <a:cubicBezTo>
                  <a:pt x="1360441" y="1481837"/>
                  <a:pt x="933044" y="1909234"/>
                  <a:pt x="405824" y="1909234"/>
                </a:cubicBezTo>
                <a:cubicBezTo>
                  <a:pt x="260527" y="1909234"/>
                  <a:pt x="122812" y="1876773"/>
                  <a:pt x="0" y="1817719"/>
                </a:cubicBezTo>
                <a:lnTo>
                  <a:pt x="0" y="91515"/>
                </a:lnTo>
                <a:cubicBezTo>
                  <a:pt x="122812" y="32461"/>
                  <a:pt x="260527" y="0"/>
                  <a:pt x="405824"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64" name="Oval 63"/>
          <p:cNvSpPr>
            <a:spLocks noChangeAspect="1"/>
          </p:cNvSpPr>
          <p:nvPr/>
        </p:nvSpPr>
        <p:spPr>
          <a:xfrm>
            <a:off x="6173123" y="2395416"/>
            <a:ext cx="1218253" cy="1218253"/>
          </a:xfrm>
          <a:prstGeom prst="ellipse">
            <a:avLst/>
          </a:prstGeom>
          <a:solidFill>
            <a:schemeClr val="tx2">
              <a:lumMod val="75000"/>
              <a:alpha val="10000"/>
            </a:schemeClr>
          </a:solidFill>
          <a:ln w="177800" cap="rnd" cmpd="sng" algn="ctr">
            <a:solidFill>
              <a:schemeClr val="tx2">
                <a:lumMod val="60000"/>
                <a:lumOff val="40000"/>
                <a:alpha val="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iming>
    <p:tnLst>
      <p:par>
        <p:cTn id="1" dur="indefinite" restart="never" nodeType="tmRoot"/>
      </p:par>
    </p:tnLst>
  </p:timing>
  <p:txStyles>
    <p:titleStyle>
      <a:lvl1pPr algn="l" defTabSz="457200" rtl="0" eaLnBrk="1" latinLnBrk="0" hangingPunct="1">
        <a:spcBef>
          <a:spcPct val="0"/>
        </a:spcBef>
        <a:buNone/>
        <a:defRPr sz="3200" kern="1200">
          <a:solidFill>
            <a:schemeClr val="tx1"/>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2"/>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2"/>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2"/>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www.office.microsoft.com/"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5" y="332656"/>
            <a:ext cx="3859213" cy="865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971600" y="1197843"/>
            <a:ext cx="7510226" cy="5786199"/>
          </a:xfrm>
          <a:prstGeom prst="rect">
            <a:avLst/>
          </a:prstGeom>
        </p:spPr>
        <p:txBody>
          <a:bodyPr wrap="square">
            <a:spAutoFit/>
          </a:bodyPr>
          <a:lstStyle/>
          <a:p>
            <a:pPr algn="ctr"/>
            <a:r>
              <a:rPr lang="cs-CZ" b="1" dirty="0" smtClean="0">
                <a:solidFill>
                  <a:srgbClr val="00B050"/>
                </a:solidFill>
              </a:rPr>
              <a:t>ZÁKLADNÍ ŠKOLA SLOVAN, KROMĚŘÍŽ, PŘÍSPĚVKOVÁ ORGANIZACE</a:t>
            </a:r>
          </a:p>
          <a:p>
            <a:pPr algn="ctr"/>
            <a:r>
              <a:rPr lang="cs-CZ" b="1" dirty="0" smtClean="0">
                <a:solidFill>
                  <a:srgbClr val="00B050"/>
                </a:solidFill>
              </a:rPr>
              <a:t>ZEYEROVA 3354, 767 01 KROMĚŘÍŽ</a:t>
            </a:r>
          </a:p>
          <a:p>
            <a:pPr algn="ctr"/>
            <a:endParaRPr lang="cs-CZ" b="1" dirty="0" smtClean="0">
              <a:solidFill>
                <a:srgbClr val="00B050"/>
              </a:solidFill>
            </a:endParaRPr>
          </a:p>
          <a:p>
            <a:pPr algn="ctr"/>
            <a:r>
              <a:rPr lang="cs-CZ" dirty="0" smtClean="0"/>
              <a:t>projekt v rámci vzdělávacího programu</a:t>
            </a:r>
          </a:p>
          <a:p>
            <a:pPr algn="ctr"/>
            <a:r>
              <a:rPr lang="cs-CZ" dirty="0" smtClean="0"/>
              <a:t>VZDĚLÁNÍ PRO KONKURENCESCHOPNOST</a:t>
            </a:r>
          </a:p>
          <a:p>
            <a:endParaRPr lang="cs-CZ" dirty="0" smtClean="0"/>
          </a:p>
          <a:p>
            <a:pPr algn="ctr"/>
            <a:r>
              <a:rPr lang="cs-CZ" dirty="0" smtClean="0"/>
              <a:t>ŠABLONA ČÍSLO: III/2</a:t>
            </a:r>
          </a:p>
          <a:p>
            <a:pPr algn="ctr"/>
            <a:r>
              <a:rPr lang="cs-CZ" dirty="0" smtClean="0"/>
              <a:t>NÁZEV:  INOVACE A ZKVALITNĚNÍ VÝUKY PROSTŘEDNICTVÍM ICT</a:t>
            </a:r>
          </a:p>
          <a:p>
            <a:endParaRPr lang="cs-CZ" dirty="0" smtClean="0"/>
          </a:p>
          <a:p>
            <a:endParaRPr lang="cs-CZ" dirty="0"/>
          </a:p>
          <a:p>
            <a:r>
              <a:rPr lang="cs-CZ" dirty="0" smtClean="0"/>
              <a:t>PŘEDMĚT: Anglický jazyk</a:t>
            </a:r>
          </a:p>
          <a:p>
            <a:r>
              <a:rPr lang="cs-CZ" dirty="0" smtClean="0"/>
              <a:t>ROČNÍK: 7. ročník</a:t>
            </a:r>
          </a:p>
          <a:p>
            <a:r>
              <a:rPr lang="cs-CZ" dirty="0" smtClean="0"/>
              <a:t>TÉMA: General </a:t>
            </a:r>
            <a:r>
              <a:rPr lang="cs-CZ" dirty="0" err="1" smtClean="0"/>
              <a:t>knowledge</a:t>
            </a:r>
            <a:r>
              <a:rPr lang="cs-CZ" dirty="0" smtClean="0"/>
              <a:t> </a:t>
            </a:r>
            <a:r>
              <a:rPr lang="cs-CZ" dirty="0" err="1" smtClean="0"/>
              <a:t>quiz</a:t>
            </a:r>
            <a:r>
              <a:rPr lang="cs-CZ" dirty="0" smtClean="0"/>
              <a:t> (</a:t>
            </a:r>
            <a:r>
              <a:rPr lang="cs-CZ" dirty="0" err="1" smtClean="0"/>
              <a:t>present</a:t>
            </a:r>
            <a:r>
              <a:rPr lang="cs-CZ" dirty="0" smtClean="0"/>
              <a:t> </a:t>
            </a:r>
            <a:r>
              <a:rPr lang="cs-CZ" dirty="0" err="1" smtClean="0"/>
              <a:t>tenses</a:t>
            </a:r>
            <a:r>
              <a:rPr lang="cs-CZ" dirty="0" smtClean="0"/>
              <a:t>)</a:t>
            </a:r>
          </a:p>
          <a:p>
            <a:r>
              <a:rPr lang="cs-CZ" dirty="0" smtClean="0"/>
              <a:t>AUTOR: Jana Veselá, </a:t>
            </a:r>
            <a:r>
              <a:rPr lang="cs-CZ" dirty="0" err="1" smtClean="0"/>
              <a:t>DiS</a:t>
            </a:r>
            <a:r>
              <a:rPr lang="cs-CZ" dirty="0" smtClean="0"/>
              <a:t>. </a:t>
            </a:r>
          </a:p>
          <a:p>
            <a:r>
              <a:rPr lang="cs-CZ" dirty="0" smtClean="0"/>
              <a:t>DATUM VYTVOŘENÍ</a:t>
            </a:r>
            <a:r>
              <a:rPr lang="cs-CZ" smtClean="0"/>
              <a:t>: 11. </a:t>
            </a:r>
            <a:r>
              <a:rPr lang="cs-CZ" dirty="0" smtClean="0"/>
              <a:t>3. 2012</a:t>
            </a:r>
          </a:p>
          <a:p>
            <a:endParaRPr lang="cs-CZ" dirty="0" smtClean="0"/>
          </a:p>
          <a:p>
            <a:endParaRPr lang="cs-CZ" dirty="0" smtClean="0"/>
          </a:p>
          <a:p>
            <a:pPr algn="ctr"/>
            <a:r>
              <a:rPr lang="cs-CZ" sz="2800" b="1" dirty="0" smtClean="0">
                <a:solidFill>
                  <a:srgbClr val="C00000"/>
                </a:solidFill>
              </a:rPr>
              <a:t>VY_32_INOVACE_16_JV</a:t>
            </a:r>
            <a:endParaRPr lang="cs-CZ" sz="2800" b="1" dirty="0">
              <a:solidFill>
                <a:srgbClr val="C00000"/>
              </a:solidFill>
            </a:endParaRPr>
          </a:p>
        </p:txBody>
      </p:sp>
    </p:spTree>
    <p:extLst>
      <p:ext uri="{BB962C8B-B14F-4D97-AF65-F5344CB8AC3E}">
        <p14:creationId xmlns:p14="http://schemas.microsoft.com/office/powerpoint/2010/main" val="23286175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2" y="476672"/>
            <a:ext cx="7125113" cy="5040560"/>
          </a:xfrm>
        </p:spPr>
        <p:txBody>
          <a:bodyPr/>
          <a:lstStyle/>
          <a:p>
            <a:r>
              <a:rPr lang="cs-CZ" sz="2000" dirty="0" smtClean="0"/>
              <a:t/>
            </a:r>
            <a:br>
              <a:rPr lang="cs-CZ" sz="2000" dirty="0" smtClean="0"/>
            </a:br>
            <a:r>
              <a:rPr lang="cs-CZ" sz="2000" dirty="0"/>
              <a:t/>
            </a:r>
            <a:br>
              <a:rPr lang="cs-CZ" sz="2000" dirty="0"/>
            </a:br>
            <a:r>
              <a:rPr lang="cs-CZ" sz="2000" dirty="0" smtClean="0"/>
              <a:t/>
            </a:r>
            <a:br>
              <a:rPr lang="cs-CZ" sz="2000" dirty="0" smtClean="0"/>
            </a:br>
            <a:r>
              <a:rPr lang="cs-CZ" sz="2000" dirty="0"/>
              <a:t/>
            </a:r>
            <a:br>
              <a:rPr lang="cs-CZ" sz="2000" dirty="0"/>
            </a:br>
            <a:r>
              <a:rPr lang="cs-CZ" sz="2000" dirty="0" smtClean="0"/>
              <a:t/>
            </a:r>
            <a:br>
              <a:rPr lang="cs-CZ" sz="2000" dirty="0" smtClean="0"/>
            </a:br>
            <a:r>
              <a:rPr lang="cs-CZ" sz="2000" dirty="0"/>
              <a:t/>
            </a:r>
            <a:br>
              <a:rPr lang="cs-CZ" sz="2000" dirty="0"/>
            </a:br>
            <a:r>
              <a:rPr lang="cs-CZ" sz="2000" dirty="0" smtClean="0"/>
              <a:t/>
            </a:r>
            <a:br>
              <a:rPr lang="cs-CZ" sz="2000" dirty="0" smtClean="0"/>
            </a:br>
            <a:r>
              <a:rPr lang="cs-CZ" sz="2000" dirty="0"/>
              <a:t/>
            </a:r>
            <a:br>
              <a:rPr lang="cs-CZ" sz="2000" dirty="0"/>
            </a:br>
            <a:r>
              <a:rPr lang="cs-CZ" sz="2000" dirty="0" smtClean="0"/>
              <a:t/>
            </a:r>
            <a:br>
              <a:rPr lang="cs-CZ" sz="2000" dirty="0" smtClean="0"/>
            </a:br>
            <a:r>
              <a:rPr lang="cs-CZ" sz="2000" dirty="0" smtClean="0"/>
              <a:t/>
            </a:r>
            <a:br>
              <a:rPr lang="cs-CZ" sz="2000" dirty="0" smtClean="0"/>
            </a:br>
            <a:r>
              <a:rPr lang="cs-CZ" sz="2000" dirty="0"/>
              <a:t/>
            </a:r>
            <a:br>
              <a:rPr lang="cs-CZ" sz="2000" dirty="0"/>
            </a:br>
            <a:r>
              <a:rPr lang="cs-CZ" sz="2000" dirty="0" smtClean="0"/>
              <a:t/>
            </a:r>
            <a:br>
              <a:rPr lang="cs-CZ" sz="2000" dirty="0" smtClean="0"/>
            </a:br>
            <a:r>
              <a:rPr lang="cs-CZ" sz="2000" dirty="0"/>
              <a:t/>
            </a:r>
            <a:br>
              <a:rPr lang="cs-CZ" sz="2000" dirty="0"/>
            </a:br>
            <a:r>
              <a:rPr lang="cs-CZ" sz="2000" dirty="0" smtClean="0"/>
              <a:t/>
            </a:r>
            <a:br>
              <a:rPr lang="cs-CZ" sz="2000" dirty="0" smtClean="0"/>
            </a:br>
            <a:r>
              <a:rPr lang="cs-CZ" sz="2000" dirty="0"/>
              <a:t/>
            </a:r>
            <a:br>
              <a:rPr lang="cs-CZ" sz="2000" dirty="0"/>
            </a:br>
            <a:r>
              <a:rPr lang="cs-CZ" sz="1800" u="sng" dirty="0" smtClean="0"/>
              <a:t>Anotace:</a:t>
            </a:r>
            <a:r>
              <a:rPr lang="cs-CZ" sz="1800" dirty="0" smtClean="0"/>
              <a:t/>
            </a:r>
            <a:br>
              <a:rPr lang="cs-CZ" sz="1800" dirty="0" smtClean="0"/>
            </a:br>
            <a:r>
              <a:rPr lang="cs-CZ" sz="1800" dirty="0" smtClean="0"/>
              <a:t>Výukový materiál je určen pro žáky 7. ročníku. Jedná se o kvízové otázky, pomocí kterých si žáci procvičují porozumění. Není ani tak důležité, jestli správně odpoví, jak to, zda otázce rozumí. Kvíz navozuje soutěživou atmosféru, protože žáci na konci kvízu zjistí, jak jsou na tom se znalostmi a zda by se vůbec někdy v budoucnu mohli účastnit televizní show jako je Milionář atd. VM je doplňujícím materiálem ke knížce Project 2, lekce 1.</a:t>
            </a:r>
            <a:r>
              <a:rPr lang="cs-CZ" sz="1800" dirty="0"/>
              <a:t/>
            </a:r>
            <a:br>
              <a:rPr lang="cs-CZ" sz="1800" dirty="0"/>
            </a:br>
            <a:r>
              <a:rPr lang="cs-CZ" sz="2000" dirty="0" smtClean="0"/>
              <a:t/>
            </a:r>
            <a:br>
              <a:rPr lang="cs-CZ" sz="2000" dirty="0" smtClean="0"/>
            </a:br>
            <a:r>
              <a:rPr lang="cs-CZ" sz="1800" u="sng" dirty="0" smtClean="0"/>
              <a:t>Pilotáž:</a:t>
            </a:r>
            <a:r>
              <a:rPr lang="cs-CZ" sz="1800" dirty="0" smtClean="0"/>
              <a:t/>
            </a:r>
            <a:br>
              <a:rPr lang="cs-CZ" sz="1800" dirty="0" smtClean="0"/>
            </a:br>
            <a:r>
              <a:rPr lang="cs-CZ" sz="1800" dirty="0" smtClean="0"/>
              <a:t>Výukový materiál byl použit v hodinách anglického jazyka ve třídách 7. ročníku. Žáci si procvičili porozumění otázkám položeným v kvízu a zároveň si rozšířili slovní zásobu o slovíčka (</a:t>
            </a:r>
            <a:r>
              <a:rPr lang="cs-CZ" sz="1800" dirty="0" err="1" smtClean="0"/>
              <a:t>mermaid</a:t>
            </a:r>
            <a:r>
              <a:rPr lang="cs-CZ" sz="1800" dirty="0" smtClean="0"/>
              <a:t>, </a:t>
            </a:r>
            <a:r>
              <a:rPr lang="cs-CZ" sz="1800" dirty="0" err="1" smtClean="0"/>
              <a:t>emerald</a:t>
            </a:r>
            <a:r>
              <a:rPr lang="cs-CZ" sz="1800" dirty="0" smtClean="0"/>
              <a:t>, </a:t>
            </a:r>
            <a:r>
              <a:rPr lang="cs-CZ" sz="1800" dirty="0" err="1" smtClean="0"/>
              <a:t>water</a:t>
            </a:r>
            <a:r>
              <a:rPr lang="cs-CZ" sz="1800" dirty="0" smtClean="0"/>
              <a:t> </a:t>
            </a:r>
            <a:r>
              <a:rPr lang="cs-CZ" sz="1800" dirty="0" err="1" smtClean="0"/>
              <a:t>lilies</a:t>
            </a:r>
            <a:r>
              <a:rPr lang="cs-CZ" sz="1800" dirty="0" smtClean="0"/>
              <a:t>, </a:t>
            </a:r>
            <a:r>
              <a:rPr lang="cs-CZ" sz="1800" dirty="0" err="1" smtClean="0"/>
              <a:t>precious</a:t>
            </a:r>
            <a:r>
              <a:rPr lang="cs-CZ" sz="1800" dirty="0" smtClean="0"/>
              <a:t>, </a:t>
            </a:r>
            <a:r>
              <a:rPr lang="cs-CZ" sz="1800" dirty="0" err="1" smtClean="0"/>
              <a:t>connect</a:t>
            </a:r>
            <a:r>
              <a:rPr lang="cs-CZ" sz="1800" dirty="0" smtClean="0"/>
              <a:t>, </a:t>
            </a:r>
            <a:r>
              <a:rPr lang="cs-CZ" sz="1800" dirty="0" err="1" smtClean="0"/>
              <a:t>consider</a:t>
            </a:r>
            <a:r>
              <a:rPr lang="cs-CZ" sz="1800" dirty="0" smtClean="0"/>
              <a:t>, </a:t>
            </a:r>
            <a:r>
              <a:rPr lang="cs-CZ" sz="1800" dirty="0" err="1" smtClean="0"/>
              <a:t>Venice</a:t>
            </a:r>
            <a:r>
              <a:rPr lang="cs-CZ" sz="1800" dirty="0" smtClean="0"/>
              <a:t>, </a:t>
            </a:r>
            <a:r>
              <a:rPr lang="cs-CZ" sz="1800" dirty="0" err="1" smtClean="0"/>
              <a:t>Copenhagen</a:t>
            </a:r>
            <a:r>
              <a:rPr lang="cs-CZ" sz="1800" dirty="0" smtClean="0"/>
              <a:t>, </a:t>
            </a:r>
            <a:r>
              <a:rPr lang="cs-CZ" sz="1800" dirty="0" err="1" smtClean="0"/>
              <a:t>Greenland</a:t>
            </a:r>
            <a:r>
              <a:rPr lang="cs-CZ" sz="1800" dirty="0" smtClean="0"/>
              <a:t>, </a:t>
            </a:r>
            <a:r>
              <a:rPr lang="cs-CZ" sz="1800" dirty="0" err="1" smtClean="0"/>
              <a:t>Iceland</a:t>
            </a:r>
            <a:r>
              <a:rPr lang="cs-CZ" sz="1800" dirty="0" smtClean="0"/>
              <a:t>…). Také si obohatili své vědomosti o některá encyklopedická fakta soutěživou formou.</a:t>
            </a:r>
            <a:br>
              <a:rPr lang="cs-CZ" sz="1800" dirty="0" smtClean="0"/>
            </a:br>
            <a:r>
              <a:rPr lang="cs-CZ" sz="1800" dirty="0"/>
              <a:t/>
            </a:r>
            <a:br>
              <a:rPr lang="cs-CZ" sz="1800" dirty="0"/>
            </a:br>
            <a:r>
              <a:rPr lang="cs-CZ" sz="1800" u="sng" dirty="0" smtClean="0"/>
              <a:t>Ilustrace</a:t>
            </a:r>
            <a:r>
              <a:rPr lang="cs-CZ" sz="1800" dirty="0" smtClean="0"/>
              <a:t>: </a:t>
            </a:r>
            <a:r>
              <a:rPr lang="cs-CZ" sz="1800" dirty="0" smtClean="0">
                <a:hlinkClick r:id="rId2"/>
              </a:rPr>
              <a:t>www.office.microsoft.com</a:t>
            </a:r>
            <a:r>
              <a:rPr lang="cs-CZ" sz="2000" dirty="0" smtClean="0"/>
              <a:t/>
            </a:r>
            <a:br>
              <a:rPr lang="cs-CZ" sz="2000" dirty="0" smtClean="0"/>
            </a:br>
            <a:r>
              <a:rPr lang="cs-CZ" sz="2000" dirty="0"/>
              <a:t/>
            </a:r>
            <a:br>
              <a:rPr lang="cs-CZ" sz="2000" dirty="0"/>
            </a:br>
            <a:r>
              <a:rPr lang="cs-CZ" sz="2000" dirty="0" smtClean="0"/>
              <a:t/>
            </a:r>
            <a:br>
              <a:rPr lang="cs-CZ" sz="2000" dirty="0" smtClean="0"/>
            </a:br>
            <a:r>
              <a:rPr lang="cs-CZ" sz="2000" dirty="0"/>
              <a:t/>
            </a:r>
            <a:br>
              <a:rPr lang="cs-CZ" sz="2000" dirty="0"/>
            </a:br>
            <a:r>
              <a:rPr lang="cs-CZ" sz="2000" dirty="0" smtClean="0"/>
              <a:t/>
            </a:r>
            <a:br>
              <a:rPr lang="cs-CZ" sz="2000" dirty="0" smtClean="0"/>
            </a:br>
            <a:r>
              <a:rPr lang="cs-CZ" sz="2000" dirty="0"/>
              <a:t/>
            </a:r>
            <a:br>
              <a:rPr lang="cs-CZ" sz="2000" dirty="0"/>
            </a:br>
            <a:r>
              <a:rPr lang="cs-CZ" sz="2000" dirty="0" smtClean="0"/>
              <a:t/>
            </a:r>
            <a:br>
              <a:rPr lang="cs-CZ" sz="2000" dirty="0" smtClean="0"/>
            </a:br>
            <a:r>
              <a:rPr lang="cs-CZ" sz="2000" dirty="0"/>
              <a:t/>
            </a:r>
            <a:br>
              <a:rPr lang="cs-CZ" sz="2000" dirty="0"/>
            </a:br>
            <a:r>
              <a:rPr lang="cs-CZ" sz="2000" dirty="0" smtClean="0"/>
              <a:t/>
            </a:r>
            <a:br>
              <a:rPr lang="cs-CZ" sz="2000" dirty="0" smtClean="0"/>
            </a:br>
            <a:r>
              <a:rPr lang="cs-CZ" sz="2000" dirty="0"/>
              <a:t/>
            </a:r>
            <a:br>
              <a:rPr lang="cs-CZ" sz="2000" dirty="0"/>
            </a:br>
            <a:r>
              <a:rPr lang="cs-CZ" sz="2000" dirty="0" smtClean="0"/>
              <a:t/>
            </a:r>
            <a:br>
              <a:rPr lang="cs-CZ" sz="2000" dirty="0" smtClean="0"/>
            </a:br>
            <a:r>
              <a:rPr lang="cs-CZ" sz="2000" dirty="0"/>
              <a:t/>
            </a:r>
            <a:br>
              <a:rPr lang="cs-CZ" sz="2000" dirty="0"/>
            </a:br>
            <a:r>
              <a:rPr lang="cs-CZ" sz="2000" dirty="0" smtClean="0"/>
              <a:t/>
            </a:r>
            <a:br>
              <a:rPr lang="cs-CZ" sz="2000" dirty="0" smtClean="0"/>
            </a:br>
            <a:r>
              <a:rPr lang="cs-CZ" sz="2000" dirty="0" smtClean="0"/>
              <a:t/>
            </a:r>
            <a:br>
              <a:rPr lang="cs-CZ" sz="2000" dirty="0" smtClean="0"/>
            </a:br>
            <a:endParaRPr lang="cs-CZ" sz="2000" dirty="0"/>
          </a:p>
        </p:txBody>
      </p:sp>
    </p:spTree>
    <p:extLst>
      <p:ext uri="{BB962C8B-B14F-4D97-AF65-F5344CB8AC3E}">
        <p14:creationId xmlns:p14="http://schemas.microsoft.com/office/powerpoint/2010/main" val="4217043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2" y="675724"/>
            <a:ext cx="7125113" cy="3545364"/>
          </a:xfrm>
        </p:spPr>
        <p:txBody>
          <a:bodyPr/>
          <a:lstStyle/>
          <a:p>
            <a:pPr algn="ctr"/>
            <a:r>
              <a:rPr lang="cs-CZ" sz="4400" dirty="0" smtClean="0"/>
              <a:t>WELCOME TO THE QUIZ</a:t>
            </a:r>
            <a:br>
              <a:rPr lang="cs-CZ" sz="4400" dirty="0" smtClean="0"/>
            </a:br>
            <a:r>
              <a:rPr lang="cs-CZ" sz="4400" dirty="0" smtClean="0"/>
              <a:t> OF</a:t>
            </a:r>
            <a:br>
              <a:rPr lang="cs-CZ" sz="4400" dirty="0" smtClean="0"/>
            </a:br>
            <a:r>
              <a:rPr lang="cs-CZ" sz="4400" dirty="0" smtClean="0"/>
              <a:t> YOUR GENERAL KNOWLEDGE!!!</a:t>
            </a:r>
            <a:endParaRPr lang="cs-CZ" sz="4400" dirty="0"/>
          </a:p>
        </p:txBody>
      </p:sp>
      <p:pic>
        <p:nvPicPr>
          <p:cNvPr id="10242" name="Picture 2" descr="Sova čtoucí knihu"/>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1920" y="4221088"/>
            <a:ext cx="18288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95814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620688"/>
            <a:ext cx="6442877" cy="648072"/>
          </a:xfrm>
        </p:spPr>
        <p:txBody>
          <a:bodyPr>
            <a:noAutofit/>
          </a:bodyPr>
          <a:lstStyle/>
          <a:p>
            <a:r>
              <a:rPr lang="cs-CZ" sz="3200" dirty="0" smtClean="0"/>
              <a:t>1. </a:t>
            </a:r>
            <a:r>
              <a:rPr lang="cs-CZ" sz="3200" dirty="0" err="1" smtClean="0"/>
              <a:t>Which</a:t>
            </a:r>
            <a:r>
              <a:rPr lang="cs-CZ" sz="3200" dirty="0" smtClean="0"/>
              <a:t> </a:t>
            </a:r>
            <a:r>
              <a:rPr lang="cs-CZ" sz="3200" dirty="0" err="1" smtClean="0"/>
              <a:t>planets</a:t>
            </a:r>
            <a:r>
              <a:rPr lang="cs-CZ" sz="3200" dirty="0" smtClean="0"/>
              <a:t> are </a:t>
            </a:r>
            <a:r>
              <a:rPr lang="cs-CZ" sz="3200" dirty="0" err="1" smtClean="0"/>
              <a:t>called</a:t>
            </a:r>
            <a:r>
              <a:rPr lang="cs-CZ" sz="3200" dirty="0" smtClean="0"/>
              <a:t> ´TWINS´?</a:t>
            </a:r>
            <a:endParaRPr lang="cs-CZ" sz="3200" dirty="0"/>
          </a:p>
        </p:txBody>
      </p:sp>
      <p:sp>
        <p:nvSpPr>
          <p:cNvPr id="3" name="Zástupný symbol pro text 2"/>
          <p:cNvSpPr>
            <a:spLocks noGrp="1"/>
          </p:cNvSpPr>
          <p:nvPr>
            <p:ph type="body" sz="half" idx="2"/>
          </p:nvPr>
        </p:nvSpPr>
        <p:spPr>
          <a:xfrm>
            <a:off x="1009443" y="1628800"/>
            <a:ext cx="3297954" cy="3401712"/>
          </a:xfrm>
        </p:spPr>
        <p:txBody>
          <a:bodyPr>
            <a:noAutofit/>
          </a:bodyPr>
          <a:lstStyle/>
          <a:p>
            <a:pPr marL="457200" indent="-457200">
              <a:buAutoNum type="alphaUcParenR"/>
            </a:pPr>
            <a:r>
              <a:rPr lang="cs-CZ" sz="2400" dirty="0" smtClean="0"/>
              <a:t>Jupiter and Saturn</a:t>
            </a:r>
          </a:p>
          <a:p>
            <a:pPr marL="457200" indent="-457200">
              <a:buAutoNum type="alphaUcParenR"/>
            </a:pPr>
            <a:r>
              <a:rPr lang="cs-CZ" sz="2400" dirty="0" smtClean="0"/>
              <a:t>Saturn and </a:t>
            </a:r>
            <a:r>
              <a:rPr lang="cs-CZ" sz="2400" dirty="0" err="1" smtClean="0"/>
              <a:t>Uranus</a:t>
            </a:r>
            <a:endParaRPr lang="cs-CZ" sz="2400" dirty="0" smtClean="0"/>
          </a:p>
          <a:p>
            <a:pPr marL="457200" indent="-457200">
              <a:buAutoNum type="alphaUcParenR"/>
            </a:pPr>
            <a:r>
              <a:rPr lang="cs-CZ" sz="2400" dirty="0" err="1" smtClean="0"/>
              <a:t>Uranus</a:t>
            </a:r>
            <a:r>
              <a:rPr lang="cs-CZ" sz="2400" dirty="0" smtClean="0"/>
              <a:t> and Neptune</a:t>
            </a:r>
          </a:p>
          <a:p>
            <a:pPr marL="457200" indent="-457200">
              <a:buAutoNum type="alphaUcParenR"/>
            </a:pPr>
            <a:r>
              <a:rPr lang="cs-CZ" sz="2400" dirty="0" smtClean="0"/>
              <a:t>Neptune and </a:t>
            </a:r>
            <a:r>
              <a:rPr lang="cs-CZ" sz="2400" dirty="0" err="1" smtClean="0"/>
              <a:t>Venus</a:t>
            </a:r>
            <a:endParaRPr lang="cs-CZ" sz="2400" dirty="0" smtClean="0"/>
          </a:p>
          <a:p>
            <a:pPr marL="457200" indent="-457200">
              <a:buAutoNum type="alphaUcParenR"/>
            </a:pPr>
            <a:endParaRPr lang="cs-CZ" sz="2400" dirty="0"/>
          </a:p>
        </p:txBody>
      </p:sp>
      <p:sp>
        <p:nvSpPr>
          <p:cNvPr id="11" name="Zástupný symbol pro obrázek 6"/>
          <p:cNvSpPr txBox="1">
            <a:spLocks/>
          </p:cNvSpPr>
          <p:nvPr/>
        </p:nvSpPr>
        <p:spPr>
          <a:xfrm>
            <a:off x="3851920" y="2132856"/>
            <a:ext cx="3501008" cy="3429000"/>
          </a:xfrm>
          <a:prstGeom prst="ellipse">
            <a:avLst/>
          </a:prstGeom>
          <a:ln w="76200">
            <a:solidFill>
              <a:schemeClr val="tx2">
                <a:lumMod val="75000"/>
              </a:schemeClr>
            </a:solidFill>
          </a:ln>
        </p:spPr>
      </p:sp>
      <p:sp>
        <p:nvSpPr>
          <p:cNvPr id="13" name="Zástupný symbol pro obrázek 6"/>
          <p:cNvSpPr txBox="1">
            <a:spLocks/>
          </p:cNvSpPr>
          <p:nvPr/>
        </p:nvSpPr>
        <p:spPr>
          <a:xfrm>
            <a:off x="5220072" y="1628800"/>
            <a:ext cx="3429000" cy="3429000"/>
          </a:xfrm>
          <a:prstGeom prst="ellipse">
            <a:avLst/>
          </a:prstGeom>
          <a:ln w="76200">
            <a:solidFill>
              <a:schemeClr val="tx2">
                <a:lumMod val="75000"/>
              </a:schemeClr>
            </a:solidFill>
          </a:ln>
        </p:spPr>
      </p:sp>
      <p:pic>
        <p:nvPicPr>
          <p:cNvPr id="1036" name="Picture 12" descr="Zobrazit podrobnost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6" y="3501008"/>
            <a:ext cx="1965725" cy="1965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341502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1036"/>
                                        </p:tgtEl>
                                        <p:attrNameLst>
                                          <p:attrName>style.visibility</p:attrName>
                                        </p:attrNameLst>
                                      </p:cBhvr>
                                      <p:to>
                                        <p:strVal val="visible"/>
                                      </p:to>
                                    </p:set>
                                    <p:animEffect transition="in" filter="circle(in)">
                                      <p:cBhvr>
                                        <p:cTn id="36" dur="2000"/>
                                        <p:tgtEl>
                                          <p:spTgt spid="10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009442" y="764705"/>
            <a:ext cx="7117180" cy="1368151"/>
          </a:xfrm>
        </p:spPr>
        <p:txBody>
          <a:bodyPr/>
          <a:lstStyle/>
          <a:p>
            <a:r>
              <a:rPr lang="cs-CZ" dirty="0" smtClean="0"/>
              <a:t>C) </a:t>
            </a:r>
            <a:r>
              <a:rPr lang="cs-CZ" dirty="0" err="1" smtClean="0"/>
              <a:t>Uranus</a:t>
            </a:r>
            <a:r>
              <a:rPr lang="cs-CZ" dirty="0" smtClean="0"/>
              <a:t> and Neptune</a:t>
            </a:r>
            <a:endParaRPr lang="cs-CZ" dirty="0"/>
          </a:p>
        </p:txBody>
      </p:sp>
      <p:sp>
        <p:nvSpPr>
          <p:cNvPr id="3" name="Podnadpis 2"/>
          <p:cNvSpPr>
            <a:spLocks noGrp="1"/>
          </p:cNvSpPr>
          <p:nvPr>
            <p:ph type="subTitle" idx="1"/>
          </p:nvPr>
        </p:nvSpPr>
        <p:spPr>
          <a:xfrm>
            <a:off x="1009442" y="3789040"/>
            <a:ext cx="7117180" cy="1849760"/>
          </a:xfrm>
        </p:spPr>
        <p:txBody>
          <a:bodyPr>
            <a:normAutofit/>
          </a:bodyPr>
          <a:lstStyle/>
          <a:p>
            <a:r>
              <a:rPr lang="cs-CZ" sz="2400" dirty="0" smtClean="0"/>
              <a:t>These </a:t>
            </a:r>
            <a:r>
              <a:rPr lang="cs-CZ" sz="2400" dirty="0" err="1" smtClean="0"/>
              <a:t>planets</a:t>
            </a:r>
            <a:r>
              <a:rPr lang="cs-CZ" sz="2400" dirty="0" smtClean="0"/>
              <a:t> are </a:t>
            </a:r>
            <a:r>
              <a:rPr lang="cs-CZ" sz="2400" dirty="0" err="1" smtClean="0"/>
              <a:t>like</a:t>
            </a:r>
            <a:r>
              <a:rPr lang="cs-CZ" sz="2400" dirty="0" smtClean="0"/>
              <a:t> </a:t>
            </a:r>
            <a:r>
              <a:rPr lang="cs-CZ" sz="2400" dirty="0" err="1" smtClean="0"/>
              <a:t>two</a:t>
            </a:r>
            <a:r>
              <a:rPr lang="cs-CZ" sz="2400" dirty="0" smtClean="0"/>
              <a:t> </a:t>
            </a:r>
            <a:r>
              <a:rPr lang="cs-CZ" sz="2400" dirty="0" err="1" smtClean="0"/>
              <a:t>twins</a:t>
            </a:r>
            <a:r>
              <a:rPr lang="cs-CZ" sz="2400" dirty="0" smtClean="0"/>
              <a:t>, </a:t>
            </a:r>
            <a:r>
              <a:rPr lang="cs-CZ" sz="2400" dirty="0" err="1" smtClean="0"/>
              <a:t>they</a:t>
            </a:r>
            <a:r>
              <a:rPr lang="cs-CZ" sz="2400" dirty="0" smtClean="0"/>
              <a:t> are </a:t>
            </a:r>
            <a:r>
              <a:rPr lang="cs-CZ" sz="2400" dirty="0" err="1" smtClean="0"/>
              <a:t>similar</a:t>
            </a:r>
            <a:r>
              <a:rPr lang="cs-CZ" sz="2400" dirty="0" smtClean="0"/>
              <a:t> as to </a:t>
            </a:r>
            <a:r>
              <a:rPr lang="cs-CZ" sz="2400" dirty="0" err="1" smtClean="0"/>
              <a:t>dimension</a:t>
            </a:r>
            <a:r>
              <a:rPr lang="cs-CZ" sz="2400" dirty="0" smtClean="0"/>
              <a:t> and </a:t>
            </a:r>
            <a:r>
              <a:rPr lang="cs-CZ" sz="2400" dirty="0" err="1" smtClean="0"/>
              <a:t>composition</a:t>
            </a:r>
            <a:r>
              <a:rPr lang="cs-CZ" sz="2400" dirty="0"/>
              <a:t> </a:t>
            </a:r>
            <a:r>
              <a:rPr lang="cs-CZ" sz="2400" dirty="0" smtClean="0"/>
              <a:t>(hydrogen and metan). </a:t>
            </a:r>
            <a:r>
              <a:rPr lang="cs-CZ" sz="2400" dirty="0" err="1" smtClean="0"/>
              <a:t>There</a:t>
            </a:r>
            <a:r>
              <a:rPr lang="cs-CZ" sz="2400" dirty="0" smtClean="0"/>
              <a:t> </a:t>
            </a:r>
            <a:r>
              <a:rPr lang="cs-CZ" sz="2400" dirty="0" err="1" smtClean="0"/>
              <a:t>is</a:t>
            </a:r>
            <a:r>
              <a:rPr lang="cs-CZ" sz="2400" dirty="0" smtClean="0"/>
              <a:t> </a:t>
            </a:r>
            <a:r>
              <a:rPr lang="cs-CZ" sz="2400" dirty="0" err="1" smtClean="0"/>
              <a:t>the</a:t>
            </a:r>
            <a:r>
              <a:rPr lang="cs-CZ" sz="2400" dirty="0" smtClean="0"/>
              <a:t> </a:t>
            </a:r>
            <a:r>
              <a:rPr lang="cs-CZ" sz="2400" dirty="0" err="1" smtClean="0"/>
              <a:t>same</a:t>
            </a:r>
            <a:r>
              <a:rPr lang="cs-CZ" sz="2400" dirty="0" smtClean="0"/>
              <a:t> </a:t>
            </a:r>
            <a:r>
              <a:rPr lang="cs-CZ" sz="2400" dirty="0" err="1" smtClean="0"/>
              <a:t>temperature</a:t>
            </a:r>
            <a:r>
              <a:rPr lang="cs-CZ" sz="2400" dirty="0" smtClean="0"/>
              <a:t> (-200°C).</a:t>
            </a:r>
            <a:endParaRPr lang="cs-CZ" sz="2400" dirty="0"/>
          </a:p>
        </p:txBody>
      </p:sp>
    </p:spTree>
    <p:extLst>
      <p:ext uri="{BB962C8B-B14F-4D97-AF65-F5344CB8AC3E}">
        <p14:creationId xmlns:p14="http://schemas.microsoft.com/office/powerpoint/2010/main" val="317858201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15616" y="692696"/>
            <a:ext cx="6874925" cy="1320947"/>
          </a:xfrm>
        </p:spPr>
        <p:txBody>
          <a:bodyPr>
            <a:normAutofit/>
          </a:bodyPr>
          <a:lstStyle/>
          <a:p>
            <a:r>
              <a:rPr lang="cs-CZ" sz="3200" dirty="0" smtClean="0"/>
              <a:t>2. </a:t>
            </a:r>
            <a:r>
              <a:rPr lang="cs-CZ" sz="3200" dirty="0" err="1" smtClean="0"/>
              <a:t>Which</a:t>
            </a:r>
            <a:r>
              <a:rPr lang="cs-CZ" sz="3200" dirty="0" smtClean="0"/>
              <a:t> city in </a:t>
            </a:r>
            <a:r>
              <a:rPr lang="cs-CZ" sz="3200" dirty="0" err="1" smtClean="0"/>
              <a:t>Asia</a:t>
            </a:r>
            <a:r>
              <a:rPr lang="cs-CZ" sz="3200" dirty="0" smtClean="0"/>
              <a:t> </a:t>
            </a:r>
            <a:r>
              <a:rPr lang="cs-CZ" sz="3200" dirty="0" err="1" smtClean="0"/>
              <a:t>is</a:t>
            </a:r>
            <a:r>
              <a:rPr lang="cs-CZ" sz="3200" dirty="0" smtClean="0"/>
              <a:t> </a:t>
            </a:r>
            <a:r>
              <a:rPr lang="cs-CZ" sz="3200" dirty="0" err="1" smtClean="0"/>
              <a:t>called</a:t>
            </a:r>
            <a:r>
              <a:rPr lang="cs-CZ" sz="3200" dirty="0" smtClean="0"/>
              <a:t> ´AN ASIAN VENICE´?</a:t>
            </a:r>
            <a:endParaRPr lang="cs-CZ" sz="3200" dirty="0"/>
          </a:p>
        </p:txBody>
      </p:sp>
      <p:sp>
        <p:nvSpPr>
          <p:cNvPr id="3" name="Zástupný symbol pro text 2"/>
          <p:cNvSpPr>
            <a:spLocks noGrp="1"/>
          </p:cNvSpPr>
          <p:nvPr>
            <p:ph type="body" sz="half" idx="2"/>
          </p:nvPr>
        </p:nvSpPr>
        <p:spPr>
          <a:xfrm>
            <a:off x="1009443" y="2204863"/>
            <a:ext cx="3297954" cy="3600401"/>
          </a:xfrm>
        </p:spPr>
        <p:txBody>
          <a:bodyPr>
            <a:normAutofit/>
          </a:bodyPr>
          <a:lstStyle/>
          <a:p>
            <a:pPr marL="457200" indent="-457200">
              <a:buAutoNum type="alphaUcParenR"/>
            </a:pPr>
            <a:r>
              <a:rPr lang="cs-CZ" sz="2400" dirty="0" err="1" smtClean="0"/>
              <a:t>Hanoi</a:t>
            </a:r>
            <a:r>
              <a:rPr lang="cs-CZ" sz="2400" dirty="0" smtClean="0"/>
              <a:t> ( Vietnam)</a:t>
            </a:r>
          </a:p>
          <a:p>
            <a:pPr marL="457200" indent="-457200">
              <a:buAutoNum type="alphaUcParenR"/>
            </a:pPr>
            <a:r>
              <a:rPr lang="cs-CZ" sz="2400" dirty="0" smtClean="0"/>
              <a:t>Bangkok (</a:t>
            </a:r>
            <a:r>
              <a:rPr lang="cs-CZ" sz="2400" dirty="0" err="1" smtClean="0"/>
              <a:t>Thailand</a:t>
            </a:r>
            <a:r>
              <a:rPr lang="cs-CZ" sz="2400" dirty="0" smtClean="0"/>
              <a:t>)</a:t>
            </a:r>
          </a:p>
          <a:p>
            <a:pPr marL="457200" indent="-457200">
              <a:buAutoNum type="alphaUcParenR"/>
            </a:pPr>
            <a:r>
              <a:rPr lang="cs-CZ" sz="2400" dirty="0" smtClean="0"/>
              <a:t>Vientiane (Laos)</a:t>
            </a:r>
          </a:p>
          <a:p>
            <a:pPr marL="457200" indent="-457200">
              <a:buAutoNum type="alphaUcParenR"/>
            </a:pPr>
            <a:r>
              <a:rPr lang="cs-CZ" sz="2400" dirty="0" err="1" smtClean="0"/>
              <a:t>Phnom</a:t>
            </a:r>
            <a:r>
              <a:rPr lang="cs-CZ" sz="2400" dirty="0" smtClean="0"/>
              <a:t> </a:t>
            </a:r>
            <a:r>
              <a:rPr lang="cs-CZ" sz="2400" dirty="0" err="1" smtClean="0"/>
              <a:t>Penh</a:t>
            </a:r>
            <a:r>
              <a:rPr lang="cs-CZ" sz="2400" dirty="0" smtClean="0"/>
              <a:t> (</a:t>
            </a:r>
            <a:r>
              <a:rPr lang="cs-CZ" sz="2400" dirty="0" err="1" smtClean="0"/>
              <a:t>Cambodia</a:t>
            </a:r>
            <a:r>
              <a:rPr lang="cs-CZ" sz="2400" dirty="0" smtClean="0"/>
              <a:t>)</a:t>
            </a:r>
            <a:endParaRPr lang="cs-CZ" sz="2400" dirty="0"/>
          </a:p>
        </p:txBody>
      </p:sp>
      <p:sp>
        <p:nvSpPr>
          <p:cNvPr id="5" name="Zástupný symbol pro obrázek 3"/>
          <p:cNvSpPr txBox="1">
            <a:spLocks/>
          </p:cNvSpPr>
          <p:nvPr/>
        </p:nvSpPr>
        <p:spPr>
          <a:xfrm>
            <a:off x="4692611" y="2204863"/>
            <a:ext cx="3774132" cy="2808313"/>
          </a:xfrm>
          <a:prstGeom prst="ellipse">
            <a:avLst/>
          </a:prstGeom>
          <a:ln w="76200">
            <a:solidFill>
              <a:schemeClr val="tx2">
                <a:lumMod val="75000"/>
              </a:schemeClr>
            </a:solidFill>
          </a:ln>
        </p:spPr>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2424545"/>
            <a:ext cx="2188840" cy="2188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54432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nodeType="clickEffect">
                                  <p:stCondLst>
                                    <p:cond delay="0"/>
                                  </p:stCondLst>
                                  <p:childTnLst>
                                    <p:set>
                                      <p:cBhvr>
                                        <p:cTn id="35" dur="1" fill="hold">
                                          <p:stCondLst>
                                            <p:cond delay="0"/>
                                          </p:stCondLst>
                                        </p:cTn>
                                        <p:tgtEl>
                                          <p:spTgt spid="2050"/>
                                        </p:tgtEl>
                                        <p:attrNameLst>
                                          <p:attrName>style.visibility</p:attrName>
                                        </p:attrNameLst>
                                      </p:cBhvr>
                                      <p:to>
                                        <p:strVal val="visible"/>
                                      </p:to>
                                    </p:set>
                                    <p:animEffect transition="in" filter="wipe(down)">
                                      <p:cBhvr>
                                        <p:cTn id="36"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1340769"/>
            <a:ext cx="7117178" cy="1152127"/>
          </a:xfrm>
        </p:spPr>
        <p:txBody>
          <a:bodyPr/>
          <a:lstStyle/>
          <a:p>
            <a:pPr algn="l"/>
            <a:r>
              <a:rPr lang="cs-CZ" sz="4000" dirty="0" smtClean="0"/>
              <a:t>B) Bangkok</a:t>
            </a:r>
            <a:endParaRPr lang="cs-CZ" sz="4000" dirty="0"/>
          </a:p>
        </p:txBody>
      </p:sp>
      <p:sp>
        <p:nvSpPr>
          <p:cNvPr id="3" name="Zástupný symbol pro text 2"/>
          <p:cNvSpPr>
            <a:spLocks noGrp="1"/>
          </p:cNvSpPr>
          <p:nvPr>
            <p:ph type="body" idx="1"/>
          </p:nvPr>
        </p:nvSpPr>
        <p:spPr>
          <a:xfrm>
            <a:off x="1009443" y="3933056"/>
            <a:ext cx="7117178" cy="1704725"/>
          </a:xfrm>
        </p:spPr>
        <p:txBody>
          <a:bodyPr>
            <a:normAutofit/>
          </a:bodyPr>
          <a:lstStyle/>
          <a:p>
            <a:pPr algn="l"/>
            <a:r>
              <a:rPr lang="cs-CZ" sz="2400" dirty="0" err="1" smtClean="0"/>
              <a:t>The</a:t>
            </a:r>
            <a:r>
              <a:rPr lang="cs-CZ" sz="2400" dirty="0" smtClean="0"/>
              <a:t> city </a:t>
            </a:r>
            <a:r>
              <a:rPr lang="cs-CZ" sz="2400" dirty="0" err="1" smtClean="0"/>
              <a:t>is</a:t>
            </a:r>
            <a:r>
              <a:rPr lang="cs-CZ" sz="2400" dirty="0" smtClean="0"/>
              <a:t> </a:t>
            </a:r>
            <a:r>
              <a:rPr lang="cs-CZ" sz="2400" dirty="0" err="1" smtClean="0"/>
              <a:t>connected</a:t>
            </a:r>
            <a:r>
              <a:rPr lang="cs-CZ" sz="2400" dirty="0" smtClean="0"/>
              <a:t> to </a:t>
            </a:r>
            <a:r>
              <a:rPr lang="cs-CZ" sz="2400" dirty="0" err="1" smtClean="0"/>
              <a:t>the</a:t>
            </a:r>
            <a:r>
              <a:rPr lang="cs-CZ" sz="2400" dirty="0" smtClean="0"/>
              <a:t> </a:t>
            </a:r>
            <a:r>
              <a:rPr lang="cs-CZ" sz="2400" dirty="0" err="1" smtClean="0"/>
              <a:t>sea</a:t>
            </a:r>
            <a:r>
              <a:rPr lang="cs-CZ" sz="2400" dirty="0" smtClean="0"/>
              <a:t> by a </a:t>
            </a:r>
            <a:r>
              <a:rPr lang="cs-CZ" sz="2400" dirty="0" err="1" smtClean="0"/>
              <a:t>canal</a:t>
            </a:r>
            <a:r>
              <a:rPr lang="cs-CZ" sz="2400" dirty="0" smtClean="0"/>
              <a:t> </a:t>
            </a:r>
            <a:r>
              <a:rPr lang="cs-CZ" sz="2400" dirty="0" err="1" smtClean="0"/>
              <a:t>exactly</a:t>
            </a:r>
            <a:r>
              <a:rPr lang="cs-CZ" sz="2400" dirty="0" smtClean="0"/>
              <a:t> </a:t>
            </a:r>
            <a:r>
              <a:rPr lang="cs-CZ" sz="2400" dirty="0" err="1" smtClean="0"/>
              <a:t>like</a:t>
            </a:r>
            <a:r>
              <a:rPr lang="cs-CZ" sz="2400" dirty="0" smtClean="0"/>
              <a:t> in </a:t>
            </a:r>
            <a:r>
              <a:rPr lang="cs-CZ" sz="2400" dirty="0" err="1" smtClean="0"/>
              <a:t>Venice</a:t>
            </a:r>
            <a:r>
              <a:rPr lang="cs-CZ" sz="2400" dirty="0" smtClean="0"/>
              <a:t> </a:t>
            </a:r>
            <a:r>
              <a:rPr lang="cs-CZ" sz="2400" dirty="0" err="1" smtClean="0"/>
              <a:t>or</a:t>
            </a:r>
            <a:r>
              <a:rPr lang="cs-CZ" sz="2400" dirty="0" smtClean="0"/>
              <a:t> Amsterdam. On </a:t>
            </a:r>
            <a:r>
              <a:rPr lang="cs-CZ" sz="2400" dirty="0" err="1" smtClean="0"/>
              <a:t>the</a:t>
            </a:r>
            <a:r>
              <a:rPr lang="cs-CZ" sz="2400" dirty="0" smtClean="0"/>
              <a:t> Menam </a:t>
            </a:r>
            <a:r>
              <a:rPr lang="cs-CZ" sz="2400" dirty="0" err="1" smtClean="0"/>
              <a:t>river</a:t>
            </a:r>
            <a:r>
              <a:rPr lang="cs-CZ" sz="2400" dirty="0" smtClean="0"/>
              <a:t> </a:t>
            </a:r>
            <a:r>
              <a:rPr lang="cs-CZ" sz="2400" dirty="0" err="1" smtClean="0"/>
              <a:t>we</a:t>
            </a:r>
            <a:r>
              <a:rPr lang="cs-CZ" sz="2400" dirty="0" smtClean="0"/>
              <a:t> </a:t>
            </a:r>
            <a:r>
              <a:rPr lang="cs-CZ" sz="2400" dirty="0" err="1" smtClean="0"/>
              <a:t>can</a:t>
            </a:r>
            <a:r>
              <a:rPr lang="cs-CZ" sz="2400" dirty="0" smtClean="0"/>
              <a:t> </a:t>
            </a:r>
            <a:r>
              <a:rPr lang="cs-CZ" sz="2400" dirty="0" err="1" smtClean="0"/>
              <a:t>see</a:t>
            </a:r>
            <a:r>
              <a:rPr lang="cs-CZ" sz="2400" dirty="0" smtClean="0"/>
              <a:t> </a:t>
            </a:r>
            <a:r>
              <a:rPr lang="cs-CZ" sz="2400" dirty="0" err="1" smtClean="0"/>
              <a:t>boats</a:t>
            </a:r>
            <a:r>
              <a:rPr lang="cs-CZ" sz="2400" dirty="0" smtClean="0"/>
              <a:t> </a:t>
            </a:r>
            <a:r>
              <a:rPr lang="cs-CZ" sz="2400" dirty="0" err="1" smtClean="0"/>
              <a:t>called</a:t>
            </a:r>
            <a:r>
              <a:rPr lang="cs-CZ" sz="2400" dirty="0" smtClean="0"/>
              <a:t> ´SAMPAN´. </a:t>
            </a:r>
            <a:endParaRPr lang="cs-CZ" sz="2400" dirty="0"/>
          </a:p>
        </p:txBody>
      </p:sp>
    </p:spTree>
    <p:extLst>
      <p:ext uri="{BB962C8B-B14F-4D97-AF65-F5344CB8AC3E}">
        <p14:creationId xmlns:p14="http://schemas.microsoft.com/office/powerpoint/2010/main" val="384986388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692696"/>
            <a:ext cx="7378981" cy="1224136"/>
          </a:xfrm>
        </p:spPr>
        <p:txBody>
          <a:bodyPr>
            <a:normAutofit/>
          </a:bodyPr>
          <a:lstStyle/>
          <a:p>
            <a:r>
              <a:rPr lang="cs-CZ" sz="3200" dirty="0" smtClean="0"/>
              <a:t>3. </a:t>
            </a:r>
            <a:r>
              <a:rPr lang="cs-CZ" sz="3200" dirty="0" err="1" smtClean="0"/>
              <a:t>Which</a:t>
            </a:r>
            <a:r>
              <a:rPr lang="cs-CZ" sz="3200" dirty="0" smtClean="0"/>
              <a:t> </a:t>
            </a:r>
            <a:r>
              <a:rPr lang="cs-CZ" sz="3200" dirty="0" err="1" smtClean="0"/>
              <a:t>river</a:t>
            </a:r>
            <a:r>
              <a:rPr lang="cs-CZ" sz="3200" dirty="0" smtClean="0"/>
              <a:t> </a:t>
            </a:r>
            <a:r>
              <a:rPr lang="cs-CZ" sz="3200" dirty="0" err="1" smtClean="0"/>
              <a:t>is</a:t>
            </a:r>
            <a:r>
              <a:rPr lang="cs-CZ" sz="3200" dirty="0" smtClean="0"/>
              <a:t> </a:t>
            </a:r>
            <a:r>
              <a:rPr lang="cs-CZ" sz="3200" dirty="0" err="1" smtClean="0"/>
              <a:t>considerated</a:t>
            </a:r>
            <a:r>
              <a:rPr lang="cs-CZ" sz="3200" dirty="0" smtClean="0"/>
              <a:t> to </a:t>
            </a:r>
            <a:r>
              <a:rPr lang="cs-CZ" sz="3200" dirty="0" err="1" smtClean="0"/>
              <a:t>be</a:t>
            </a:r>
            <a:r>
              <a:rPr lang="cs-CZ" sz="3200" dirty="0" smtClean="0"/>
              <a:t> </a:t>
            </a:r>
            <a:r>
              <a:rPr lang="cs-CZ" sz="3200" dirty="0" err="1" smtClean="0"/>
              <a:t>the</a:t>
            </a:r>
            <a:r>
              <a:rPr lang="cs-CZ" sz="3200" dirty="0" smtClean="0"/>
              <a:t> most </a:t>
            </a:r>
            <a:r>
              <a:rPr lang="cs-CZ" sz="3200" dirty="0" err="1" smtClean="0"/>
              <a:t>important</a:t>
            </a:r>
            <a:r>
              <a:rPr lang="cs-CZ" sz="3200" dirty="0" smtClean="0"/>
              <a:t> in </a:t>
            </a:r>
            <a:r>
              <a:rPr lang="cs-CZ" sz="3200" dirty="0" err="1" smtClean="0"/>
              <a:t>Europe</a:t>
            </a:r>
            <a:r>
              <a:rPr lang="cs-CZ" sz="3200" dirty="0" smtClean="0"/>
              <a:t>?</a:t>
            </a:r>
            <a:endParaRPr lang="cs-CZ" sz="3200" dirty="0"/>
          </a:p>
        </p:txBody>
      </p:sp>
      <p:sp>
        <p:nvSpPr>
          <p:cNvPr id="3" name="Zástupný symbol pro text 2"/>
          <p:cNvSpPr>
            <a:spLocks noGrp="1"/>
          </p:cNvSpPr>
          <p:nvPr>
            <p:ph type="body" sz="half" idx="2"/>
          </p:nvPr>
        </p:nvSpPr>
        <p:spPr/>
        <p:txBody>
          <a:bodyPr>
            <a:normAutofit/>
          </a:bodyPr>
          <a:lstStyle/>
          <a:p>
            <a:pPr marL="457200" indent="-457200">
              <a:buAutoNum type="alphaUcParenR"/>
            </a:pPr>
            <a:r>
              <a:rPr lang="cs-CZ" sz="2400" dirty="0" err="1" smtClean="0"/>
              <a:t>The</a:t>
            </a:r>
            <a:r>
              <a:rPr lang="cs-CZ" sz="2400" dirty="0" smtClean="0"/>
              <a:t> </a:t>
            </a:r>
            <a:r>
              <a:rPr lang="cs-CZ" sz="2400" dirty="0" err="1" smtClean="0"/>
              <a:t>Danube</a:t>
            </a:r>
            <a:r>
              <a:rPr lang="cs-CZ" sz="2400" dirty="0" smtClean="0"/>
              <a:t> </a:t>
            </a:r>
          </a:p>
          <a:p>
            <a:pPr marL="457200" indent="-457200">
              <a:buAutoNum type="alphaUcParenR"/>
            </a:pPr>
            <a:r>
              <a:rPr lang="cs-CZ" sz="2400" dirty="0" err="1" smtClean="0"/>
              <a:t>The</a:t>
            </a:r>
            <a:r>
              <a:rPr lang="cs-CZ" sz="2400" dirty="0" smtClean="0"/>
              <a:t> </a:t>
            </a:r>
            <a:r>
              <a:rPr lang="cs-CZ" sz="2400" dirty="0" err="1" smtClean="0"/>
              <a:t>Thames</a:t>
            </a:r>
            <a:endParaRPr lang="cs-CZ" sz="2400" dirty="0" smtClean="0"/>
          </a:p>
          <a:p>
            <a:pPr marL="457200" indent="-457200">
              <a:buAutoNum type="alphaUcParenR"/>
            </a:pPr>
            <a:r>
              <a:rPr lang="cs-CZ" sz="2400" dirty="0" err="1" smtClean="0"/>
              <a:t>The</a:t>
            </a:r>
            <a:r>
              <a:rPr lang="cs-CZ" sz="2400" dirty="0" smtClean="0"/>
              <a:t> </a:t>
            </a:r>
            <a:r>
              <a:rPr lang="cs-CZ" sz="2400" dirty="0" err="1" smtClean="0"/>
              <a:t>Rhine</a:t>
            </a:r>
            <a:endParaRPr lang="cs-CZ" sz="2400" dirty="0" smtClean="0"/>
          </a:p>
          <a:p>
            <a:pPr marL="457200" indent="-457200">
              <a:buAutoNum type="alphaUcParenR"/>
            </a:pPr>
            <a:r>
              <a:rPr lang="cs-CZ" sz="2400" dirty="0" err="1" smtClean="0"/>
              <a:t>The</a:t>
            </a:r>
            <a:r>
              <a:rPr lang="cs-CZ" sz="2400" dirty="0" smtClean="0"/>
              <a:t> Po</a:t>
            </a:r>
            <a:endParaRPr lang="cs-CZ" sz="2400" dirty="0"/>
          </a:p>
        </p:txBody>
      </p:sp>
      <p:sp>
        <p:nvSpPr>
          <p:cNvPr id="4" name="Zástupný symbol pro obrázek 3"/>
          <p:cNvSpPr>
            <a:spLocks noGrp="1"/>
          </p:cNvSpPr>
          <p:nvPr>
            <p:ph type="pic" sz="quarter" idx="14"/>
          </p:nvPr>
        </p:nvSpPr>
        <p:spPr>
          <a:xfrm>
            <a:off x="4572000" y="2060848"/>
            <a:ext cx="3960440" cy="3528392"/>
          </a:xfrm>
        </p:spPr>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02502" y="2924944"/>
            <a:ext cx="2808312"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955509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3074"/>
                                        </p:tgtEl>
                                        <p:attrNameLst>
                                          <p:attrName>style.visibility</p:attrName>
                                        </p:attrNameLst>
                                      </p:cBhvr>
                                      <p:to>
                                        <p:strVal val="visible"/>
                                      </p:to>
                                    </p:set>
                                    <p:animEffect transition="in" filter="circle(in)">
                                      <p:cBhvr>
                                        <p:cTn id="36" dur="20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1268761"/>
            <a:ext cx="7117178" cy="1296143"/>
          </a:xfrm>
        </p:spPr>
        <p:txBody>
          <a:bodyPr/>
          <a:lstStyle/>
          <a:p>
            <a:pPr algn="l"/>
            <a:r>
              <a:rPr lang="cs-CZ" sz="4000" dirty="0" smtClean="0"/>
              <a:t>A) </a:t>
            </a:r>
            <a:r>
              <a:rPr lang="cs-CZ" sz="4000" dirty="0" err="1" smtClean="0"/>
              <a:t>The</a:t>
            </a:r>
            <a:r>
              <a:rPr lang="cs-CZ" sz="4000" dirty="0" smtClean="0"/>
              <a:t> </a:t>
            </a:r>
            <a:r>
              <a:rPr lang="cs-CZ" sz="4000" dirty="0" err="1" smtClean="0"/>
              <a:t>Danube</a:t>
            </a:r>
            <a:endParaRPr lang="cs-CZ" sz="4000" dirty="0"/>
          </a:p>
        </p:txBody>
      </p:sp>
      <p:sp>
        <p:nvSpPr>
          <p:cNvPr id="3" name="Zástupný symbol pro text 2"/>
          <p:cNvSpPr>
            <a:spLocks noGrp="1"/>
          </p:cNvSpPr>
          <p:nvPr>
            <p:ph type="body" idx="1"/>
          </p:nvPr>
        </p:nvSpPr>
        <p:spPr>
          <a:xfrm>
            <a:off x="1009443" y="3717032"/>
            <a:ext cx="7117178" cy="1920749"/>
          </a:xfrm>
        </p:spPr>
        <p:txBody>
          <a:bodyPr>
            <a:noAutofit/>
          </a:bodyPr>
          <a:lstStyle/>
          <a:p>
            <a:pPr algn="l"/>
            <a:r>
              <a:rPr lang="cs-CZ" sz="2400" dirty="0" err="1" smtClean="0"/>
              <a:t>It</a:t>
            </a:r>
            <a:r>
              <a:rPr lang="cs-CZ" sz="2400" dirty="0" smtClean="0"/>
              <a:t> </a:t>
            </a:r>
            <a:r>
              <a:rPr lang="cs-CZ" sz="2400" dirty="0" err="1" smtClean="0"/>
              <a:t>is</a:t>
            </a:r>
            <a:r>
              <a:rPr lang="cs-CZ" sz="2400" dirty="0" smtClean="0"/>
              <a:t> 2860 km long and </a:t>
            </a:r>
            <a:r>
              <a:rPr lang="cs-CZ" sz="2400" dirty="0" err="1" smtClean="0"/>
              <a:t>flows</a:t>
            </a:r>
            <a:r>
              <a:rPr lang="cs-CZ" sz="2400" dirty="0" smtClean="0"/>
              <a:t> </a:t>
            </a:r>
            <a:r>
              <a:rPr lang="cs-CZ" sz="2400" dirty="0" err="1" smtClean="0"/>
              <a:t>through</a:t>
            </a:r>
            <a:r>
              <a:rPr lang="cs-CZ" sz="2400" dirty="0" smtClean="0"/>
              <a:t> 8 </a:t>
            </a:r>
            <a:r>
              <a:rPr lang="cs-CZ" sz="2400" dirty="0" err="1" smtClean="0"/>
              <a:t>countries</a:t>
            </a:r>
            <a:r>
              <a:rPr lang="cs-CZ" sz="2400" dirty="0" smtClean="0"/>
              <a:t>. </a:t>
            </a:r>
          </a:p>
          <a:p>
            <a:pPr algn="l"/>
            <a:r>
              <a:rPr lang="cs-CZ" sz="2400" dirty="0" err="1" smtClean="0"/>
              <a:t>The</a:t>
            </a:r>
            <a:r>
              <a:rPr lang="cs-CZ" sz="2400" dirty="0" smtClean="0"/>
              <a:t> </a:t>
            </a:r>
            <a:r>
              <a:rPr lang="cs-CZ" sz="2400" dirty="0" err="1" smtClean="0"/>
              <a:t>Rhine</a:t>
            </a:r>
            <a:r>
              <a:rPr lang="cs-CZ" sz="2400" dirty="0" smtClean="0"/>
              <a:t> </a:t>
            </a:r>
            <a:r>
              <a:rPr lang="cs-CZ" sz="2400" dirty="0" err="1" smtClean="0"/>
              <a:t>is</a:t>
            </a:r>
            <a:r>
              <a:rPr lang="cs-CZ" sz="2400" dirty="0" smtClean="0"/>
              <a:t> 1233 km long.</a:t>
            </a:r>
          </a:p>
          <a:p>
            <a:pPr algn="l"/>
            <a:r>
              <a:rPr lang="cs-CZ" sz="2400" dirty="0" err="1" smtClean="0"/>
              <a:t>The</a:t>
            </a:r>
            <a:r>
              <a:rPr lang="cs-CZ" sz="2400" dirty="0" smtClean="0"/>
              <a:t> Po </a:t>
            </a:r>
            <a:r>
              <a:rPr lang="cs-CZ" sz="2400" dirty="0" err="1" smtClean="0"/>
              <a:t>is</a:t>
            </a:r>
            <a:r>
              <a:rPr lang="cs-CZ" sz="2400" dirty="0" smtClean="0"/>
              <a:t> 652 km long and </a:t>
            </a:r>
            <a:r>
              <a:rPr lang="cs-CZ" sz="2400" dirty="0" err="1" smtClean="0"/>
              <a:t>the</a:t>
            </a:r>
            <a:r>
              <a:rPr lang="cs-CZ" sz="2400" dirty="0" smtClean="0"/>
              <a:t> </a:t>
            </a:r>
            <a:r>
              <a:rPr lang="cs-CZ" sz="2400" dirty="0" err="1" smtClean="0"/>
              <a:t>Thames</a:t>
            </a:r>
            <a:r>
              <a:rPr lang="cs-CZ" sz="2400" dirty="0" smtClean="0"/>
              <a:t> </a:t>
            </a:r>
            <a:r>
              <a:rPr lang="cs-CZ" sz="2400" dirty="0" err="1" smtClean="0"/>
              <a:t>only</a:t>
            </a:r>
            <a:r>
              <a:rPr lang="cs-CZ" sz="2400" dirty="0" smtClean="0"/>
              <a:t> 346 km long.</a:t>
            </a:r>
            <a:endParaRPr lang="cs-CZ" sz="2400" dirty="0"/>
          </a:p>
        </p:txBody>
      </p:sp>
    </p:spTree>
    <p:extLst>
      <p:ext uri="{BB962C8B-B14F-4D97-AF65-F5344CB8AC3E}">
        <p14:creationId xmlns:p14="http://schemas.microsoft.com/office/powerpoint/2010/main" val="2011613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71600" y="620688"/>
            <a:ext cx="7056784" cy="1728192"/>
          </a:xfrm>
        </p:spPr>
        <p:txBody>
          <a:bodyPr>
            <a:normAutofit/>
          </a:bodyPr>
          <a:lstStyle/>
          <a:p>
            <a:r>
              <a:rPr lang="cs-CZ" sz="3200" dirty="0" smtClean="0"/>
              <a:t>4. </a:t>
            </a:r>
            <a:r>
              <a:rPr lang="cs-CZ" sz="3200" dirty="0" err="1" smtClean="0"/>
              <a:t>Which</a:t>
            </a:r>
            <a:r>
              <a:rPr lang="cs-CZ" sz="3200" dirty="0" smtClean="0"/>
              <a:t> </a:t>
            </a:r>
            <a:r>
              <a:rPr lang="cs-CZ" sz="3200" dirty="0" err="1" smtClean="0"/>
              <a:t>waterfalls</a:t>
            </a:r>
            <a:r>
              <a:rPr lang="cs-CZ" sz="3200" dirty="0" smtClean="0"/>
              <a:t> are </a:t>
            </a:r>
            <a:r>
              <a:rPr lang="cs-CZ" sz="3200" dirty="0" err="1" smtClean="0"/>
              <a:t>called</a:t>
            </a:r>
            <a:r>
              <a:rPr lang="cs-CZ" sz="3200" dirty="0" smtClean="0"/>
              <a:t> ´THE SMOKE THAT </a:t>
            </a:r>
            <a:br>
              <a:rPr lang="cs-CZ" sz="3200" dirty="0" smtClean="0"/>
            </a:br>
            <a:r>
              <a:rPr lang="cs-CZ" sz="3200" dirty="0" smtClean="0"/>
              <a:t>THUNDERS´?</a:t>
            </a:r>
            <a:endParaRPr lang="cs-CZ" sz="3200" dirty="0"/>
          </a:p>
        </p:txBody>
      </p:sp>
      <p:sp>
        <p:nvSpPr>
          <p:cNvPr id="3" name="Zástupný symbol pro text 2"/>
          <p:cNvSpPr>
            <a:spLocks noGrp="1"/>
          </p:cNvSpPr>
          <p:nvPr>
            <p:ph type="body" sz="half" idx="2"/>
          </p:nvPr>
        </p:nvSpPr>
        <p:spPr/>
        <p:txBody>
          <a:bodyPr>
            <a:normAutofit/>
          </a:bodyPr>
          <a:lstStyle/>
          <a:p>
            <a:pPr marL="457200" indent="-457200">
              <a:buAutoNum type="alphaUcParenR"/>
            </a:pPr>
            <a:r>
              <a:rPr lang="cs-CZ" sz="2400" dirty="0" smtClean="0"/>
              <a:t>Niagara </a:t>
            </a:r>
            <a:r>
              <a:rPr lang="cs-CZ" sz="2400" dirty="0" err="1" smtClean="0"/>
              <a:t>Falls</a:t>
            </a:r>
            <a:endParaRPr lang="cs-CZ" sz="2400" dirty="0" smtClean="0"/>
          </a:p>
          <a:p>
            <a:pPr marL="457200" indent="-457200">
              <a:buAutoNum type="alphaUcParenR"/>
            </a:pPr>
            <a:r>
              <a:rPr lang="cs-CZ" sz="2400" dirty="0" err="1" smtClean="0"/>
              <a:t>Iguacu</a:t>
            </a:r>
            <a:endParaRPr lang="cs-CZ" sz="2400" dirty="0" smtClean="0"/>
          </a:p>
          <a:p>
            <a:pPr marL="457200" indent="-457200">
              <a:buAutoNum type="alphaUcParenR"/>
            </a:pPr>
            <a:r>
              <a:rPr lang="cs-CZ" sz="2400" dirty="0" smtClean="0"/>
              <a:t>Victoria </a:t>
            </a:r>
            <a:r>
              <a:rPr lang="cs-CZ" sz="2400" dirty="0" err="1" smtClean="0"/>
              <a:t>Falls</a:t>
            </a:r>
            <a:endParaRPr lang="cs-CZ" sz="2400" dirty="0" smtClean="0"/>
          </a:p>
          <a:p>
            <a:pPr marL="457200" indent="-457200">
              <a:buAutoNum type="alphaUcParenR"/>
            </a:pPr>
            <a:r>
              <a:rPr lang="cs-CZ" sz="2400" dirty="0" err="1" smtClean="0"/>
              <a:t>Montmorency</a:t>
            </a:r>
            <a:r>
              <a:rPr lang="cs-CZ" sz="2400" dirty="0" smtClean="0"/>
              <a:t> </a:t>
            </a:r>
            <a:r>
              <a:rPr lang="cs-CZ" sz="2400" dirty="0" err="1" smtClean="0"/>
              <a:t>Falls</a:t>
            </a:r>
            <a:endParaRPr lang="cs-CZ" sz="2400" dirty="0"/>
          </a:p>
        </p:txBody>
      </p:sp>
      <p:pic>
        <p:nvPicPr>
          <p:cNvPr id="4098" name="Picture 2" descr="Zobrazit podrobnosti"/>
          <p:cNvPicPr>
            <a:picLocks noGrp="1" noChangeAspect="1" noChangeArrowheads="1"/>
          </p:cNvPicPr>
          <p:nvPr>
            <p:ph type="pic" sz="quarter" idx="14"/>
          </p:nvPr>
        </p:nvPicPr>
        <p:blipFill>
          <a:blip r:embed="rId2">
            <a:extLst>
              <a:ext uri="{28A0092B-C50C-407E-A947-70E740481C1C}">
                <a14:useLocalDpi xmlns:a14="http://schemas.microsoft.com/office/drawing/2010/main" val="0"/>
              </a:ext>
            </a:extLst>
          </a:blip>
          <a:srcRect/>
          <a:stretch>
            <a:fillRect/>
          </a:stretch>
        </p:blipFill>
        <p:spPr bwMode="auto">
          <a:xfrm>
            <a:off x="5004048" y="2564904"/>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33872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nodeType="clickEffect">
                                  <p:stCondLst>
                                    <p:cond delay="0"/>
                                  </p:stCondLst>
                                  <p:childTnLst>
                                    <p:set>
                                      <p:cBhvr>
                                        <p:cTn id="35" dur="1" fill="hold">
                                          <p:stCondLst>
                                            <p:cond delay="0"/>
                                          </p:stCondLst>
                                        </p:cTn>
                                        <p:tgtEl>
                                          <p:spTgt spid="4098"/>
                                        </p:tgtEl>
                                        <p:attrNameLst>
                                          <p:attrName>style.visibility</p:attrName>
                                        </p:attrNameLst>
                                      </p:cBhvr>
                                      <p:to>
                                        <p:strVal val="visible"/>
                                      </p:to>
                                    </p:set>
                                    <p:animEffect transition="in" filter="barn(inVertical)">
                                      <p:cBhvr>
                                        <p:cTn id="36" dur="5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980729"/>
            <a:ext cx="7117178" cy="1440159"/>
          </a:xfrm>
        </p:spPr>
        <p:txBody>
          <a:bodyPr/>
          <a:lstStyle/>
          <a:p>
            <a:pPr algn="l"/>
            <a:r>
              <a:rPr lang="cs-CZ" sz="4000" dirty="0" smtClean="0"/>
              <a:t>C) Victoria </a:t>
            </a:r>
            <a:r>
              <a:rPr lang="cs-CZ" sz="4000" dirty="0" err="1" smtClean="0"/>
              <a:t>Falls</a:t>
            </a:r>
            <a:endParaRPr lang="cs-CZ" sz="4000" dirty="0"/>
          </a:p>
        </p:txBody>
      </p:sp>
      <p:sp>
        <p:nvSpPr>
          <p:cNvPr id="3" name="Zástupný symbol pro text 2"/>
          <p:cNvSpPr>
            <a:spLocks noGrp="1"/>
          </p:cNvSpPr>
          <p:nvPr>
            <p:ph type="body" idx="1"/>
          </p:nvPr>
        </p:nvSpPr>
        <p:spPr>
          <a:xfrm>
            <a:off x="1009443" y="3284984"/>
            <a:ext cx="7117178" cy="2352797"/>
          </a:xfrm>
        </p:spPr>
        <p:txBody>
          <a:bodyPr>
            <a:noAutofit/>
          </a:bodyPr>
          <a:lstStyle/>
          <a:p>
            <a:pPr algn="l"/>
            <a:r>
              <a:rPr lang="cs-CZ" sz="2400" dirty="0" err="1" smtClean="0"/>
              <a:t>They</a:t>
            </a:r>
            <a:r>
              <a:rPr lang="cs-CZ" sz="2400" dirty="0" smtClean="0"/>
              <a:t> are </a:t>
            </a:r>
            <a:r>
              <a:rPr lang="cs-CZ" sz="2400" dirty="0" err="1" smtClean="0"/>
              <a:t>situated</a:t>
            </a:r>
            <a:r>
              <a:rPr lang="cs-CZ" sz="2400" dirty="0" smtClean="0"/>
              <a:t> </a:t>
            </a:r>
            <a:r>
              <a:rPr lang="cs-CZ" sz="2400" dirty="0" err="1" smtClean="0"/>
              <a:t>between</a:t>
            </a:r>
            <a:r>
              <a:rPr lang="cs-CZ" sz="2400" dirty="0" smtClean="0"/>
              <a:t> </a:t>
            </a:r>
            <a:r>
              <a:rPr lang="cs-CZ" sz="2400" dirty="0" err="1" smtClean="0"/>
              <a:t>Zambia</a:t>
            </a:r>
            <a:r>
              <a:rPr lang="cs-CZ" sz="2400" dirty="0" smtClean="0"/>
              <a:t> and Zimbabwe. </a:t>
            </a:r>
            <a:r>
              <a:rPr lang="cs-CZ" sz="2400" dirty="0" err="1" smtClean="0"/>
              <a:t>They</a:t>
            </a:r>
            <a:r>
              <a:rPr lang="cs-CZ" sz="2400" dirty="0" smtClean="0"/>
              <a:t> are </a:t>
            </a:r>
            <a:r>
              <a:rPr lang="cs-CZ" sz="2400" smtClean="0"/>
              <a:t>1700 m </a:t>
            </a:r>
            <a:r>
              <a:rPr lang="cs-CZ" sz="2400" dirty="0" err="1" smtClean="0"/>
              <a:t>large</a:t>
            </a:r>
            <a:r>
              <a:rPr lang="cs-CZ" sz="2400" dirty="0" smtClean="0"/>
              <a:t>, 122 m </a:t>
            </a:r>
            <a:r>
              <a:rPr lang="cs-CZ" sz="2400" dirty="0" err="1" smtClean="0"/>
              <a:t>high</a:t>
            </a:r>
            <a:r>
              <a:rPr lang="cs-CZ" sz="2400" dirty="0" smtClean="0"/>
              <a:t>. </a:t>
            </a:r>
            <a:r>
              <a:rPr lang="cs-CZ" sz="2400" dirty="0" err="1" smtClean="0"/>
              <a:t>You</a:t>
            </a:r>
            <a:r>
              <a:rPr lang="cs-CZ" sz="2400" dirty="0" smtClean="0"/>
              <a:t> </a:t>
            </a:r>
            <a:r>
              <a:rPr lang="cs-CZ" sz="2400" dirty="0" err="1" smtClean="0"/>
              <a:t>can</a:t>
            </a:r>
            <a:r>
              <a:rPr lang="cs-CZ" sz="2400" dirty="0" smtClean="0"/>
              <a:t> </a:t>
            </a:r>
            <a:r>
              <a:rPr lang="cs-CZ" sz="2400" dirty="0" err="1" smtClean="0"/>
              <a:t>hear</a:t>
            </a:r>
            <a:r>
              <a:rPr lang="cs-CZ" sz="2400" dirty="0" smtClean="0"/>
              <a:t> </a:t>
            </a:r>
            <a:r>
              <a:rPr lang="cs-CZ" sz="2400" dirty="0" err="1" smtClean="0"/>
              <a:t>the</a:t>
            </a:r>
            <a:r>
              <a:rPr lang="cs-CZ" sz="2400" dirty="0" smtClean="0"/>
              <a:t> </a:t>
            </a:r>
            <a:r>
              <a:rPr lang="cs-CZ" sz="2400" dirty="0" err="1" smtClean="0"/>
              <a:t>sound</a:t>
            </a:r>
            <a:r>
              <a:rPr lang="cs-CZ" sz="2400" dirty="0" smtClean="0"/>
              <a:t> </a:t>
            </a:r>
            <a:r>
              <a:rPr lang="cs-CZ" sz="2400" dirty="0" err="1" smtClean="0"/>
              <a:t>from</a:t>
            </a:r>
            <a:r>
              <a:rPr lang="cs-CZ" sz="2400" dirty="0" smtClean="0"/>
              <a:t> a </a:t>
            </a:r>
            <a:r>
              <a:rPr lang="cs-CZ" sz="2400" dirty="0" err="1" smtClean="0"/>
              <a:t>large</a:t>
            </a:r>
            <a:r>
              <a:rPr lang="cs-CZ" sz="2400" dirty="0" smtClean="0"/>
              <a:t> distance and </a:t>
            </a:r>
            <a:r>
              <a:rPr lang="cs-CZ" sz="2400" dirty="0" err="1" smtClean="0"/>
              <a:t>you</a:t>
            </a:r>
            <a:r>
              <a:rPr lang="cs-CZ" sz="2400" dirty="0" smtClean="0"/>
              <a:t> </a:t>
            </a:r>
            <a:r>
              <a:rPr lang="cs-CZ" sz="2400" dirty="0" err="1" smtClean="0"/>
              <a:t>can</a:t>
            </a:r>
            <a:r>
              <a:rPr lang="cs-CZ" sz="2400" dirty="0" smtClean="0"/>
              <a:t> </a:t>
            </a:r>
            <a:r>
              <a:rPr lang="cs-CZ" sz="2400" dirty="0" err="1" smtClean="0"/>
              <a:t>see</a:t>
            </a:r>
            <a:r>
              <a:rPr lang="cs-CZ" sz="2400" dirty="0" smtClean="0"/>
              <a:t> </a:t>
            </a:r>
            <a:r>
              <a:rPr lang="cs-CZ" sz="2400" dirty="0"/>
              <a:t>a</a:t>
            </a:r>
            <a:r>
              <a:rPr lang="cs-CZ" sz="2400" dirty="0" smtClean="0"/>
              <a:t> </a:t>
            </a:r>
            <a:r>
              <a:rPr lang="cs-CZ" sz="2400" dirty="0" err="1" smtClean="0"/>
              <a:t>fog</a:t>
            </a:r>
            <a:r>
              <a:rPr lang="cs-CZ" sz="2400" dirty="0" smtClean="0"/>
              <a:t> made </a:t>
            </a:r>
            <a:r>
              <a:rPr lang="cs-CZ" sz="2400" dirty="0" err="1" smtClean="0"/>
              <a:t>of</a:t>
            </a:r>
            <a:r>
              <a:rPr lang="cs-CZ" sz="2400" dirty="0" smtClean="0"/>
              <a:t> </a:t>
            </a:r>
            <a:r>
              <a:rPr lang="cs-CZ" sz="2400" dirty="0" err="1" smtClean="0"/>
              <a:t>the</a:t>
            </a:r>
            <a:r>
              <a:rPr lang="cs-CZ" sz="2400" dirty="0" smtClean="0"/>
              <a:t> </a:t>
            </a:r>
            <a:r>
              <a:rPr lang="cs-CZ" sz="2400" dirty="0" err="1" smtClean="0"/>
              <a:t>clouds</a:t>
            </a:r>
            <a:r>
              <a:rPr lang="cs-CZ" sz="2400" dirty="0" smtClean="0"/>
              <a:t> </a:t>
            </a:r>
            <a:r>
              <a:rPr lang="cs-CZ" sz="2400" dirty="0" err="1" smtClean="0"/>
              <a:t>of</a:t>
            </a:r>
            <a:r>
              <a:rPr lang="cs-CZ" sz="2400" dirty="0" smtClean="0"/>
              <a:t> </a:t>
            </a:r>
            <a:r>
              <a:rPr lang="cs-CZ" sz="2400" dirty="0" err="1" smtClean="0"/>
              <a:t>the</a:t>
            </a:r>
            <a:r>
              <a:rPr lang="cs-CZ" sz="2400" dirty="0" smtClean="0"/>
              <a:t> </a:t>
            </a:r>
            <a:r>
              <a:rPr lang="cs-CZ" sz="2400" dirty="0" err="1" smtClean="0"/>
              <a:t>vapour</a:t>
            </a:r>
            <a:r>
              <a:rPr lang="cs-CZ" sz="2400" dirty="0" smtClean="0"/>
              <a:t>. David </a:t>
            </a:r>
            <a:r>
              <a:rPr lang="cs-CZ" sz="2400" dirty="0" err="1" smtClean="0"/>
              <a:t>Livingstone</a:t>
            </a:r>
            <a:r>
              <a:rPr lang="cs-CZ" sz="2400" dirty="0" smtClean="0"/>
              <a:t> </a:t>
            </a:r>
            <a:r>
              <a:rPr lang="cs-CZ" sz="2400" dirty="0" err="1" smtClean="0"/>
              <a:t>gave</a:t>
            </a:r>
            <a:r>
              <a:rPr lang="cs-CZ" sz="2400" dirty="0" smtClean="0"/>
              <a:t> to these </a:t>
            </a:r>
            <a:r>
              <a:rPr lang="cs-CZ" sz="2400" dirty="0" err="1" smtClean="0"/>
              <a:t>waterfalls</a:t>
            </a:r>
            <a:r>
              <a:rPr lang="cs-CZ" sz="2400" dirty="0" smtClean="0"/>
              <a:t> </a:t>
            </a:r>
            <a:r>
              <a:rPr lang="cs-CZ" sz="2400" dirty="0" err="1" smtClean="0"/>
              <a:t>name</a:t>
            </a:r>
            <a:r>
              <a:rPr lang="cs-CZ" sz="2400" dirty="0" smtClean="0"/>
              <a:t> in </a:t>
            </a:r>
            <a:r>
              <a:rPr lang="cs-CZ" sz="2400" dirty="0" err="1" smtClean="0"/>
              <a:t>honour</a:t>
            </a:r>
            <a:r>
              <a:rPr lang="cs-CZ" sz="2400" dirty="0" smtClean="0"/>
              <a:t> </a:t>
            </a:r>
            <a:r>
              <a:rPr lang="cs-CZ" sz="2400" dirty="0" err="1" smtClean="0"/>
              <a:t>of</a:t>
            </a:r>
            <a:r>
              <a:rPr lang="cs-CZ" sz="2400" dirty="0" smtClean="0"/>
              <a:t> </a:t>
            </a:r>
            <a:r>
              <a:rPr lang="cs-CZ" sz="2400" dirty="0" err="1" smtClean="0"/>
              <a:t>Queen</a:t>
            </a:r>
            <a:r>
              <a:rPr lang="cs-CZ" sz="2400" dirty="0" smtClean="0"/>
              <a:t> Victoria.</a:t>
            </a:r>
            <a:endParaRPr lang="cs-CZ" sz="2400" dirty="0"/>
          </a:p>
        </p:txBody>
      </p:sp>
    </p:spTree>
    <p:extLst>
      <p:ext uri="{BB962C8B-B14F-4D97-AF65-F5344CB8AC3E}">
        <p14:creationId xmlns:p14="http://schemas.microsoft.com/office/powerpoint/2010/main" val="21763953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764704"/>
            <a:ext cx="7018941" cy="1152128"/>
          </a:xfrm>
        </p:spPr>
        <p:txBody>
          <a:bodyPr>
            <a:normAutofit/>
          </a:bodyPr>
          <a:lstStyle/>
          <a:p>
            <a:r>
              <a:rPr lang="cs-CZ" sz="3200" dirty="0" smtClean="0"/>
              <a:t>5. </a:t>
            </a:r>
            <a:r>
              <a:rPr lang="cs-CZ" sz="3200" dirty="0" err="1" smtClean="0"/>
              <a:t>How</a:t>
            </a:r>
            <a:r>
              <a:rPr lang="cs-CZ" sz="3200" dirty="0" smtClean="0"/>
              <a:t> many </a:t>
            </a:r>
            <a:r>
              <a:rPr lang="cs-CZ" sz="3200" dirty="0" err="1" smtClean="0"/>
              <a:t>colours</a:t>
            </a:r>
            <a:r>
              <a:rPr lang="cs-CZ" sz="3200" dirty="0" smtClean="0"/>
              <a:t> </a:t>
            </a:r>
            <a:r>
              <a:rPr lang="cs-CZ" sz="3200" dirty="0" err="1" smtClean="0"/>
              <a:t>does</a:t>
            </a:r>
            <a:r>
              <a:rPr lang="cs-CZ" sz="3200" dirty="0" smtClean="0"/>
              <a:t> </a:t>
            </a:r>
            <a:r>
              <a:rPr lang="cs-CZ" sz="3200" dirty="0" err="1" smtClean="0"/>
              <a:t>the</a:t>
            </a:r>
            <a:r>
              <a:rPr lang="cs-CZ" sz="3200" dirty="0" smtClean="0"/>
              <a:t> </a:t>
            </a:r>
            <a:r>
              <a:rPr lang="cs-CZ" sz="3200" dirty="0" err="1" smtClean="0"/>
              <a:t>rainbow</a:t>
            </a:r>
            <a:r>
              <a:rPr lang="cs-CZ" sz="3200" dirty="0" smtClean="0"/>
              <a:t> </a:t>
            </a:r>
            <a:r>
              <a:rPr lang="cs-CZ" sz="3200" dirty="0" err="1" smtClean="0"/>
              <a:t>have</a:t>
            </a:r>
            <a:r>
              <a:rPr lang="cs-CZ" sz="3200" dirty="0" smtClean="0"/>
              <a:t>?</a:t>
            </a:r>
            <a:endParaRPr lang="cs-CZ" sz="3200" dirty="0"/>
          </a:p>
        </p:txBody>
      </p:sp>
      <p:sp>
        <p:nvSpPr>
          <p:cNvPr id="3" name="Zástupný symbol pro text 2"/>
          <p:cNvSpPr>
            <a:spLocks noGrp="1"/>
          </p:cNvSpPr>
          <p:nvPr>
            <p:ph type="body" sz="half" idx="2"/>
          </p:nvPr>
        </p:nvSpPr>
        <p:spPr/>
        <p:txBody>
          <a:bodyPr>
            <a:normAutofit/>
          </a:bodyPr>
          <a:lstStyle/>
          <a:p>
            <a:pPr marL="457200" indent="-457200">
              <a:buAutoNum type="alphaUcParenR"/>
            </a:pPr>
            <a:r>
              <a:rPr lang="cs-CZ" sz="2400" dirty="0" smtClean="0"/>
              <a:t>4</a:t>
            </a:r>
          </a:p>
          <a:p>
            <a:pPr marL="457200" indent="-457200">
              <a:buAutoNum type="alphaUcParenR"/>
            </a:pPr>
            <a:r>
              <a:rPr lang="cs-CZ" sz="2400" dirty="0" smtClean="0"/>
              <a:t>5</a:t>
            </a:r>
          </a:p>
          <a:p>
            <a:pPr marL="457200" indent="-457200">
              <a:buAutoNum type="alphaUcParenR"/>
            </a:pPr>
            <a:r>
              <a:rPr lang="cs-CZ" sz="2400" dirty="0" smtClean="0"/>
              <a:t>6</a:t>
            </a:r>
          </a:p>
          <a:p>
            <a:pPr marL="457200" indent="-457200">
              <a:buAutoNum type="alphaUcParenR"/>
            </a:pPr>
            <a:r>
              <a:rPr lang="cs-CZ" sz="2400" dirty="0" smtClean="0"/>
              <a:t>7</a:t>
            </a:r>
          </a:p>
          <a:p>
            <a:pPr marL="457200" indent="-457200">
              <a:buAutoNum type="alphaUcParenR"/>
            </a:pPr>
            <a:endParaRPr lang="cs-CZ" sz="2400" dirty="0"/>
          </a:p>
        </p:txBody>
      </p:sp>
      <p:pic>
        <p:nvPicPr>
          <p:cNvPr id="5122" name="Picture 2" descr="Zobrazit podrobnosti"/>
          <p:cNvPicPr>
            <a:picLocks noGrp="1" noChangeAspect="1" noChangeArrowheads="1"/>
          </p:cNvPicPr>
          <p:nvPr>
            <p:ph type="pic" sz="quarter" idx="14"/>
          </p:nvPr>
        </p:nvPicPr>
        <p:blipFill>
          <a:blip r:embed="rId2">
            <a:extLst>
              <a:ext uri="{28A0092B-C50C-407E-A947-70E740481C1C}">
                <a14:useLocalDpi xmlns:a14="http://schemas.microsoft.com/office/drawing/2010/main" val="0"/>
              </a:ext>
            </a:extLst>
          </a:blip>
          <a:srcRect/>
          <a:stretch>
            <a:fillRect/>
          </a:stretch>
        </p:blipFill>
        <p:spPr bwMode="auto">
          <a:xfrm>
            <a:off x="4788024" y="2276872"/>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902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1" presetClass="entr" presetSubtype="1" fill="hold" nodeType="clickEffect">
                                  <p:stCondLst>
                                    <p:cond delay="0"/>
                                  </p:stCondLst>
                                  <p:childTnLst>
                                    <p:set>
                                      <p:cBhvr>
                                        <p:cTn id="35" dur="1" fill="hold">
                                          <p:stCondLst>
                                            <p:cond delay="0"/>
                                          </p:stCondLst>
                                        </p:cTn>
                                        <p:tgtEl>
                                          <p:spTgt spid="5122"/>
                                        </p:tgtEl>
                                        <p:attrNameLst>
                                          <p:attrName>style.visibility</p:attrName>
                                        </p:attrNameLst>
                                      </p:cBhvr>
                                      <p:to>
                                        <p:strVal val="visible"/>
                                      </p:to>
                                    </p:set>
                                    <p:animEffect transition="in" filter="wheel(1)">
                                      <p:cBhvr>
                                        <p:cTn id="36" dur="20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1196753"/>
            <a:ext cx="7117178" cy="1008111"/>
          </a:xfrm>
        </p:spPr>
        <p:txBody>
          <a:bodyPr/>
          <a:lstStyle/>
          <a:p>
            <a:pPr algn="l"/>
            <a:r>
              <a:rPr lang="cs-CZ" sz="4000" dirty="0" smtClean="0"/>
              <a:t>D) 7</a:t>
            </a:r>
            <a:endParaRPr lang="cs-CZ" sz="4000" dirty="0"/>
          </a:p>
        </p:txBody>
      </p:sp>
      <p:sp>
        <p:nvSpPr>
          <p:cNvPr id="3" name="Zástupný symbol pro text 2"/>
          <p:cNvSpPr>
            <a:spLocks noGrp="1"/>
          </p:cNvSpPr>
          <p:nvPr>
            <p:ph type="body" idx="1"/>
          </p:nvPr>
        </p:nvSpPr>
        <p:spPr>
          <a:xfrm>
            <a:off x="1009443" y="4077072"/>
            <a:ext cx="7117178" cy="1560709"/>
          </a:xfrm>
        </p:spPr>
        <p:txBody>
          <a:bodyPr>
            <a:normAutofit/>
          </a:bodyPr>
          <a:lstStyle/>
          <a:p>
            <a:pPr algn="l"/>
            <a:r>
              <a:rPr lang="cs-CZ" sz="2400" dirty="0" err="1" smtClean="0"/>
              <a:t>The</a:t>
            </a:r>
            <a:r>
              <a:rPr lang="cs-CZ" sz="2400" dirty="0" smtClean="0"/>
              <a:t> </a:t>
            </a:r>
            <a:r>
              <a:rPr lang="cs-CZ" sz="2400" dirty="0" err="1" smtClean="0"/>
              <a:t>rainbow</a:t>
            </a:r>
            <a:r>
              <a:rPr lang="cs-CZ" sz="2400" dirty="0" smtClean="0"/>
              <a:t> has </a:t>
            </a:r>
            <a:r>
              <a:rPr lang="cs-CZ" sz="2400" dirty="0" err="1" smtClean="0"/>
              <a:t>seven</a:t>
            </a:r>
            <a:r>
              <a:rPr lang="cs-CZ" sz="2400" dirty="0" smtClean="0"/>
              <a:t> </a:t>
            </a:r>
            <a:r>
              <a:rPr lang="cs-CZ" sz="2400" dirty="0" err="1" smtClean="0"/>
              <a:t>colours</a:t>
            </a:r>
            <a:r>
              <a:rPr lang="cs-CZ" sz="2400" dirty="0" smtClean="0"/>
              <a:t>: </a:t>
            </a:r>
            <a:r>
              <a:rPr lang="cs-CZ" sz="2400" dirty="0" err="1" smtClean="0"/>
              <a:t>red</a:t>
            </a:r>
            <a:r>
              <a:rPr lang="cs-CZ" sz="2400" dirty="0" smtClean="0"/>
              <a:t>, </a:t>
            </a:r>
            <a:r>
              <a:rPr lang="cs-CZ" sz="2400" dirty="0" err="1" smtClean="0"/>
              <a:t>orange</a:t>
            </a:r>
            <a:r>
              <a:rPr lang="cs-CZ" sz="2400" dirty="0" smtClean="0"/>
              <a:t>, </a:t>
            </a:r>
            <a:r>
              <a:rPr lang="cs-CZ" sz="2400" dirty="0" err="1" smtClean="0"/>
              <a:t>yellow</a:t>
            </a:r>
            <a:r>
              <a:rPr lang="cs-CZ" sz="2400" dirty="0" smtClean="0"/>
              <a:t>, green, blue, indigo and violet.</a:t>
            </a:r>
            <a:endParaRPr lang="cs-CZ" sz="2400" dirty="0"/>
          </a:p>
        </p:txBody>
      </p:sp>
    </p:spTree>
    <p:extLst>
      <p:ext uri="{BB962C8B-B14F-4D97-AF65-F5344CB8AC3E}">
        <p14:creationId xmlns:p14="http://schemas.microsoft.com/office/powerpoint/2010/main" val="316990408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692696"/>
            <a:ext cx="6730909" cy="1584176"/>
          </a:xfrm>
        </p:spPr>
        <p:txBody>
          <a:bodyPr>
            <a:normAutofit/>
          </a:bodyPr>
          <a:lstStyle/>
          <a:p>
            <a:r>
              <a:rPr lang="cs-CZ" sz="3200" dirty="0" smtClean="0"/>
              <a:t>6. </a:t>
            </a:r>
            <a:r>
              <a:rPr lang="cs-CZ" sz="3200" dirty="0" err="1" smtClean="0"/>
              <a:t>What</a:t>
            </a:r>
            <a:r>
              <a:rPr lang="cs-CZ" sz="3200" dirty="0" smtClean="0"/>
              <a:t> city </a:t>
            </a:r>
            <a:r>
              <a:rPr lang="cs-CZ" sz="3200" dirty="0" err="1" smtClean="0"/>
              <a:t>is</a:t>
            </a:r>
            <a:r>
              <a:rPr lang="cs-CZ" sz="3200" dirty="0" smtClean="0"/>
              <a:t> </a:t>
            </a:r>
            <a:r>
              <a:rPr lang="cs-CZ" sz="3200" dirty="0" err="1" smtClean="0"/>
              <a:t>considerated</a:t>
            </a:r>
            <a:r>
              <a:rPr lang="cs-CZ" sz="3200" dirty="0" smtClean="0"/>
              <a:t> to </a:t>
            </a:r>
            <a:r>
              <a:rPr lang="cs-CZ" sz="3200" dirty="0" err="1" smtClean="0"/>
              <a:t>be</a:t>
            </a:r>
            <a:r>
              <a:rPr lang="cs-CZ" sz="3200" dirty="0" smtClean="0"/>
              <a:t> </a:t>
            </a:r>
            <a:r>
              <a:rPr lang="cs-CZ" sz="3200" dirty="0" err="1" smtClean="0"/>
              <a:t>the</a:t>
            </a:r>
            <a:r>
              <a:rPr lang="cs-CZ" sz="3200" dirty="0" smtClean="0"/>
              <a:t> </a:t>
            </a:r>
            <a:r>
              <a:rPr lang="cs-CZ" sz="3200" dirty="0" err="1" smtClean="0"/>
              <a:t>capital</a:t>
            </a:r>
            <a:r>
              <a:rPr lang="cs-CZ" sz="3200" dirty="0" smtClean="0"/>
              <a:t> </a:t>
            </a:r>
            <a:br>
              <a:rPr lang="cs-CZ" sz="3200" dirty="0" smtClean="0"/>
            </a:br>
            <a:r>
              <a:rPr lang="cs-CZ" sz="3200" dirty="0" err="1" smtClean="0"/>
              <a:t>of</a:t>
            </a:r>
            <a:r>
              <a:rPr lang="cs-CZ" sz="3200" dirty="0" smtClean="0"/>
              <a:t> </a:t>
            </a:r>
            <a:r>
              <a:rPr lang="cs-CZ" sz="3200" dirty="0" err="1" smtClean="0"/>
              <a:t>Europe</a:t>
            </a:r>
            <a:r>
              <a:rPr lang="cs-CZ" sz="3200" dirty="0" smtClean="0"/>
              <a:t>?</a:t>
            </a:r>
            <a:endParaRPr lang="cs-CZ" sz="3200" dirty="0"/>
          </a:p>
        </p:txBody>
      </p:sp>
      <p:sp>
        <p:nvSpPr>
          <p:cNvPr id="3" name="Zástupný symbol pro text 2"/>
          <p:cNvSpPr>
            <a:spLocks noGrp="1"/>
          </p:cNvSpPr>
          <p:nvPr>
            <p:ph type="body" sz="half" idx="2"/>
          </p:nvPr>
        </p:nvSpPr>
        <p:spPr/>
        <p:txBody>
          <a:bodyPr>
            <a:normAutofit/>
          </a:bodyPr>
          <a:lstStyle/>
          <a:p>
            <a:pPr marL="457200" indent="-457200">
              <a:buAutoNum type="alphaUcParenR"/>
            </a:pPr>
            <a:r>
              <a:rPr lang="cs-CZ" sz="2400" dirty="0" smtClean="0"/>
              <a:t>Paris</a:t>
            </a:r>
          </a:p>
          <a:p>
            <a:pPr marL="457200" indent="-457200">
              <a:buAutoNum type="alphaUcParenR"/>
            </a:pPr>
            <a:r>
              <a:rPr lang="cs-CZ" sz="2400" dirty="0" smtClean="0"/>
              <a:t>Prague</a:t>
            </a:r>
          </a:p>
          <a:p>
            <a:pPr marL="457200" indent="-457200">
              <a:buAutoNum type="alphaUcParenR"/>
            </a:pPr>
            <a:r>
              <a:rPr lang="cs-CZ" sz="2400" dirty="0" err="1" smtClean="0"/>
              <a:t>Brussels</a:t>
            </a:r>
            <a:endParaRPr lang="cs-CZ" sz="2400" dirty="0" smtClean="0"/>
          </a:p>
          <a:p>
            <a:pPr marL="457200" indent="-457200">
              <a:buAutoNum type="alphaUcParenR"/>
            </a:pPr>
            <a:r>
              <a:rPr lang="cs-CZ" sz="2400" dirty="0" err="1" smtClean="0"/>
              <a:t>Strasbourg</a:t>
            </a:r>
            <a:endParaRPr lang="cs-CZ" sz="2400" dirty="0"/>
          </a:p>
        </p:txBody>
      </p:sp>
      <p:pic>
        <p:nvPicPr>
          <p:cNvPr id="1028" name="Picture 4" descr="Zobrazit podrobnosti"/>
          <p:cNvPicPr>
            <a:picLocks noGrp="1" noChangeAspect="1" noChangeArrowheads="1"/>
          </p:cNvPicPr>
          <p:nvPr>
            <p:ph type="pic" sz="quarter" idx="14"/>
          </p:nvPr>
        </p:nvPicPr>
        <p:blipFill>
          <a:blip r:embed="rId2">
            <a:extLst>
              <a:ext uri="{28A0092B-C50C-407E-A947-70E740481C1C}">
                <a14:useLocalDpi xmlns:a14="http://schemas.microsoft.com/office/drawing/2010/main" val="0"/>
              </a:ext>
            </a:extLst>
          </a:blip>
          <a:srcRect/>
          <a:stretch>
            <a:fillRect/>
          </a:stretch>
        </p:blipFill>
        <p:spPr bwMode="auto">
          <a:xfrm>
            <a:off x="5652120" y="2132856"/>
            <a:ext cx="2475560" cy="2475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341353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nodeType="clickEffect">
                                  <p:stCondLst>
                                    <p:cond delay="0"/>
                                  </p:stCondLst>
                                  <p:childTnLst>
                                    <p:set>
                                      <p:cBhvr>
                                        <p:cTn id="35" dur="1" fill="hold">
                                          <p:stCondLst>
                                            <p:cond delay="0"/>
                                          </p:stCondLst>
                                        </p:cTn>
                                        <p:tgtEl>
                                          <p:spTgt spid="1028"/>
                                        </p:tgtEl>
                                        <p:attrNameLst>
                                          <p:attrName>style.visibility</p:attrName>
                                        </p:attrNameLst>
                                      </p:cBhvr>
                                      <p:to>
                                        <p:strVal val="visible"/>
                                      </p:to>
                                    </p:set>
                                    <p:animEffect transition="in" filter="barn(inVertical)">
                                      <p:cBhvr>
                                        <p:cTn id="36"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1052737"/>
            <a:ext cx="7117178" cy="1224135"/>
          </a:xfrm>
        </p:spPr>
        <p:txBody>
          <a:bodyPr/>
          <a:lstStyle/>
          <a:p>
            <a:pPr algn="l"/>
            <a:r>
              <a:rPr lang="cs-CZ" sz="4000" dirty="0" smtClean="0"/>
              <a:t>C) </a:t>
            </a:r>
            <a:r>
              <a:rPr lang="cs-CZ" sz="4000" dirty="0" err="1" smtClean="0"/>
              <a:t>Brussels</a:t>
            </a:r>
            <a:endParaRPr lang="cs-CZ" sz="4000" dirty="0"/>
          </a:p>
        </p:txBody>
      </p:sp>
      <p:sp>
        <p:nvSpPr>
          <p:cNvPr id="3" name="Zástupný symbol pro text 2"/>
          <p:cNvSpPr>
            <a:spLocks noGrp="1"/>
          </p:cNvSpPr>
          <p:nvPr>
            <p:ph type="body" idx="1"/>
          </p:nvPr>
        </p:nvSpPr>
        <p:spPr>
          <a:xfrm>
            <a:off x="1009443" y="3789040"/>
            <a:ext cx="7117178" cy="1848741"/>
          </a:xfrm>
        </p:spPr>
        <p:txBody>
          <a:bodyPr>
            <a:normAutofit/>
          </a:bodyPr>
          <a:lstStyle/>
          <a:p>
            <a:pPr algn="l"/>
            <a:r>
              <a:rPr lang="cs-CZ" sz="2400" dirty="0" err="1" smtClean="0"/>
              <a:t>It</a:t>
            </a:r>
            <a:r>
              <a:rPr lang="cs-CZ" sz="2400" dirty="0" smtClean="0"/>
              <a:t> </a:t>
            </a:r>
            <a:r>
              <a:rPr lang="cs-CZ" sz="2400" dirty="0" err="1" smtClean="0"/>
              <a:t>is</a:t>
            </a:r>
            <a:r>
              <a:rPr lang="cs-CZ" sz="2400" dirty="0" smtClean="0"/>
              <a:t> </a:t>
            </a:r>
            <a:r>
              <a:rPr lang="cs-CZ" sz="2400" dirty="0" err="1" smtClean="0"/>
              <a:t>the</a:t>
            </a:r>
            <a:r>
              <a:rPr lang="cs-CZ" sz="2400" dirty="0" smtClean="0"/>
              <a:t> </a:t>
            </a:r>
            <a:r>
              <a:rPr lang="cs-CZ" sz="2400" dirty="0" err="1" smtClean="0"/>
              <a:t>political</a:t>
            </a:r>
            <a:r>
              <a:rPr lang="cs-CZ" sz="2400" dirty="0" smtClean="0"/>
              <a:t> and </a:t>
            </a:r>
            <a:r>
              <a:rPr lang="cs-CZ" sz="2400" dirty="0" err="1" smtClean="0"/>
              <a:t>administrative</a:t>
            </a:r>
            <a:r>
              <a:rPr lang="cs-CZ" sz="2400" dirty="0" smtClean="0"/>
              <a:t> </a:t>
            </a:r>
            <a:r>
              <a:rPr lang="cs-CZ" sz="2400" dirty="0" err="1" smtClean="0"/>
              <a:t>heart</a:t>
            </a:r>
            <a:r>
              <a:rPr lang="cs-CZ" sz="2400" dirty="0" smtClean="0"/>
              <a:t> </a:t>
            </a:r>
            <a:r>
              <a:rPr lang="cs-CZ" sz="2400" dirty="0" err="1" smtClean="0"/>
              <a:t>of</a:t>
            </a:r>
            <a:r>
              <a:rPr lang="cs-CZ" sz="2400" dirty="0" smtClean="0"/>
              <a:t> </a:t>
            </a:r>
            <a:r>
              <a:rPr lang="cs-CZ" sz="2400" dirty="0" err="1" smtClean="0"/>
              <a:t>Belgium</a:t>
            </a:r>
            <a:r>
              <a:rPr lang="cs-CZ" sz="2400" dirty="0" smtClean="0"/>
              <a:t> but </a:t>
            </a:r>
            <a:r>
              <a:rPr lang="cs-CZ" sz="2400" dirty="0" err="1" smtClean="0"/>
              <a:t>also</a:t>
            </a:r>
            <a:r>
              <a:rPr lang="cs-CZ" sz="2400" dirty="0" smtClean="0"/>
              <a:t> </a:t>
            </a:r>
            <a:r>
              <a:rPr lang="cs-CZ" sz="2400" dirty="0" err="1" smtClean="0"/>
              <a:t>of</a:t>
            </a:r>
            <a:r>
              <a:rPr lang="cs-CZ" sz="2400" dirty="0" smtClean="0"/>
              <a:t> </a:t>
            </a:r>
            <a:r>
              <a:rPr lang="cs-CZ" sz="2400" dirty="0" err="1" smtClean="0"/>
              <a:t>Europe</a:t>
            </a:r>
            <a:r>
              <a:rPr lang="cs-CZ" sz="2400" dirty="0" smtClean="0"/>
              <a:t>. </a:t>
            </a:r>
            <a:r>
              <a:rPr lang="cs-CZ" sz="2400" dirty="0" err="1" smtClean="0"/>
              <a:t>It</a:t>
            </a:r>
            <a:r>
              <a:rPr lang="cs-CZ" sz="2400" dirty="0" smtClean="0"/>
              <a:t> </a:t>
            </a:r>
            <a:r>
              <a:rPr lang="cs-CZ" sz="2400" dirty="0" err="1" smtClean="0"/>
              <a:t>is</a:t>
            </a:r>
            <a:r>
              <a:rPr lang="cs-CZ" sz="2400" dirty="0" smtClean="0"/>
              <a:t> </a:t>
            </a:r>
            <a:r>
              <a:rPr lang="cs-CZ" sz="2400" dirty="0" err="1" smtClean="0"/>
              <a:t>the</a:t>
            </a:r>
            <a:r>
              <a:rPr lang="cs-CZ" sz="2400" dirty="0" smtClean="0"/>
              <a:t> place </a:t>
            </a:r>
            <a:r>
              <a:rPr lang="cs-CZ" sz="2400" dirty="0" err="1" smtClean="0"/>
              <a:t>of</a:t>
            </a:r>
            <a:r>
              <a:rPr lang="cs-CZ" sz="2400" dirty="0" smtClean="0"/>
              <a:t> </a:t>
            </a:r>
            <a:r>
              <a:rPr lang="cs-CZ" sz="2400" dirty="0" err="1" smtClean="0"/>
              <a:t>European</a:t>
            </a:r>
            <a:r>
              <a:rPr lang="cs-CZ" sz="2400" dirty="0" smtClean="0"/>
              <a:t> </a:t>
            </a:r>
            <a:r>
              <a:rPr lang="cs-CZ" sz="2400" dirty="0" err="1" smtClean="0"/>
              <a:t>Commission</a:t>
            </a:r>
            <a:r>
              <a:rPr lang="cs-CZ" sz="2400" dirty="0"/>
              <a:t> </a:t>
            </a:r>
            <a:r>
              <a:rPr lang="cs-CZ" sz="2400" dirty="0" smtClean="0"/>
              <a:t>and </a:t>
            </a:r>
            <a:r>
              <a:rPr lang="cs-CZ" sz="2400" dirty="0" err="1" smtClean="0"/>
              <a:t>the</a:t>
            </a:r>
            <a:r>
              <a:rPr lang="cs-CZ" sz="2400" dirty="0" smtClean="0"/>
              <a:t> </a:t>
            </a:r>
            <a:r>
              <a:rPr lang="cs-CZ" sz="2400" dirty="0" err="1" smtClean="0"/>
              <a:t>Council</a:t>
            </a:r>
            <a:r>
              <a:rPr lang="cs-CZ" sz="2400" dirty="0" smtClean="0"/>
              <a:t> </a:t>
            </a:r>
            <a:r>
              <a:rPr lang="cs-CZ" sz="2400" dirty="0" err="1" smtClean="0"/>
              <a:t>of</a:t>
            </a:r>
            <a:r>
              <a:rPr lang="cs-CZ" sz="2400" dirty="0" smtClean="0"/>
              <a:t> </a:t>
            </a:r>
            <a:r>
              <a:rPr lang="cs-CZ" sz="2400" dirty="0" err="1" smtClean="0"/>
              <a:t>the</a:t>
            </a:r>
            <a:r>
              <a:rPr lang="cs-CZ" sz="2400" dirty="0" smtClean="0"/>
              <a:t> </a:t>
            </a:r>
            <a:r>
              <a:rPr lang="cs-CZ" sz="2400" dirty="0" err="1" smtClean="0"/>
              <a:t>European</a:t>
            </a:r>
            <a:r>
              <a:rPr lang="cs-CZ" sz="2400" dirty="0" smtClean="0"/>
              <a:t> Union.</a:t>
            </a:r>
            <a:endParaRPr lang="cs-CZ" sz="2400" dirty="0"/>
          </a:p>
        </p:txBody>
      </p:sp>
    </p:spTree>
    <p:extLst>
      <p:ext uri="{BB962C8B-B14F-4D97-AF65-F5344CB8AC3E}">
        <p14:creationId xmlns:p14="http://schemas.microsoft.com/office/powerpoint/2010/main" val="38607550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71600" y="836712"/>
            <a:ext cx="7090949" cy="864096"/>
          </a:xfrm>
        </p:spPr>
        <p:txBody>
          <a:bodyPr>
            <a:noAutofit/>
          </a:bodyPr>
          <a:lstStyle/>
          <a:p>
            <a:r>
              <a:rPr lang="cs-CZ" sz="3200" dirty="0" smtClean="0"/>
              <a:t>7. </a:t>
            </a:r>
            <a:r>
              <a:rPr lang="cs-CZ" sz="3200" dirty="0" err="1" smtClean="0"/>
              <a:t>Where</a:t>
            </a:r>
            <a:r>
              <a:rPr lang="cs-CZ" sz="3200" dirty="0" smtClean="0"/>
              <a:t> </a:t>
            </a:r>
            <a:r>
              <a:rPr lang="cs-CZ" sz="3200" dirty="0" err="1" smtClean="0"/>
              <a:t>can</a:t>
            </a:r>
            <a:r>
              <a:rPr lang="cs-CZ" sz="3200" dirty="0" smtClean="0"/>
              <a:t> </a:t>
            </a:r>
            <a:r>
              <a:rPr lang="cs-CZ" sz="3200" dirty="0" err="1" smtClean="0"/>
              <a:t>you</a:t>
            </a:r>
            <a:r>
              <a:rPr lang="cs-CZ" sz="3200" dirty="0" smtClean="0"/>
              <a:t> </a:t>
            </a:r>
            <a:r>
              <a:rPr lang="cs-CZ" sz="3200" dirty="0" err="1" smtClean="0"/>
              <a:t>find</a:t>
            </a:r>
            <a:r>
              <a:rPr lang="cs-CZ" sz="3200" dirty="0" smtClean="0"/>
              <a:t> </a:t>
            </a:r>
            <a:r>
              <a:rPr lang="cs-CZ" sz="3200" dirty="0" err="1" smtClean="0"/>
              <a:t>the</a:t>
            </a:r>
            <a:r>
              <a:rPr lang="cs-CZ" sz="3200" dirty="0" smtClean="0"/>
              <a:t> </a:t>
            </a:r>
            <a:r>
              <a:rPr lang="cs-CZ" sz="3200" dirty="0" err="1" smtClean="0"/>
              <a:t>Statue</a:t>
            </a:r>
            <a:r>
              <a:rPr lang="cs-CZ" sz="3200" dirty="0" smtClean="0"/>
              <a:t> </a:t>
            </a:r>
            <a:r>
              <a:rPr lang="cs-CZ" sz="3200" dirty="0" err="1" smtClean="0"/>
              <a:t>of</a:t>
            </a:r>
            <a:r>
              <a:rPr lang="cs-CZ" sz="3200" dirty="0" smtClean="0"/>
              <a:t> </a:t>
            </a:r>
            <a:r>
              <a:rPr lang="cs-CZ" sz="3200" dirty="0" err="1" smtClean="0"/>
              <a:t>Mermaid</a:t>
            </a:r>
            <a:r>
              <a:rPr lang="cs-CZ" sz="3200" dirty="0" smtClean="0"/>
              <a:t>?</a:t>
            </a:r>
            <a:endParaRPr lang="cs-CZ" sz="3200" dirty="0"/>
          </a:p>
        </p:txBody>
      </p:sp>
      <p:sp>
        <p:nvSpPr>
          <p:cNvPr id="3" name="Zástupný symbol pro text 2"/>
          <p:cNvSpPr>
            <a:spLocks noGrp="1"/>
          </p:cNvSpPr>
          <p:nvPr>
            <p:ph type="body" sz="half" idx="2"/>
          </p:nvPr>
        </p:nvSpPr>
        <p:spPr>
          <a:xfrm>
            <a:off x="1009443" y="1988840"/>
            <a:ext cx="3297954" cy="3672408"/>
          </a:xfrm>
        </p:spPr>
        <p:txBody>
          <a:bodyPr>
            <a:normAutofit/>
          </a:bodyPr>
          <a:lstStyle/>
          <a:p>
            <a:pPr marL="457200" indent="-457200">
              <a:buAutoNum type="alphaUcParenR"/>
            </a:pPr>
            <a:r>
              <a:rPr lang="cs-CZ" sz="2400" dirty="0" smtClean="0"/>
              <a:t>In </a:t>
            </a:r>
            <a:r>
              <a:rPr lang="cs-CZ" sz="2400" dirty="0" err="1" smtClean="0"/>
              <a:t>Copenhagen</a:t>
            </a:r>
            <a:r>
              <a:rPr lang="cs-CZ" sz="2400" dirty="0" smtClean="0"/>
              <a:t> in </a:t>
            </a:r>
            <a:r>
              <a:rPr lang="cs-CZ" sz="2400" dirty="0" err="1" smtClean="0"/>
              <a:t>Denmark</a:t>
            </a:r>
            <a:endParaRPr lang="cs-CZ" sz="2400" dirty="0" smtClean="0"/>
          </a:p>
          <a:p>
            <a:pPr marL="457200" indent="-457200">
              <a:buAutoNum type="alphaUcParenR"/>
            </a:pPr>
            <a:r>
              <a:rPr lang="cs-CZ" sz="2400" dirty="0" smtClean="0"/>
              <a:t>In Stockholm in </a:t>
            </a:r>
            <a:r>
              <a:rPr lang="cs-CZ" sz="2400" dirty="0" err="1" smtClean="0"/>
              <a:t>Sweden</a:t>
            </a:r>
            <a:endParaRPr lang="cs-CZ" sz="2400" dirty="0" smtClean="0"/>
          </a:p>
          <a:p>
            <a:pPr marL="457200" indent="-457200">
              <a:buAutoNum type="alphaUcParenR"/>
            </a:pPr>
            <a:r>
              <a:rPr lang="cs-CZ" sz="2400" dirty="0" smtClean="0"/>
              <a:t>In Amsterdam in </a:t>
            </a:r>
            <a:r>
              <a:rPr lang="cs-CZ" sz="2400" dirty="0" err="1" smtClean="0"/>
              <a:t>the</a:t>
            </a:r>
            <a:r>
              <a:rPr lang="cs-CZ" sz="2400" dirty="0" smtClean="0"/>
              <a:t> </a:t>
            </a:r>
            <a:r>
              <a:rPr lang="cs-CZ" sz="2400" dirty="0" err="1" smtClean="0"/>
              <a:t>Netherlands</a:t>
            </a:r>
            <a:endParaRPr lang="cs-CZ" sz="2400" dirty="0" smtClean="0"/>
          </a:p>
          <a:p>
            <a:pPr marL="457200" indent="-457200">
              <a:buAutoNum type="alphaUcParenR"/>
            </a:pPr>
            <a:r>
              <a:rPr lang="cs-CZ" sz="2400" dirty="0" smtClean="0"/>
              <a:t>In </a:t>
            </a:r>
            <a:r>
              <a:rPr lang="cs-CZ" sz="2400" dirty="0" err="1" smtClean="0"/>
              <a:t>Brussels</a:t>
            </a:r>
            <a:r>
              <a:rPr lang="cs-CZ" sz="2400" dirty="0" smtClean="0"/>
              <a:t> in </a:t>
            </a:r>
            <a:r>
              <a:rPr lang="cs-CZ" sz="2400" dirty="0" err="1" smtClean="0"/>
              <a:t>Belgium</a:t>
            </a:r>
            <a:endParaRPr lang="cs-CZ" sz="2400" dirty="0"/>
          </a:p>
        </p:txBody>
      </p:sp>
      <p:pic>
        <p:nvPicPr>
          <p:cNvPr id="2050" name="Picture 2" descr="Mytická mořská panna s fialovým vlasy plavající ve vodě "/>
          <p:cNvPicPr>
            <a:picLocks noGrp="1" noChangeAspect="1" noChangeArrowheads="1"/>
          </p:cNvPicPr>
          <p:nvPr>
            <p:ph type="pic" sz="quarter" idx="14"/>
          </p:nvPr>
        </p:nvPicPr>
        <p:blipFill>
          <a:blip r:embed="rId2">
            <a:extLst>
              <a:ext uri="{28A0092B-C50C-407E-A947-70E740481C1C}">
                <a14:useLocalDpi xmlns:a14="http://schemas.microsoft.com/office/drawing/2010/main" val="0"/>
              </a:ext>
            </a:extLst>
          </a:blip>
          <a:srcRect/>
          <a:stretch>
            <a:fillRect/>
          </a:stretch>
        </p:blipFill>
        <p:spPr bwMode="auto">
          <a:xfrm>
            <a:off x="4716463" y="2276475"/>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770177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nodeType="clickEffect">
                                  <p:stCondLst>
                                    <p:cond delay="0"/>
                                  </p:stCondLst>
                                  <p:childTnLst>
                                    <p:set>
                                      <p:cBhvr>
                                        <p:cTn id="35" dur="1" fill="hold">
                                          <p:stCondLst>
                                            <p:cond delay="0"/>
                                          </p:stCondLst>
                                        </p:cTn>
                                        <p:tgtEl>
                                          <p:spTgt spid="2050"/>
                                        </p:tgtEl>
                                        <p:attrNameLst>
                                          <p:attrName>style.visibility</p:attrName>
                                        </p:attrNameLst>
                                      </p:cBhvr>
                                      <p:to>
                                        <p:strVal val="visible"/>
                                      </p:to>
                                    </p:set>
                                    <p:animEffect transition="in" filter="wipe(down)">
                                      <p:cBhvr>
                                        <p:cTn id="36"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980729"/>
            <a:ext cx="7117178" cy="1440159"/>
          </a:xfrm>
        </p:spPr>
        <p:txBody>
          <a:bodyPr/>
          <a:lstStyle/>
          <a:p>
            <a:pPr algn="l"/>
            <a:r>
              <a:rPr lang="cs-CZ" sz="4000" dirty="0" smtClean="0"/>
              <a:t>A) In </a:t>
            </a:r>
            <a:r>
              <a:rPr lang="cs-CZ" sz="4000" dirty="0" err="1" smtClean="0"/>
              <a:t>Copenhagen</a:t>
            </a:r>
            <a:endParaRPr lang="cs-CZ" sz="4000" dirty="0"/>
          </a:p>
        </p:txBody>
      </p:sp>
      <p:sp>
        <p:nvSpPr>
          <p:cNvPr id="3" name="Zástupný symbol pro text 2"/>
          <p:cNvSpPr>
            <a:spLocks noGrp="1"/>
          </p:cNvSpPr>
          <p:nvPr>
            <p:ph type="body" idx="1"/>
          </p:nvPr>
        </p:nvSpPr>
        <p:spPr>
          <a:xfrm>
            <a:off x="1009443" y="3429000"/>
            <a:ext cx="7117178" cy="2208781"/>
          </a:xfrm>
        </p:spPr>
        <p:txBody>
          <a:bodyPr>
            <a:normAutofit/>
          </a:bodyPr>
          <a:lstStyle/>
          <a:p>
            <a:pPr algn="l"/>
            <a:r>
              <a:rPr lang="cs-CZ" sz="2400" dirty="0" smtClean="0"/>
              <a:t>In </a:t>
            </a:r>
            <a:r>
              <a:rPr lang="cs-CZ" sz="2400" dirty="0" err="1" smtClean="0"/>
              <a:t>Copenhagen</a:t>
            </a:r>
            <a:r>
              <a:rPr lang="cs-CZ" sz="2400" dirty="0" smtClean="0"/>
              <a:t> </a:t>
            </a:r>
            <a:r>
              <a:rPr lang="cs-CZ" sz="2400" dirty="0" err="1" smtClean="0"/>
              <a:t>there</a:t>
            </a:r>
            <a:r>
              <a:rPr lang="cs-CZ" sz="2400" dirty="0" smtClean="0"/>
              <a:t> </a:t>
            </a:r>
            <a:r>
              <a:rPr lang="cs-CZ" sz="2400" dirty="0" err="1" smtClean="0"/>
              <a:t>is</a:t>
            </a:r>
            <a:r>
              <a:rPr lang="cs-CZ" sz="2400" dirty="0" smtClean="0"/>
              <a:t> </a:t>
            </a:r>
            <a:r>
              <a:rPr lang="cs-CZ" sz="2400" dirty="0" err="1" smtClean="0"/>
              <a:t>one</a:t>
            </a:r>
            <a:r>
              <a:rPr lang="cs-CZ" sz="2400" dirty="0" smtClean="0"/>
              <a:t> </a:t>
            </a:r>
            <a:r>
              <a:rPr lang="cs-CZ" sz="2400" dirty="0" err="1" smtClean="0"/>
              <a:t>of</a:t>
            </a:r>
            <a:r>
              <a:rPr lang="cs-CZ" sz="2400" dirty="0" smtClean="0"/>
              <a:t> </a:t>
            </a:r>
            <a:r>
              <a:rPr lang="cs-CZ" sz="2400" dirty="0" err="1" smtClean="0"/>
              <a:t>the</a:t>
            </a:r>
            <a:r>
              <a:rPr lang="cs-CZ" sz="2400" dirty="0" smtClean="0"/>
              <a:t> most </a:t>
            </a:r>
            <a:r>
              <a:rPr lang="cs-CZ" sz="2400" dirty="0" err="1" smtClean="0"/>
              <a:t>visited</a:t>
            </a:r>
            <a:r>
              <a:rPr lang="cs-CZ" sz="2400" dirty="0" smtClean="0"/>
              <a:t> </a:t>
            </a:r>
            <a:r>
              <a:rPr lang="cs-CZ" sz="2400" dirty="0" err="1" smtClean="0"/>
              <a:t>touristic</a:t>
            </a:r>
            <a:r>
              <a:rPr lang="cs-CZ" sz="2400" dirty="0" smtClean="0"/>
              <a:t> </a:t>
            </a:r>
            <a:r>
              <a:rPr lang="cs-CZ" sz="2400" dirty="0" err="1" smtClean="0"/>
              <a:t>attractions</a:t>
            </a:r>
            <a:r>
              <a:rPr lang="cs-CZ" sz="2400" dirty="0" smtClean="0"/>
              <a:t> – </a:t>
            </a:r>
            <a:r>
              <a:rPr lang="cs-CZ" sz="2400" dirty="0" err="1" smtClean="0"/>
              <a:t>the</a:t>
            </a:r>
            <a:r>
              <a:rPr lang="cs-CZ" sz="2400" dirty="0" smtClean="0"/>
              <a:t> bronze </a:t>
            </a:r>
            <a:r>
              <a:rPr lang="cs-CZ" sz="2400" dirty="0" err="1" smtClean="0"/>
              <a:t>statue</a:t>
            </a:r>
            <a:r>
              <a:rPr lang="cs-CZ" sz="2400" dirty="0" smtClean="0"/>
              <a:t> </a:t>
            </a:r>
            <a:r>
              <a:rPr lang="cs-CZ" sz="2400" dirty="0" err="1" smtClean="0"/>
              <a:t>of</a:t>
            </a:r>
            <a:r>
              <a:rPr lang="cs-CZ" sz="2400" dirty="0" smtClean="0"/>
              <a:t> </a:t>
            </a:r>
            <a:r>
              <a:rPr lang="cs-CZ" sz="2400" dirty="0" err="1" smtClean="0"/>
              <a:t>Mermaid</a:t>
            </a:r>
            <a:r>
              <a:rPr lang="cs-CZ" sz="2400" dirty="0" smtClean="0"/>
              <a:t>. </a:t>
            </a:r>
            <a:r>
              <a:rPr lang="cs-CZ" sz="2400" dirty="0" err="1" smtClean="0"/>
              <a:t>Having</a:t>
            </a:r>
            <a:r>
              <a:rPr lang="cs-CZ" sz="2400" dirty="0" smtClean="0"/>
              <a:t> </a:t>
            </a:r>
            <a:r>
              <a:rPr lang="cs-CZ" sz="2400" dirty="0" err="1" smtClean="0"/>
              <a:t>the</a:t>
            </a:r>
            <a:r>
              <a:rPr lang="cs-CZ" sz="2400" dirty="0" smtClean="0"/>
              <a:t> </a:t>
            </a:r>
            <a:r>
              <a:rPr lang="cs-CZ" sz="2400" dirty="0" err="1" smtClean="0"/>
              <a:t>statue</a:t>
            </a:r>
            <a:r>
              <a:rPr lang="cs-CZ" sz="2400" dirty="0" smtClean="0"/>
              <a:t> </a:t>
            </a:r>
            <a:r>
              <a:rPr lang="cs-CZ" sz="2400" dirty="0" err="1" smtClean="0"/>
              <a:t>there</a:t>
            </a:r>
            <a:r>
              <a:rPr lang="cs-CZ" sz="2400" dirty="0" smtClean="0"/>
              <a:t> </a:t>
            </a:r>
            <a:r>
              <a:rPr lang="cs-CZ" sz="2400" dirty="0" err="1" smtClean="0"/>
              <a:t>was</a:t>
            </a:r>
            <a:r>
              <a:rPr lang="cs-CZ" sz="2400" dirty="0" smtClean="0"/>
              <a:t> </a:t>
            </a:r>
            <a:r>
              <a:rPr lang="cs-CZ" sz="2400" dirty="0" err="1" smtClean="0"/>
              <a:t>inspired</a:t>
            </a:r>
            <a:r>
              <a:rPr lang="cs-CZ" sz="2400" dirty="0" smtClean="0"/>
              <a:t> by </a:t>
            </a:r>
            <a:r>
              <a:rPr lang="cs-CZ" sz="2400" dirty="0" err="1" smtClean="0"/>
              <a:t>Danish</a:t>
            </a:r>
            <a:r>
              <a:rPr lang="cs-CZ" sz="2400" dirty="0" smtClean="0"/>
              <a:t> Hans Christian </a:t>
            </a:r>
            <a:r>
              <a:rPr lang="cs-CZ" sz="2400" dirty="0" err="1" smtClean="0"/>
              <a:t>Andersen´s</a:t>
            </a:r>
            <a:r>
              <a:rPr lang="cs-CZ" sz="2400" dirty="0" smtClean="0"/>
              <a:t> </a:t>
            </a:r>
            <a:r>
              <a:rPr lang="cs-CZ" sz="2400" dirty="0" err="1" smtClean="0"/>
              <a:t>fairy</a:t>
            </a:r>
            <a:r>
              <a:rPr lang="cs-CZ" sz="2400" dirty="0" smtClean="0"/>
              <a:t> </a:t>
            </a:r>
            <a:r>
              <a:rPr lang="cs-CZ" sz="2400" dirty="0" err="1" smtClean="0"/>
              <a:t>tale</a:t>
            </a:r>
            <a:r>
              <a:rPr lang="cs-CZ" sz="2400" dirty="0" smtClean="0"/>
              <a:t>. </a:t>
            </a:r>
            <a:endParaRPr lang="cs-CZ" sz="2400" dirty="0"/>
          </a:p>
        </p:txBody>
      </p:sp>
    </p:spTree>
    <p:extLst>
      <p:ext uri="{BB962C8B-B14F-4D97-AF65-F5344CB8AC3E}">
        <p14:creationId xmlns:p14="http://schemas.microsoft.com/office/powerpoint/2010/main" val="162589032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836712"/>
            <a:ext cx="7090949" cy="1080120"/>
          </a:xfrm>
        </p:spPr>
        <p:txBody>
          <a:bodyPr>
            <a:normAutofit/>
          </a:bodyPr>
          <a:lstStyle/>
          <a:p>
            <a:r>
              <a:rPr lang="cs-CZ" sz="3200" dirty="0" smtClean="0"/>
              <a:t>8. </a:t>
            </a:r>
            <a:r>
              <a:rPr lang="cs-CZ" sz="3200" dirty="0" err="1" smtClean="0"/>
              <a:t>Which</a:t>
            </a:r>
            <a:r>
              <a:rPr lang="cs-CZ" sz="3200" dirty="0" smtClean="0"/>
              <a:t> </a:t>
            </a:r>
            <a:r>
              <a:rPr lang="cs-CZ" sz="3200" dirty="0" err="1" smtClean="0"/>
              <a:t>island</a:t>
            </a:r>
            <a:r>
              <a:rPr lang="cs-CZ" sz="3200" dirty="0" smtClean="0"/>
              <a:t> </a:t>
            </a:r>
            <a:r>
              <a:rPr lang="cs-CZ" sz="3200" dirty="0" err="1" smtClean="0"/>
              <a:t>is</a:t>
            </a:r>
            <a:r>
              <a:rPr lang="cs-CZ" sz="3200" dirty="0" smtClean="0"/>
              <a:t> </a:t>
            </a:r>
            <a:r>
              <a:rPr lang="cs-CZ" sz="3200" dirty="0" err="1" smtClean="0"/>
              <a:t>called</a:t>
            </a:r>
            <a:r>
              <a:rPr lang="cs-CZ" sz="3200" dirty="0" smtClean="0"/>
              <a:t> </a:t>
            </a:r>
            <a:r>
              <a:rPr lang="cs-CZ" sz="3200" dirty="0" err="1" smtClean="0"/>
              <a:t>the</a:t>
            </a:r>
            <a:r>
              <a:rPr lang="cs-CZ" sz="3200" dirty="0" smtClean="0"/>
              <a:t> Island </a:t>
            </a:r>
            <a:r>
              <a:rPr lang="cs-CZ" sz="3200" dirty="0" err="1" smtClean="0"/>
              <a:t>of</a:t>
            </a:r>
            <a:r>
              <a:rPr lang="cs-CZ" sz="3200" dirty="0" smtClean="0"/>
              <a:t> </a:t>
            </a:r>
            <a:r>
              <a:rPr lang="cs-CZ" sz="3200" dirty="0" err="1" smtClean="0"/>
              <a:t>Emerald</a:t>
            </a:r>
            <a:r>
              <a:rPr lang="cs-CZ" sz="3200" dirty="0" smtClean="0"/>
              <a:t>? </a:t>
            </a:r>
            <a:endParaRPr lang="cs-CZ" sz="3200" dirty="0"/>
          </a:p>
        </p:txBody>
      </p:sp>
      <p:sp>
        <p:nvSpPr>
          <p:cNvPr id="3" name="Zástupný symbol pro text 2"/>
          <p:cNvSpPr>
            <a:spLocks noGrp="1"/>
          </p:cNvSpPr>
          <p:nvPr>
            <p:ph type="body" sz="half" idx="2"/>
          </p:nvPr>
        </p:nvSpPr>
        <p:spPr/>
        <p:txBody>
          <a:bodyPr>
            <a:normAutofit/>
          </a:bodyPr>
          <a:lstStyle/>
          <a:p>
            <a:pPr marL="457200" indent="-457200">
              <a:buAutoNum type="alphaUcParenR"/>
            </a:pPr>
            <a:r>
              <a:rPr lang="cs-CZ" sz="2400" dirty="0" err="1" smtClean="0"/>
              <a:t>Madagascar</a:t>
            </a:r>
            <a:endParaRPr lang="cs-CZ" sz="2400" dirty="0" smtClean="0"/>
          </a:p>
          <a:p>
            <a:pPr marL="457200" indent="-457200">
              <a:buAutoNum type="alphaUcParenR"/>
            </a:pPr>
            <a:r>
              <a:rPr lang="cs-CZ" sz="2400" dirty="0" err="1" smtClean="0"/>
              <a:t>Greenland</a:t>
            </a:r>
            <a:endParaRPr lang="cs-CZ" sz="2400" dirty="0" smtClean="0"/>
          </a:p>
          <a:p>
            <a:pPr marL="457200" indent="-457200">
              <a:buAutoNum type="alphaUcParenR"/>
            </a:pPr>
            <a:r>
              <a:rPr lang="cs-CZ" sz="2400" dirty="0" err="1" smtClean="0"/>
              <a:t>Ireland</a:t>
            </a:r>
            <a:endParaRPr lang="cs-CZ" sz="2400" dirty="0" smtClean="0"/>
          </a:p>
          <a:p>
            <a:pPr marL="457200" indent="-457200">
              <a:buAutoNum type="alphaUcParenR"/>
            </a:pPr>
            <a:r>
              <a:rPr lang="cs-CZ" sz="2400" dirty="0" err="1" smtClean="0"/>
              <a:t>Iceland</a:t>
            </a:r>
            <a:endParaRPr lang="cs-CZ" sz="2400" dirty="0"/>
          </a:p>
        </p:txBody>
      </p:sp>
      <p:pic>
        <p:nvPicPr>
          <p:cNvPr id="3074" name="Picture 2" descr="Zobrazit podrobnosti"/>
          <p:cNvPicPr>
            <a:picLocks noGrp="1" noChangeAspect="1" noChangeArrowheads="1"/>
          </p:cNvPicPr>
          <p:nvPr>
            <p:ph type="pic" sz="quarter" idx="14"/>
          </p:nvPr>
        </p:nvPicPr>
        <p:blipFill>
          <a:blip r:embed="rId2">
            <a:extLst>
              <a:ext uri="{28A0092B-C50C-407E-A947-70E740481C1C}">
                <a14:useLocalDpi xmlns:a14="http://schemas.microsoft.com/office/drawing/2010/main" val="0"/>
              </a:ext>
            </a:extLst>
          </a:blip>
          <a:srcRect/>
          <a:stretch>
            <a:fillRect/>
          </a:stretch>
        </p:blipFill>
        <p:spPr bwMode="auto">
          <a:xfrm>
            <a:off x="5148064" y="2075384"/>
            <a:ext cx="2955128" cy="2955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103378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nodeType="clickEffect">
                                  <p:stCondLst>
                                    <p:cond delay="0"/>
                                  </p:stCondLst>
                                  <p:childTnLst>
                                    <p:set>
                                      <p:cBhvr>
                                        <p:cTn id="35" dur="1" fill="hold">
                                          <p:stCondLst>
                                            <p:cond delay="0"/>
                                          </p:stCondLst>
                                        </p:cTn>
                                        <p:tgtEl>
                                          <p:spTgt spid="3074"/>
                                        </p:tgtEl>
                                        <p:attrNameLst>
                                          <p:attrName>style.visibility</p:attrName>
                                        </p:attrNameLst>
                                      </p:cBhvr>
                                      <p:to>
                                        <p:strVal val="visible"/>
                                      </p:to>
                                    </p:set>
                                    <p:animEffect transition="in" filter="barn(inVertical)">
                                      <p:cBhvr>
                                        <p:cTn id="36"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1124745"/>
            <a:ext cx="7117178" cy="1296143"/>
          </a:xfrm>
        </p:spPr>
        <p:txBody>
          <a:bodyPr/>
          <a:lstStyle/>
          <a:p>
            <a:pPr algn="l"/>
            <a:r>
              <a:rPr lang="cs-CZ" sz="4000" dirty="0" smtClean="0"/>
              <a:t>C) </a:t>
            </a:r>
            <a:r>
              <a:rPr lang="cs-CZ" sz="4000" dirty="0" err="1" smtClean="0"/>
              <a:t>Ireland</a:t>
            </a:r>
            <a:endParaRPr lang="cs-CZ" sz="4000" dirty="0"/>
          </a:p>
        </p:txBody>
      </p:sp>
      <p:sp>
        <p:nvSpPr>
          <p:cNvPr id="3" name="Zástupný symbol pro text 2"/>
          <p:cNvSpPr>
            <a:spLocks noGrp="1"/>
          </p:cNvSpPr>
          <p:nvPr>
            <p:ph type="body" idx="1"/>
          </p:nvPr>
        </p:nvSpPr>
        <p:spPr>
          <a:xfrm>
            <a:off x="971600" y="3717032"/>
            <a:ext cx="7117178" cy="1848741"/>
          </a:xfrm>
        </p:spPr>
        <p:txBody>
          <a:bodyPr>
            <a:noAutofit/>
          </a:bodyPr>
          <a:lstStyle/>
          <a:p>
            <a:pPr algn="l"/>
            <a:r>
              <a:rPr lang="cs-CZ" sz="2400" dirty="0" err="1" smtClean="0"/>
              <a:t>The</a:t>
            </a:r>
            <a:r>
              <a:rPr lang="cs-CZ" sz="2400" dirty="0" smtClean="0"/>
              <a:t> </a:t>
            </a:r>
            <a:r>
              <a:rPr lang="cs-CZ" sz="2400" dirty="0" err="1" smtClean="0"/>
              <a:t>emerald</a:t>
            </a:r>
            <a:r>
              <a:rPr lang="cs-CZ" sz="2400" dirty="0" smtClean="0"/>
              <a:t> </a:t>
            </a:r>
            <a:r>
              <a:rPr lang="cs-CZ" sz="2400" dirty="0" err="1" smtClean="0"/>
              <a:t>is</a:t>
            </a:r>
            <a:r>
              <a:rPr lang="cs-CZ" sz="2400" dirty="0" smtClean="0"/>
              <a:t> a green </a:t>
            </a:r>
            <a:r>
              <a:rPr lang="cs-CZ" sz="2400" dirty="0" err="1" smtClean="0"/>
              <a:t>precious</a:t>
            </a:r>
            <a:r>
              <a:rPr lang="cs-CZ" sz="2400" dirty="0" smtClean="0"/>
              <a:t> stone. </a:t>
            </a:r>
            <a:r>
              <a:rPr lang="cs-CZ" sz="2400" dirty="0" err="1" smtClean="0"/>
              <a:t>The</a:t>
            </a:r>
            <a:r>
              <a:rPr lang="cs-CZ" sz="2400" dirty="0" smtClean="0"/>
              <a:t> </a:t>
            </a:r>
            <a:r>
              <a:rPr lang="cs-CZ" sz="2400" dirty="0" err="1" smtClean="0"/>
              <a:t>feature</a:t>
            </a:r>
            <a:r>
              <a:rPr lang="cs-CZ" sz="2400" dirty="0" smtClean="0"/>
              <a:t> </a:t>
            </a:r>
            <a:r>
              <a:rPr lang="cs-CZ" sz="2400" dirty="0" err="1" smtClean="0"/>
              <a:t>that</a:t>
            </a:r>
            <a:r>
              <a:rPr lang="cs-CZ" sz="2400" dirty="0" smtClean="0"/>
              <a:t> </a:t>
            </a:r>
            <a:r>
              <a:rPr lang="cs-CZ" sz="2400" dirty="0" err="1" smtClean="0"/>
              <a:t>characterizes</a:t>
            </a:r>
            <a:r>
              <a:rPr lang="cs-CZ" sz="2400" dirty="0" smtClean="0"/>
              <a:t> </a:t>
            </a:r>
            <a:r>
              <a:rPr lang="cs-CZ" sz="2400" dirty="0" err="1" smtClean="0"/>
              <a:t>Ireland</a:t>
            </a:r>
            <a:r>
              <a:rPr lang="cs-CZ" sz="2400" dirty="0" smtClean="0"/>
              <a:t> </a:t>
            </a:r>
            <a:r>
              <a:rPr lang="cs-CZ" sz="2400" dirty="0" err="1" smtClean="0"/>
              <a:t>is</a:t>
            </a:r>
            <a:r>
              <a:rPr lang="cs-CZ" sz="2400" dirty="0" smtClean="0"/>
              <a:t> green </a:t>
            </a:r>
            <a:r>
              <a:rPr lang="cs-CZ" sz="2400" dirty="0" err="1" smtClean="0"/>
              <a:t>like</a:t>
            </a:r>
            <a:r>
              <a:rPr lang="cs-CZ" sz="2400" dirty="0" smtClean="0"/>
              <a:t> green </a:t>
            </a:r>
            <a:r>
              <a:rPr lang="cs-CZ" sz="2400" dirty="0" err="1" smtClean="0"/>
              <a:t>fields</a:t>
            </a:r>
            <a:r>
              <a:rPr lang="cs-CZ" sz="2400" dirty="0" smtClean="0"/>
              <a:t>, </a:t>
            </a:r>
            <a:r>
              <a:rPr lang="cs-CZ" sz="2400" dirty="0" err="1" smtClean="0"/>
              <a:t>meadows</a:t>
            </a:r>
            <a:r>
              <a:rPr lang="cs-CZ" sz="2400" dirty="0" smtClean="0"/>
              <a:t>, </a:t>
            </a:r>
            <a:r>
              <a:rPr lang="cs-CZ" sz="2400" dirty="0" err="1" smtClean="0"/>
              <a:t>pastures</a:t>
            </a:r>
            <a:r>
              <a:rPr lang="cs-CZ" sz="2400" dirty="0" smtClean="0"/>
              <a:t>, but </a:t>
            </a:r>
            <a:r>
              <a:rPr lang="cs-CZ" sz="2400" dirty="0" err="1" smtClean="0"/>
              <a:t>also</a:t>
            </a:r>
            <a:r>
              <a:rPr lang="cs-CZ" sz="2400" dirty="0" smtClean="0"/>
              <a:t> green </a:t>
            </a:r>
            <a:r>
              <a:rPr lang="cs-CZ" sz="2400" dirty="0" err="1" smtClean="0"/>
              <a:t>seas</a:t>
            </a:r>
            <a:r>
              <a:rPr lang="cs-CZ" sz="2400" dirty="0" smtClean="0"/>
              <a:t> and </a:t>
            </a:r>
            <a:r>
              <a:rPr lang="cs-CZ" sz="2400" dirty="0" err="1" smtClean="0"/>
              <a:t>rivers</a:t>
            </a:r>
            <a:r>
              <a:rPr lang="cs-CZ" sz="2400" dirty="0" smtClean="0"/>
              <a:t>. So </a:t>
            </a:r>
            <a:r>
              <a:rPr lang="cs-CZ" sz="2400" dirty="0" err="1" smtClean="0"/>
              <a:t>that´s</a:t>
            </a:r>
            <a:r>
              <a:rPr lang="cs-CZ" sz="2400" dirty="0" smtClean="0"/>
              <a:t> </a:t>
            </a:r>
            <a:r>
              <a:rPr lang="cs-CZ" sz="2400" dirty="0" err="1" smtClean="0"/>
              <a:t>why</a:t>
            </a:r>
            <a:r>
              <a:rPr lang="cs-CZ" sz="2400" dirty="0" smtClean="0"/>
              <a:t> </a:t>
            </a:r>
            <a:r>
              <a:rPr lang="cs-CZ" sz="2400" dirty="0" err="1" smtClean="0"/>
              <a:t>it</a:t>
            </a:r>
            <a:r>
              <a:rPr lang="cs-CZ" sz="2400" dirty="0" smtClean="0"/>
              <a:t> </a:t>
            </a:r>
            <a:r>
              <a:rPr lang="cs-CZ" sz="2400" dirty="0" err="1" smtClean="0"/>
              <a:t>is</a:t>
            </a:r>
            <a:r>
              <a:rPr lang="cs-CZ" sz="2400" dirty="0" smtClean="0"/>
              <a:t> </a:t>
            </a:r>
            <a:r>
              <a:rPr lang="cs-CZ" sz="2400" dirty="0" err="1" smtClean="0"/>
              <a:t>called</a:t>
            </a:r>
            <a:r>
              <a:rPr lang="cs-CZ" sz="2400" dirty="0" smtClean="0"/>
              <a:t> </a:t>
            </a:r>
            <a:r>
              <a:rPr lang="cs-CZ" sz="2400" dirty="0" err="1" smtClean="0"/>
              <a:t>the</a:t>
            </a:r>
            <a:r>
              <a:rPr lang="cs-CZ" sz="2400" dirty="0" smtClean="0"/>
              <a:t> Island </a:t>
            </a:r>
            <a:r>
              <a:rPr lang="cs-CZ" sz="2400" dirty="0" err="1" smtClean="0"/>
              <a:t>of</a:t>
            </a:r>
            <a:r>
              <a:rPr lang="cs-CZ" sz="2400" dirty="0" smtClean="0"/>
              <a:t> </a:t>
            </a:r>
            <a:r>
              <a:rPr lang="cs-CZ" sz="2400" dirty="0" err="1" smtClean="0"/>
              <a:t>Emerald</a:t>
            </a:r>
            <a:r>
              <a:rPr lang="cs-CZ" sz="2400" dirty="0" smtClean="0"/>
              <a:t>.</a:t>
            </a:r>
            <a:endParaRPr lang="cs-CZ" sz="2400" dirty="0"/>
          </a:p>
        </p:txBody>
      </p:sp>
    </p:spTree>
    <p:extLst>
      <p:ext uri="{BB962C8B-B14F-4D97-AF65-F5344CB8AC3E}">
        <p14:creationId xmlns:p14="http://schemas.microsoft.com/office/powerpoint/2010/main" val="365202180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764704"/>
            <a:ext cx="7378981" cy="864096"/>
          </a:xfrm>
        </p:spPr>
        <p:txBody>
          <a:bodyPr>
            <a:noAutofit/>
          </a:bodyPr>
          <a:lstStyle/>
          <a:p>
            <a:r>
              <a:rPr lang="cs-CZ" sz="3200" dirty="0" smtClean="0"/>
              <a:t>9. </a:t>
            </a:r>
            <a:r>
              <a:rPr lang="cs-CZ" sz="3200" dirty="0" err="1" smtClean="0"/>
              <a:t>Who</a:t>
            </a:r>
            <a:r>
              <a:rPr lang="cs-CZ" sz="3200" dirty="0" smtClean="0"/>
              <a:t> </a:t>
            </a:r>
            <a:r>
              <a:rPr lang="cs-CZ" sz="3200" dirty="0" err="1" smtClean="0"/>
              <a:t>painted</a:t>
            </a:r>
            <a:r>
              <a:rPr lang="cs-CZ" sz="3200" dirty="0" smtClean="0"/>
              <a:t> </a:t>
            </a:r>
            <a:r>
              <a:rPr lang="cs-CZ" sz="3200" dirty="0" err="1"/>
              <a:t>W</a:t>
            </a:r>
            <a:r>
              <a:rPr lang="cs-CZ" sz="3200" dirty="0" err="1" smtClean="0"/>
              <a:t>ater</a:t>
            </a:r>
            <a:r>
              <a:rPr lang="cs-CZ" sz="3200" dirty="0" smtClean="0"/>
              <a:t> </a:t>
            </a:r>
            <a:r>
              <a:rPr lang="cs-CZ" sz="3200" dirty="0" err="1" smtClean="0"/>
              <a:t>lilies</a:t>
            </a:r>
            <a:r>
              <a:rPr lang="cs-CZ" sz="3200" dirty="0"/>
              <a:t> </a:t>
            </a:r>
            <a:r>
              <a:rPr lang="cs-CZ" sz="3200" dirty="0" err="1" smtClean="0"/>
              <a:t>or</a:t>
            </a:r>
            <a:r>
              <a:rPr lang="cs-CZ" sz="3200" dirty="0" smtClean="0"/>
              <a:t> </a:t>
            </a:r>
            <a:r>
              <a:rPr lang="cs-CZ" sz="3200" dirty="0" err="1" smtClean="0"/>
              <a:t>Nympheas</a:t>
            </a:r>
            <a:r>
              <a:rPr lang="cs-CZ" sz="3200" dirty="0" smtClean="0"/>
              <a:t>?</a:t>
            </a:r>
            <a:endParaRPr lang="cs-CZ" sz="3200" dirty="0"/>
          </a:p>
        </p:txBody>
      </p:sp>
      <p:sp>
        <p:nvSpPr>
          <p:cNvPr id="3" name="Zástupný symbol pro text 2"/>
          <p:cNvSpPr>
            <a:spLocks noGrp="1"/>
          </p:cNvSpPr>
          <p:nvPr>
            <p:ph type="body" sz="half" idx="2"/>
          </p:nvPr>
        </p:nvSpPr>
        <p:spPr/>
        <p:txBody>
          <a:bodyPr>
            <a:normAutofit/>
          </a:bodyPr>
          <a:lstStyle/>
          <a:p>
            <a:pPr marL="457200" indent="-457200">
              <a:buAutoNum type="alphaUcParenR"/>
            </a:pPr>
            <a:r>
              <a:rPr lang="cs-CZ" sz="2400" dirty="0" err="1" smtClean="0"/>
              <a:t>Edouard</a:t>
            </a:r>
            <a:r>
              <a:rPr lang="cs-CZ" sz="2400" dirty="0" smtClean="0"/>
              <a:t> Manet</a:t>
            </a:r>
          </a:p>
          <a:p>
            <a:pPr marL="457200" indent="-457200">
              <a:buAutoNum type="alphaUcParenR"/>
            </a:pPr>
            <a:r>
              <a:rPr lang="cs-CZ" sz="2400" dirty="0" smtClean="0"/>
              <a:t>Claude Monet</a:t>
            </a:r>
          </a:p>
          <a:p>
            <a:pPr marL="457200" indent="-457200">
              <a:buAutoNum type="alphaUcParenR"/>
            </a:pPr>
            <a:r>
              <a:rPr lang="cs-CZ" sz="2400" dirty="0" err="1" smtClean="0"/>
              <a:t>Pierre</a:t>
            </a:r>
            <a:r>
              <a:rPr lang="cs-CZ" sz="2400" dirty="0" smtClean="0"/>
              <a:t>-August </a:t>
            </a:r>
            <a:r>
              <a:rPr lang="cs-CZ" sz="2400" dirty="0" err="1" smtClean="0"/>
              <a:t>Renoir</a:t>
            </a:r>
            <a:endParaRPr lang="cs-CZ" sz="2400" dirty="0" smtClean="0"/>
          </a:p>
          <a:p>
            <a:pPr marL="457200" indent="-457200">
              <a:buAutoNum type="alphaUcParenR"/>
            </a:pPr>
            <a:r>
              <a:rPr lang="cs-CZ" sz="2400" dirty="0" smtClean="0"/>
              <a:t>Alfred </a:t>
            </a:r>
            <a:r>
              <a:rPr lang="cs-CZ" sz="2400" dirty="0" err="1" smtClean="0"/>
              <a:t>Sisley</a:t>
            </a:r>
            <a:endParaRPr lang="cs-CZ" sz="2400" dirty="0"/>
          </a:p>
        </p:txBody>
      </p:sp>
      <p:pic>
        <p:nvPicPr>
          <p:cNvPr id="4098" name="Picture 2" descr="Zobrazit podrobnosti"/>
          <p:cNvPicPr>
            <a:picLocks noGrp="1" noChangeAspect="1" noChangeArrowheads="1"/>
          </p:cNvPicPr>
          <p:nvPr>
            <p:ph type="pic" sz="quarter" idx="14"/>
          </p:nvPr>
        </p:nvPicPr>
        <p:blipFill>
          <a:blip r:embed="rId2">
            <a:extLst>
              <a:ext uri="{28A0092B-C50C-407E-A947-70E740481C1C}">
                <a14:useLocalDpi xmlns:a14="http://schemas.microsoft.com/office/drawing/2010/main" val="0"/>
              </a:ext>
            </a:extLst>
          </a:blip>
          <a:srcRect/>
          <a:stretch>
            <a:fillRect/>
          </a:stretch>
        </p:blipFill>
        <p:spPr bwMode="auto">
          <a:xfrm>
            <a:off x="4932040" y="2420888"/>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287801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4" presetClass="entr" presetSubtype="10" fill="hold" nodeType="clickEffect">
                                  <p:stCondLst>
                                    <p:cond delay="0"/>
                                  </p:stCondLst>
                                  <p:childTnLst>
                                    <p:set>
                                      <p:cBhvr>
                                        <p:cTn id="35" dur="1" fill="hold">
                                          <p:stCondLst>
                                            <p:cond delay="0"/>
                                          </p:stCondLst>
                                        </p:cTn>
                                        <p:tgtEl>
                                          <p:spTgt spid="4098"/>
                                        </p:tgtEl>
                                        <p:attrNameLst>
                                          <p:attrName>style.visibility</p:attrName>
                                        </p:attrNameLst>
                                      </p:cBhvr>
                                      <p:to>
                                        <p:strVal val="visible"/>
                                      </p:to>
                                    </p:set>
                                    <p:animEffect transition="in" filter="randombar(horizontal)">
                                      <p:cBhvr>
                                        <p:cTn id="36" dur="5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980729"/>
            <a:ext cx="7117178" cy="1440159"/>
          </a:xfrm>
        </p:spPr>
        <p:txBody>
          <a:bodyPr/>
          <a:lstStyle/>
          <a:p>
            <a:pPr algn="l"/>
            <a:r>
              <a:rPr lang="cs-CZ" sz="4000" dirty="0" smtClean="0"/>
              <a:t>B) Claude Monet </a:t>
            </a:r>
            <a:endParaRPr lang="cs-CZ" sz="4000" dirty="0"/>
          </a:p>
        </p:txBody>
      </p:sp>
      <p:sp>
        <p:nvSpPr>
          <p:cNvPr id="3" name="Zástupný symbol pro text 2"/>
          <p:cNvSpPr>
            <a:spLocks noGrp="1"/>
          </p:cNvSpPr>
          <p:nvPr>
            <p:ph type="body" idx="1"/>
          </p:nvPr>
        </p:nvSpPr>
        <p:spPr>
          <a:xfrm>
            <a:off x="1009443" y="4005064"/>
            <a:ext cx="7117178" cy="1632717"/>
          </a:xfrm>
        </p:spPr>
        <p:txBody>
          <a:bodyPr>
            <a:normAutofit/>
          </a:bodyPr>
          <a:lstStyle/>
          <a:p>
            <a:pPr algn="l"/>
            <a:r>
              <a:rPr lang="cs-CZ" sz="2400" dirty="0" err="1" smtClean="0"/>
              <a:t>It</a:t>
            </a:r>
            <a:r>
              <a:rPr lang="cs-CZ" sz="2400" dirty="0" smtClean="0"/>
              <a:t> </a:t>
            </a:r>
            <a:r>
              <a:rPr lang="cs-CZ" sz="2400" dirty="0" err="1" smtClean="0"/>
              <a:t>is</a:t>
            </a:r>
            <a:r>
              <a:rPr lang="cs-CZ" sz="2400" dirty="0" smtClean="0"/>
              <a:t> a </a:t>
            </a:r>
            <a:r>
              <a:rPr lang="cs-CZ" sz="2400" dirty="0" err="1" smtClean="0"/>
              <a:t>series</a:t>
            </a:r>
            <a:r>
              <a:rPr lang="cs-CZ" sz="2400" dirty="0" smtClean="0"/>
              <a:t> </a:t>
            </a:r>
            <a:r>
              <a:rPr lang="cs-CZ" sz="2400" dirty="0" err="1" smtClean="0"/>
              <a:t>of</a:t>
            </a:r>
            <a:r>
              <a:rPr lang="cs-CZ" sz="2400" dirty="0" smtClean="0"/>
              <a:t> 250 </a:t>
            </a:r>
            <a:r>
              <a:rPr lang="cs-CZ" sz="2400" dirty="0" err="1" smtClean="0"/>
              <a:t>oil</a:t>
            </a:r>
            <a:r>
              <a:rPr lang="cs-CZ" sz="2400" dirty="0" smtClean="0"/>
              <a:t> </a:t>
            </a:r>
            <a:r>
              <a:rPr lang="cs-CZ" sz="2400" dirty="0" err="1" smtClean="0"/>
              <a:t>paintings</a:t>
            </a:r>
            <a:r>
              <a:rPr lang="cs-CZ" sz="2400" dirty="0" smtClean="0"/>
              <a:t> by </a:t>
            </a:r>
            <a:r>
              <a:rPr lang="cs-CZ" sz="2400" dirty="0" err="1" smtClean="0"/>
              <a:t>French</a:t>
            </a:r>
            <a:r>
              <a:rPr lang="cs-CZ" sz="2400" dirty="0" smtClean="0"/>
              <a:t> </a:t>
            </a:r>
            <a:r>
              <a:rPr lang="cs-CZ" sz="2400" dirty="0" err="1" smtClean="0"/>
              <a:t>Impressionist</a:t>
            </a:r>
            <a:r>
              <a:rPr lang="cs-CZ" sz="2400" dirty="0" smtClean="0"/>
              <a:t> Claude Monet (1840-1926). He </a:t>
            </a:r>
            <a:r>
              <a:rPr lang="cs-CZ" sz="2400" dirty="0" err="1" smtClean="0"/>
              <a:t>loved</a:t>
            </a:r>
            <a:r>
              <a:rPr lang="cs-CZ" sz="2400" dirty="0" smtClean="0"/>
              <a:t> </a:t>
            </a:r>
            <a:r>
              <a:rPr lang="cs-CZ" sz="2400" dirty="0" err="1" smtClean="0"/>
              <a:t>painting</a:t>
            </a:r>
            <a:r>
              <a:rPr lang="cs-CZ" sz="2400" dirty="0" smtClean="0"/>
              <a:t> his garden </a:t>
            </a:r>
            <a:r>
              <a:rPr lang="cs-CZ" sz="2400" dirty="0" err="1" smtClean="0"/>
              <a:t>which</a:t>
            </a:r>
            <a:r>
              <a:rPr lang="cs-CZ" sz="2400" dirty="0" smtClean="0"/>
              <a:t> </a:t>
            </a:r>
            <a:r>
              <a:rPr lang="cs-CZ" sz="2400" dirty="0" err="1" smtClean="0"/>
              <a:t>was</a:t>
            </a:r>
            <a:r>
              <a:rPr lang="cs-CZ" sz="2400" dirty="0" smtClean="0"/>
              <a:t> </a:t>
            </a:r>
            <a:r>
              <a:rPr lang="cs-CZ" sz="2400" dirty="0" err="1" smtClean="0"/>
              <a:t>rather</a:t>
            </a:r>
            <a:r>
              <a:rPr lang="cs-CZ" sz="2400" dirty="0" smtClean="0"/>
              <a:t> a park.</a:t>
            </a:r>
            <a:endParaRPr lang="cs-CZ" sz="2400" dirty="0"/>
          </a:p>
        </p:txBody>
      </p:sp>
    </p:spTree>
    <p:extLst>
      <p:ext uri="{BB962C8B-B14F-4D97-AF65-F5344CB8AC3E}">
        <p14:creationId xmlns:p14="http://schemas.microsoft.com/office/powerpoint/2010/main" val="409299865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692696"/>
            <a:ext cx="6874925" cy="864096"/>
          </a:xfrm>
        </p:spPr>
        <p:txBody>
          <a:bodyPr>
            <a:noAutofit/>
          </a:bodyPr>
          <a:lstStyle/>
          <a:p>
            <a:r>
              <a:rPr lang="cs-CZ" sz="3200" dirty="0" smtClean="0"/>
              <a:t>10. </a:t>
            </a:r>
            <a:r>
              <a:rPr lang="cs-CZ" sz="3200" dirty="0" err="1" smtClean="0"/>
              <a:t>What</a:t>
            </a:r>
            <a:r>
              <a:rPr lang="cs-CZ" sz="3200" dirty="0" smtClean="0"/>
              <a:t> </a:t>
            </a:r>
            <a:r>
              <a:rPr lang="cs-CZ" sz="3200" dirty="0" err="1" smtClean="0"/>
              <a:t>was</a:t>
            </a:r>
            <a:r>
              <a:rPr lang="cs-CZ" sz="3200" dirty="0" smtClean="0"/>
              <a:t> </a:t>
            </a:r>
            <a:r>
              <a:rPr lang="cs-CZ" sz="3200" dirty="0" err="1" smtClean="0"/>
              <a:t>the</a:t>
            </a:r>
            <a:r>
              <a:rPr lang="cs-CZ" sz="3200" dirty="0" smtClean="0"/>
              <a:t> </a:t>
            </a:r>
            <a:r>
              <a:rPr lang="cs-CZ" sz="3200" dirty="0" err="1" smtClean="0"/>
              <a:t>name</a:t>
            </a:r>
            <a:r>
              <a:rPr lang="cs-CZ" sz="3200" dirty="0" smtClean="0"/>
              <a:t> </a:t>
            </a:r>
            <a:r>
              <a:rPr lang="cs-CZ" sz="3200" dirty="0" err="1" smtClean="0"/>
              <a:t>of</a:t>
            </a:r>
            <a:r>
              <a:rPr lang="cs-CZ" sz="3200" dirty="0" smtClean="0"/>
              <a:t> </a:t>
            </a:r>
            <a:r>
              <a:rPr lang="cs-CZ" sz="3200" dirty="0" err="1" smtClean="0"/>
              <a:t>the</a:t>
            </a:r>
            <a:r>
              <a:rPr lang="cs-CZ" sz="3200" dirty="0" smtClean="0"/>
              <a:t> </a:t>
            </a:r>
            <a:r>
              <a:rPr lang="cs-CZ" sz="3200" dirty="0" err="1" smtClean="0"/>
              <a:t>first</a:t>
            </a:r>
            <a:r>
              <a:rPr lang="cs-CZ" sz="3200" dirty="0" smtClean="0"/>
              <a:t> </a:t>
            </a:r>
            <a:r>
              <a:rPr lang="cs-CZ" sz="3200" dirty="0" err="1" smtClean="0"/>
              <a:t>photographs</a:t>
            </a:r>
            <a:r>
              <a:rPr lang="cs-CZ" sz="3200" dirty="0" smtClean="0"/>
              <a:t>?</a:t>
            </a:r>
            <a:endParaRPr lang="cs-CZ" sz="3200" dirty="0"/>
          </a:p>
        </p:txBody>
      </p:sp>
      <p:sp>
        <p:nvSpPr>
          <p:cNvPr id="3" name="Zástupný symbol pro text 2"/>
          <p:cNvSpPr>
            <a:spLocks noGrp="1"/>
          </p:cNvSpPr>
          <p:nvPr>
            <p:ph type="body" sz="half" idx="2"/>
          </p:nvPr>
        </p:nvSpPr>
        <p:spPr/>
        <p:txBody>
          <a:bodyPr>
            <a:normAutofit/>
          </a:bodyPr>
          <a:lstStyle/>
          <a:p>
            <a:pPr marL="457200" indent="-457200">
              <a:buAutoNum type="alphaUcParenR"/>
            </a:pPr>
            <a:r>
              <a:rPr lang="cs-CZ" sz="2400" dirty="0" err="1" smtClean="0"/>
              <a:t>Daguerreotypes</a:t>
            </a:r>
            <a:endParaRPr lang="cs-CZ" sz="2400" dirty="0" smtClean="0"/>
          </a:p>
          <a:p>
            <a:pPr marL="457200" indent="-457200">
              <a:buAutoNum type="alphaUcParenR"/>
            </a:pPr>
            <a:r>
              <a:rPr lang="cs-CZ" sz="2400" dirty="0" err="1" smtClean="0"/>
              <a:t>Darreotypes</a:t>
            </a:r>
            <a:endParaRPr lang="cs-CZ" sz="2400" dirty="0" smtClean="0"/>
          </a:p>
          <a:p>
            <a:pPr marL="457200" indent="-457200">
              <a:buAutoNum type="alphaUcParenR"/>
            </a:pPr>
            <a:r>
              <a:rPr lang="cs-CZ" sz="2400" dirty="0" err="1" smtClean="0"/>
              <a:t>Daguertypes</a:t>
            </a:r>
            <a:endParaRPr lang="cs-CZ" sz="2400" dirty="0"/>
          </a:p>
        </p:txBody>
      </p:sp>
      <p:pic>
        <p:nvPicPr>
          <p:cNvPr id="5122" name="Picture 2" descr="Zobrazit podrobnosti"/>
          <p:cNvPicPr>
            <a:picLocks noGrp="1" noChangeAspect="1" noChangeArrowheads="1"/>
          </p:cNvPicPr>
          <p:nvPr>
            <p:ph type="pic" sz="quarter" idx="14"/>
          </p:nvPr>
        </p:nvPicPr>
        <p:blipFill>
          <a:blip r:embed="rId2">
            <a:extLst>
              <a:ext uri="{28A0092B-C50C-407E-A947-70E740481C1C}">
                <a14:useLocalDpi xmlns:a14="http://schemas.microsoft.com/office/drawing/2010/main" val="0"/>
              </a:ext>
            </a:extLst>
          </a:blip>
          <a:srcRect/>
          <a:stretch>
            <a:fillRect/>
          </a:stretch>
        </p:blipFill>
        <p:spPr bwMode="auto">
          <a:xfrm>
            <a:off x="4716016" y="2132856"/>
            <a:ext cx="3210176" cy="3210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746726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nodeType="clickEffect">
                                  <p:stCondLst>
                                    <p:cond delay="0"/>
                                  </p:stCondLst>
                                  <p:childTnLst>
                                    <p:set>
                                      <p:cBhvr>
                                        <p:cTn id="29" dur="1" fill="hold">
                                          <p:stCondLst>
                                            <p:cond delay="0"/>
                                          </p:stCondLst>
                                        </p:cTn>
                                        <p:tgtEl>
                                          <p:spTgt spid="5122"/>
                                        </p:tgtEl>
                                        <p:attrNameLst>
                                          <p:attrName>style.visibility</p:attrName>
                                        </p:attrNameLst>
                                      </p:cBhvr>
                                      <p:to>
                                        <p:strVal val="visible"/>
                                      </p:to>
                                    </p:set>
                                    <p:animEffect transition="in" filter="wipe(down)">
                                      <p:cBhvr>
                                        <p:cTn id="30"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1268761"/>
            <a:ext cx="7117178" cy="1296143"/>
          </a:xfrm>
        </p:spPr>
        <p:txBody>
          <a:bodyPr/>
          <a:lstStyle/>
          <a:p>
            <a:pPr algn="l"/>
            <a:r>
              <a:rPr lang="cs-CZ" sz="4000" dirty="0" smtClean="0"/>
              <a:t>A) </a:t>
            </a:r>
            <a:r>
              <a:rPr lang="cs-CZ" sz="4000" dirty="0" err="1" smtClean="0"/>
              <a:t>Daguerreotypes</a:t>
            </a:r>
            <a:endParaRPr lang="cs-CZ" sz="4000" dirty="0"/>
          </a:p>
        </p:txBody>
      </p:sp>
      <p:sp>
        <p:nvSpPr>
          <p:cNvPr id="3" name="Zástupný symbol pro text 2"/>
          <p:cNvSpPr>
            <a:spLocks noGrp="1"/>
          </p:cNvSpPr>
          <p:nvPr>
            <p:ph type="body" idx="1"/>
          </p:nvPr>
        </p:nvSpPr>
        <p:spPr>
          <a:xfrm>
            <a:off x="1009443" y="3573016"/>
            <a:ext cx="7117178" cy="2064765"/>
          </a:xfrm>
        </p:spPr>
        <p:txBody>
          <a:bodyPr>
            <a:noAutofit/>
          </a:bodyPr>
          <a:lstStyle/>
          <a:p>
            <a:pPr algn="l"/>
            <a:r>
              <a:rPr lang="cs-CZ" sz="2400" dirty="0" err="1" smtClean="0"/>
              <a:t>Daguerreotype</a:t>
            </a:r>
            <a:r>
              <a:rPr lang="cs-CZ" sz="2400" dirty="0" smtClean="0"/>
              <a:t> </a:t>
            </a:r>
            <a:r>
              <a:rPr lang="cs-CZ" sz="2400" dirty="0" err="1" smtClean="0"/>
              <a:t>was</a:t>
            </a:r>
            <a:r>
              <a:rPr lang="cs-CZ" sz="2400" dirty="0" smtClean="0"/>
              <a:t> </a:t>
            </a:r>
            <a:r>
              <a:rPr lang="cs-CZ" sz="2400" dirty="0" err="1" smtClean="0"/>
              <a:t>the</a:t>
            </a:r>
            <a:r>
              <a:rPr lang="cs-CZ" sz="2400" dirty="0" smtClean="0"/>
              <a:t> </a:t>
            </a:r>
            <a:r>
              <a:rPr lang="cs-CZ" sz="2400" dirty="0" err="1" smtClean="0"/>
              <a:t>first</a:t>
            </a:r>
            <a:r>
              <a:rPr lang="cs-CZ" sz="2400" dirty="0" smtClean="0"/>
              <a:t> </a:t>
            </a:r>
            <a:r>
              <a:rPr lang="cs-CZ" sz="2400" dirty="0" err="1" smtClean="0"/>
              <a:t>photographic</a:t>
            </a:r>
            <a:r>
              <a:rPr lang="cs-CZ" sz="2400" dirty="0" smtClean="0"/>
              <a:t> </a:t>
            </a:r>
            <a:r>
              <a:rPr lang="cs-CZ" sz="2400" dirty="0" err="1" smtClean="0"/>
              <a:t>process</a:t>
            </a:r>
            <a:r>
              <a:rPr lang="cs-CZ" sz="2400" dirty="0" smtClean="0"/>
              <a:t>. </a:t>
            </a:r>
            <a:r>
              <a:rPr lang="cs-CZ" sz="2400" dirty="0" err="1" smtClean="0"/>
              <a:t>The</a:t>
            </a:r>
            <a:r>
              <a:rPr lang="cs-CZ" sz="2400" dirty="0" smtClean="0"/>
              <a:t> image </a:t>
            </a:r>
            <a:r>
              <a:rPr lang="cs-CZ" sz="2400" dirty="0" err="1" smtClean="0"/>
              <a:t>was</a:t>
            </a:r>
            <a:r>
              <a:rPr lang="cs-CZ" sz="2400" dirty="0" smtClean="0"/>
              <a:t> a direct positive made in </a:t>
            </a:r>
            <a:r>
              <a:rPr lang="cs-CZ" sz="2400" dirty="0" err="1" smtClean="0"/>
              <a:t>the</a:t>
            </a:r>
            <a:r>
              <a:rPr lang="cs-CZ" sz="2400" dirty="0" smtClean="0"/>
              <a:t> </a:t>
            </a:r>
            <a:r>
              <a:rPr lang="cs-CZ" sz="2400" dirty="0" err="1" smtClean="0"/>
              <a:t>camera</a:t>
            </a:r>
            <a:r>
              <a:rPr lang="cs-CZ" sz="2400" dirty="0" smtClean="0"/>
              <a:t> on a </a:t>
            </a:r>
            <a:r>
              <a:rPr lang="cs-CZ" sz="2400" dirty="0" err="1" smtClean="0"/>
              <a:t>silvered</a:t>
            </a:r>
            <a:r>
              <a:rPr lang="cs-CZ" sz="2400" dirty="0" smtClean="0"/>
              <a:t> </a:t>
            </a:r>
            <a:r>
              <a:rPr lang="cs-CZ" sz="2400" dirty="0" err="1" smtClean="0"/>
              <a:t>copper</a:t>
            </a:r>
            <a:r>
              <a:rPr lang="cs-CZ" sz="2400" dirty="0" smtClean="0"/>
              <a:t> plate. </a:t>
            </a:r>
            <a:r>
              <a:rPr lang="cs-CZ" sz="2400" dirty="0" err="1" smtClean="0"/>
              <a:t>This</a:t>
            </a:r>
            <a:r>
              <a:rPr lang="cs-CZ" sz="2400" dirty="0" smtClean="0"/>
              <a:t> </a:t>
            </a:r>
            <a:r>
              <a:rPr lang="cs-CZ" sz="2400" dirty="0" err="1" smtClean="0"/>
              <a:t>form</a:t>
            </a:r>
            <a:r>
              <a:rPr lang="cs-CZ" sz="2400" dirty="0" smtClean="0"/>
              <a:t> </a:t>
            </a:r>
            <a:r>
              <a:rPr lang="cs-CZ" sz="2400" dirty="0" err="1" smtClean="0"/>
              <a:t>of</a:t>
            </a:r>
            <a:r>
              <a:rPr lang="cs-CZ" sz="2400" dirty="0" smtClean="0"/>
              <a:t> </a:t>
            </a:r>
            <a:r>
              <a:rPr lang="cs-CZ" sz="2400" dirty="0" err="1" smtClean="0"/>
              <a:t>photography</a:t>
            </a:r>
            <a:r>
              <a:rPr lang="cs-CZ" sz="2400" dirty="0" smtClean="0"/>
              <a:t> </a:t>
            </a:r>
            <a:r>
              <a:rPr lang="cs-CZ" sz="2400" dirty="0" err="1" smtClean="0"/>
              <a:t>was</a:t>
            </a:r>
            <a:r>
              <a:rPr lang="cs-CZ" sz="2400" dirty="0" smtClean="0"/>
              <a:t> </a:t>
            </a:r>
            <a:r>
              <a:rPr lang="cs-CZ" sz="2400" dirty="0" err="1" smtClean="0"/>
              <a:t>invented</a:t>
            </a:r>
            <a:r>
              <a:rPr lang="cs-CZ" sz="2400" dirty="0" smtClean="0"/>
              <a:t> by Louis </a:t>
            </a:r>
            <a:r>
              <a:rPr lang="cs-CZ" sz="2400" dirty="0" err="1" smtClean="0"/>
              <a:t>Daguerre</a:t>
            </a:r>
            <a:r>
              <a:rPr lang="cs-CZ" sz="2400" dirty="0" smtClean="0"/>
              <a:t>.</a:t>
            </a:r>
            <a:endParaRPr lang="cs-CZ" sz="2400" dirty="0"/>
          </a:p>
        </p:txBody>
      </p:sp>
    </p:spTree>
    <p:extLst>
      <p:ext uri="{BB962C8B-B14F-4D97-AF65-F5344CB8AC3E}">
        <p14:creationId xmlns:p14="http://schemas.microsoft.com/office/powerpoint/2010/main" val="4277433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836712"/>
            <a:ext cx="7090949" cy="1296144"/>
          </a:xfrm>
        </p:spPr>
        <p:txBody>
          <a:bodyPr>
            <a:normAutofit/>
          </a:bodyPr>
          <a:lstStyle/>
          <a:p>
            <a:r>
              <a:rPr lang="cs-CZ" sz="3200" dirty="0" smtClean="0"/>
              <a:t>11. </a:t>
            </a:r>
            <a:r>
              <a:rPr lang="cs-CZ" sz="3200" dirty="0" err="1" smtClean="0"/>
              <a:t>What</a:t>
            </a:r>
            <a:r>
              <a:rPr lang="cs-CZ" sz="3200" dirty="0" smtClean="0"/>
              <a:t> </a:t>
            </a:r>
            <a:r>
              <a:rPr lang="cs-CZ" sz="3200" dirty="0" err="1" smtClean="0"/>
              <a:t>language</a:t>
            </a:r>
            <a:r>
              <a:rPr lang="cs-CZ" sz="3200" dirty="0" smtClean="0"/>
              <a:t> do </a:t>
            </a:r>
            <a:r>
              <a:rPr lang="cs-CZ" sz="3200" dirty="0" err="1" smtClean="0"/>
              <a:t>people</a:t>
            </a:r>
            <a:r>
              <a:rPr lang="cs-CZ" sz="3200" dirty="0" smtClean="0"/>
              <a:t> in </a:t>
            </a:r>
            <a:r>
              <a:rPr lang="cs-CZ" sz="3200" dirty="0" err="1" smtClean="0"/>
              <a:t>Brazil</a:t>
            </a:r>
            <a:r>
              <a:rPr lang="cs-CZ" sz="3200" dirty="0" smtClean="0"/>
              <a:t> </a:t>
            </a:r>
            <a:r>
              <a:rPr lang="cs-CZ" sz="3200" dirty="0" err="1" smtClean="0"/>
              <a:t>speak</a:t>
            </a:r>
            <a:r>
              <a:rPr lang="cs-CZ" sz="3200" dirty="0" smtClean="0"/>
              <a:t>?</a:t>
            </a:r>
            <a:endParaRPr lang="cs-CZ" sz="3200" dirty="0"/>
          </a:p>
        </p:txBody>
      </p:sp>
      <p:sp>
        <p:nvSpPr>
          <p:cNvPr id="3" name="Zástupný symbol pro text 2"/>
          <p:cNvSpPr>
            <a:spLocks noGrp="1"/>
          </p:cNvSpPr>
          <p:nvPr>
            <p:ph type="body" sz="half" idx="2"/>
          </p:nvPr>
        </p:nvSpPr>
        <p:spPr/>
        <p:txBody>
          <a:bodyPr>
            <a:normAutofit/>
          </a:bodyPr>
          <a:lstStyle/>
          <a:p>
            <a:pPr marL="457200" indent="-457200">
              <a:buAutoNum type="alphaUcParenR"/>
            </a:pPr>
            <a:r>
              <a:rPr lang="cs-CZ" sz="2400" dirty="0" err="1" smtClean="0"/>
              <a:t>Spanish</a:t>
            </a:r>
            <a:endParaRPr lang="cs-CZ" sz="2400" dirty="0" smtClean="0"/>
          </a:p>
          <a:p>
            <a:pPr marL="457200" indent="-457200">
              <a:buAutoNum type="alphaUcParenR"/>
            </a:pPr>
            <a:r>
              <a:rPr lang="cs-CZ" sz="2400" dirty="0" err="1" smtClean="0"/>
              <a:t>Brazilian</a:t>
            </a:r>
            <a:endParaRPr lang="cs-CZ" sz="2400" dirty="0" smtClean="0"/>
          </a:p>
          <a:p>
            <a:pPr marL="457200" indent="-457200">
              <a:buAutoNum type="alphaUcParenR"/>
            </a:pPr>
            <a:r>
              <a:rPr lang="cs-CZ" sz="2400" dirty="0" err="1" smtClean="0"/>
              <a:t>Portuguese</a:t>
            </a:r>
            <a:endParaRPr lang="cs-CZ" sz="2400" dirty="0" smtClean="0"/>
          </a:p>
          <a:p>
            <a:pPr marL="457200" indent="-457200">
              <a:buAutoNum type="alphaUcParenR"/>
            </a:pPr>
            <a:endParaRPr lang="cs-CZ" sz="2400" dirty="0"/>
          </a:p>
        </p:txBody>
      </p:sp>
      <p:pic>
        <p:nvPicPr>
          <p:cNvPr id="6148" name="Picture 4" descr="Zobrazit podrobnosti"/>
          <p:cNvPicPr>
            <a:picLocks noGrp="1" noChangeAspect="1" noChangeArrowheads="1"/>
          </p:cNvPicPr>
          <p:nvPr>
            <p:ph type="pic" sz="quarter" idx="14"/>
          </p:nvPr>
        </p:nvPicPr>
        <p:blipFill>
          <a:blip r:embed="rId2">
            <a:extLst>
              <a:ext uri="{28A0092B-C50C-407E-A947-70E740481C1C}">
                <a14:useLocalDpi xmlns:a14="http://schemas.microsoft.com/office/drawing/2010/main" val="0"/>
              </a:ext>
            </a:extLst>
          </a:blip>
          <a:srcRect/>
          <a:stretch>
            <a:fillRect/>
          </a:stretch>
        </p:blipFill>
        <p:spPr bwMode="auto">
          <a:xfrm>
            <a:off x="4674192" y="1892344"/>
            <a:ext cx="3138168" cy="3138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19868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nodeType="clickEffect">
                                  <p:stCondLst>
                                    <p:cond delay="0"/>
                                  </p:stCondLst>
                                  <p:childTnLst>
                                    <p:set>
                                      <p:cBhvr>
                                        <p:cTn id="29" dur="1" fill="hold">
                                          <p:stCondLst>
                                            <p:cond delay="0"/>
                                          </p:stCondLst>
                                        </p:cTn>
                                        <p:tgtEl>
                                          <p:spTgt spid="6148"/>
                                        </p:tgtEl>
                                        <p:attrNameLst>
                                          <p:attrName>style.visibility</p:attrName>
                                        </p:attrNameLst>
                                      </p:cBhvr>
                                      <p:to>
                                        <p:strVal val="visible"/>
                                      </p:to>
                                    </p:set>
                                    <p:animEffect transition="in" filter="circle(in)">
                                      <p:cBhvr>
                                        <p:cTn id="30" dur="2000"/>
                                        <p:tgtEl>
                                          <p:spTgt spid="6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1268761"/>
            <a:ext cx="7117178" cy="1008111"/>
          </a:xfrm>
        </p:spPr>
        <p:txBody>
          <a:bodyPr/>
          <a:lstStyle/>
          <a:p>
            <a:pPr algn="l"/>
            <a:r>
              <a:rPr lang="cs-CZ" sz="4000" dirty="0" smtClean="0"/>
              <a:t>C) </a:t>
            </a:r>
            <a:r>
              <a:rPr lang="cs-CZ" sz="4000" dirty="0" err="1" smtClean="0"/>
              <a:t>Portuguese</a:t>
            </a:r>
            <a:endParaRPr lang="cs-CZ" sz="4000" dirty="0"/>
          </a:p>
        </p:txBody>
      </p:sp>
      <p:sp>
        <p:nvSpPr>
          <p:cNvPr id="3" name="Zástupný symbol pro text 2"/>
          <p:cNvSpPr>
            <a:spLocks noGrp="1"/>
          </p:cNvSpPr>
          <p:nvPr>
            <p:ph type="body" idx="1"/>
          </p:nvPr>
        </p:nvSpPr>
        <p:spPr>
          <a:xfrm>
            <a:off x="1009443" y="2780928"/>
            <a:ext cx="7117178" cy="3528392"/>
          </a:xfrm>
        </p:spPr>
        <p:txBody>
          <a:bodyPr>
            <a:normAutofit fontScale="92500" lnSpcReduction="10000"/>
          </a:bodyPr>
          <a:lstStyle/>
          <a:p>
            <a:pPr algn="l"/>
            <a:r>
              <a:rPr lang="cs-CZ" sz="2400" dirty="0" smtClean="0"/>
              <a:t>In </a:t>
            </a:r>
            <a:r>
              <a:rPr lang="cs-CZ" sz="2400" dirty="0" err="1" smtClean="0"/>
              <a:t>Brazil</a:t>
            </a:r>
            <a:r>
              <a:rPr lang="cs-CZ" sz="2400" dirty="0" smtClean="0"/>
              <a:t> </a:t>
            </a:r>
            <a:r>
              <a:rPr lang="cs-CZ" sz="2400" dirty="0" err="1" smtClean="0"/>
              <a:t>people</a:t>
            </a:r>
            <a:r>
              <a:rPr lang="cs-CZ" sz="2400" dirty="0" smtClean="0"/>
              <a:t> </a:t>
            </a:r>
            <a:r>
              <a:rPr lang="cs-CZ" sz="2400" dirty="0" err="1" smtClean="0"/>
              <a:t>speak</a:t>
            </a:r>
            <a:r>
              <a:rPr lang="cs-CZ" sz="2400" dirty="0" smtClean="0"/>
              <a:t> </a:t>
            </a:r>
            <a:r>
              <a:rPr lang="cs-CZ" sz="2400" dirty="0" err="1" smtClean="0"/>
              <a:t>Portuguese</a:t>
            </a:r>
            <a:r>
              <a:rPr lang="cs-CZ" sz="2400" dirty="0" smtClean="0"/>
              <a:t>. </a:t>
            </a:r>
            <a:r>
              <a:rPr lang="cs-CZ" sz="2400" dirty="0" err="1" smtClean="0"/>
              <a:t>Here</a:t>
            </a:r>
            <a:r>
              <a:rPr lang="cs-CZ" sz="2400" dirty="0" smtClean="0"/>
              <a:t> </a:t>
            </a:r>
            <a:r>
              <a:rPr lang="cs-CZ" sz="2400" dirty="0" err="1" smtClean="0"/>
              <a:t>you</a:t>
            </a:r>
            <a:r>
              <a:rPr lang="cs-CZ" sz="2400" dirty="0" smtClean="0"/>
              <a:t> </a:t>
            </a:r>
            <a:r>
              <a:rPr lang="cs-CZ" sz="2400" dirty="0" err="1" smtClean="0"/>
              <a:t>have</a:t>
            </a:r>
            <a:r>
              <a:rPr lang="cs-CZ" sz="2400" dirty="0" smtClean="0"/>
              <a:t> a list </a:t>
            </a:r>
            <a:r>
              <a:rPr lang="cs-CZ" sz="2400" dirty="0" err="1" smtClean="0"/>
              <a:t>of</a:t>
            </a:r>
            <a:r>
              <a:rPr lang="cs-CZ" sz="2400" dirty="0" smtClean="0"/>
              <a:t> </a:t>
            </a:r>
            <a:r>
              <a:rPr lang="cs-CZ" sz="2400" dirty="0" err="1" smtClean="0"/>
              <a:t>phrases</a:t>
            </a:r>
            <a:r>
              <a:rPr lang="cs-CZ" sz="2400" dirty="0" smtClean="0"/>
              <a:t>:</a:t>
            </a:r>
          </a:p>
          <a:p>
            <a:pPr algn="l"/>
            <a:r>
              <a:rPr lang="cs-CZ" sz="2400" dirty="0" err="1" smtClean="0"/>
              <a:t>Good</a:t>
            </a:r>
            <a:r>
              <a:rPr lang="cs-CZ" sz="2400" dirty="0" smtClean="0"/>
              <a:t> </a:t>
            </a:r>
            <a:r>
              <a:rPr lang="cs-CZ" sz="2400" dirty="0" err="1" smtClean="0"/>
              <a:t>morning</a:t>
            </a:r>
            <a:r>
              <a:rPr lang="cs-CZ" sz="2400" dirty="0" smtClean="0"/>
              <a:t>. – BOM DIA.</a:t>
            </a:r>
          </a:p>
          <a:p>
            <a:pPr algn="l"/>
            <a:r>
              <a:rPr lang="cs-CZ" sz="2400" dirty="0" err="1" smtClean="0"/>
              <a:t>Good</a:t>
            </a:r>
            <a:r>
              <a:rPr lang="cs-CZ" sz="2400" dirty="0" smtClean="0"/>
              <a:t> </a:t>
            </a:r>
            <a:r>
              <a:rPr lang="cs-CZ" sz="2400" dirty="0" err="1" smtClean="0"/>
              <a:t>afternoon</a:t>
            </a:r>
            <a:r>
              <a:rPr lang="cs-CZ" sz="2400" dirty="0" smtClean="0"/>
              <a:t>. – BOA TARDE.</a:t>
            </a:r>
          </a:p>
          <a:p>
            <a:pPr algn="l"/>
            <a:r>
              <a:rPr lang="cs-CZ" sz="2400" dirty="0" err="1" smtClean="0"/>
              <a:t>Good</a:t>
            </a:r>
            <a:r>
              <a:rPr lang="cs-CZ" sz="2400" dirty="0" smtClean="0"/>
              <a:t> </a:t>
            </a:r>
            <a:r>
              <a:rPr lang="cs-CZ" sz="2400" dirty="0" err="1" smtClean="0"/>
              <a:t>evening</a:t>
            </a:r>
            <a:r>
              <a:rPr lang="cs-CZ" sz="2400" dirty="0" smtClean="0"/>
              <a:t>. – BOA NOITE.</a:t>
            </a:r>
          </a:p>
          <a:p>
            <a:pPr algn="l"/>
            <a:r>
              <a:rPr lang="cs-CZ" sz="2400" dirty="0" err="1" smtClean="0"/>
              <a:t>How</a:t>
            </a:r>
            <a:r>
              <a:rPr lang="cs-CZ" sz="2400" dirty="0" smtClean="0"/>
              <a:t> are </a:t>
            </a:r>
            <a:r>
              <a:rPr lang="cs-CZ" sz="2400" dirty="0" err="1" smtClean="0"/>
              <a:t>you</a:t>
            </a:r>
            <a:r>
              <a:rPr lang="cs-CZ" sz="2400" dirty="0" smtClean="0"/>
              <a:t>? – COMO VAI?</a:t>
            </a:r>
          </a:p>
          <a:p>
            <a:pPr algn="l"/>
            <a:r>
              <a:rPr lang="cs-CZ" sz="2400" dirty="0" smtClean="0"/>
              <a:t>Fine. – BEM.</a:t>
            </a:r>
          </a:p>
          <a:p>
            <a:pPr algn="l"/>
            <a:r>
              <a:rPr lang="cs-CZ" sz="2400" dirty="0" err="1" smtClean="0"/>
              <a:t>Thank</a:t>
            </a:r>
            <a:r>
              <a:rPr lang="cs-CZ" sz="2400" dirty="0" smtClean="0"/>
              <a:t> </a:t>
            </a:r>
            <a:r>
              <a:rPr lang="cs-CZ" sz="2400" dirty="0" err="1" smtClean="0"/>
              <a:t>you</a:t>
            </a:r>
            <a:r>
              <a:rPr lang="cs-CZ" sz="2400" dirty="0" smtClean="0"/>
              <a:t>. – MUITO OBRIGADO/A.</a:t>
            </a:r>
          </a:p>
          <a:p>
            <a:pPr algn="l"/>
            <a:endParaRPr lang="cs-CZ" dirty="0"/>
          </a:p>
        </p:txBody>
      </p:sp>
    </p:spTree>
    <p:extLst>
      <p:ext uri="{BB962C8B-B14F-4D97-AF65-F5344CB8AC3E}">
        <p14:creationId xmlns:p14="http://schemas.microsoft.com/office/powerpoint/2010/main" val="251255292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p:cTn id="35"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 calcmode="lin" valueType="num">
                                      <p:cBhvr>
                                        <p:cTn id="42"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4" dur="500"/>
                                        <p:tgtEl>
                                          <p:spTgt spid="3">
                                            <p:txEl>
                                              <p:pRg st="4" end="4"/>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p:cTn id="49"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51" dur="500"/>
                                        <p:tgtEl>
                                          <p:spTgt spid="3">
                                            <p:txEl>
                                              <p:pRg st="5" end="5"/>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 calcmode="lin" valueType="num">
                                      <p:cBhvr>
                                        <p:cTn id="56"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908720"/>
            <a:ext cx="7162957" cy="1008112"/>
          </a:xfrm>
        </p:spPr>
        <p:txBody>
          <a:bodyPr>
            <a:noAutofit/>
          </a:bodyPr>
          <a:lstStyle/>
          <a:p>
            <a:r>
              <a:rPr lang="cs-CZ" sz="3200" dirty="0" smtClean="0"/>
              <a:t>12. </a:t>
            </a:r>
            <a:r>
              <a:rPr lang="cs-CZ" sz="3200" dirty="0" err="1" smtClean="0"/>
              <a:t>What</a:t>
            </a:r>
            <a:r>
              <a:rPr lang="cs-CZ" sz="3200" dirty="0" smtClean="0"/>
              <a:t> </a:t>
            </a:r>
            <a:r>
              <a:rPr lang="cs-CZ" sz="3200" dirty="0" err="1" smtClean="0"/>
              <a:t>is</a:t>
            </a:r>
            <a:r>
              <a:rPr lang="cs-CZ" sz="3200" dirty="0" smtClean="0"/>
              <a:t> </a:t>
            </a:r>
            <a:r>
              <a:rPr lang="cs-CZ" sz="3200" dirty="0" err="1" smtClean="0"/>
              <a:t>the</a:t>
            </a:r>
            <a:r>
              <a:rPr lang="cs-CZ" sz="3200" dirty="0" smtClean="0"/>
              <a:t> </a:t>
            </a:r>
            <a:r>
              <a:rPr lang="cs-CZ" sz="3200" dirty="0" err="1" smtClean="0"/>
              <a:t>capital</a:t>
            </a:r>
            <a:r>
              <a:rPr lang="cs-CZ" sz="3200" dirty="0" smtClean="0"/>
              <a:t> </a:t>
            </a:r>
            <a:r>
              <a:rPr lang="cs-CZ" sz="3200" dirty="0" err="1" smtClean="0"/>
              <a:t>of</a:t>
            </a:r>
            <a:r>
              <a:rPr lang="cs-CZ" sz="3200" dirty="0" smtClean="0"/>
              <a:t> Venezuela?</a:t>
            </a:r>
            <a:endParaRPr lang="cs-CZ" sz="3200" dirty="0"/>
          </a:p>
        </p:txBody>
      </p:sp>
      <p:sp>
        <p:nvSpPr>
          <p:cNvPr id="3" name="Zástupný symbol pro text 2"/>
          <p:cNvSpPr>
            <a:spLocks noGrp="1"/>
          </p:cNvSpPr>
          <p:nvPr>
            <p:ph type="body" sz="half" idx="2"/>
          </p:nvPr>
        </p:nvSpPr>
        <p:spPr/>
        <p:txBody>
          <a:bodyPr>
            <a:normAutofit/>
          </a:bodyPr>
          <a:lstStyle/>
          <a:p>
            <a:pPr marL="457200" indent="-457200">
              <a:buAutoNum type="alphaUcParenR"/>
            </a:pPr>
            <a:r>
              <a:rPr lang="cs-CZ" sz="2400" dirty="0" smtClean="0"/>
              <a:t>Lima</a:t>
            </a:r>
          </a:p>
          <a:p>
            <a:pPr marL="457200" indent="-457200">
              <a:buAutoNum type="alphaUcParenR"/>
            </a:pPr>
            <a:r>
              <a:rPr lang="cs-CZ" sz="2400" dirty="0" smtClean="0"/>
              <a:t>Caracas</a:t>
            </a:r>
          </a:p>
          <a:p>
            <a:pPr marL="457200" indent="-457200">
              <a:buAutoNum type="alphaUcParenR"/>
            </a:pPr>
            <a:r>
              <a:rPr lang="cs-CZ" sz="2400" dirty="0" err="1" smtClean="0"/>
              <a:t>Bogotá</a:t>
            </a:r>
            <a:endParaRPr lang="cs-CZ" sz="2400" dirty="0" smtClean="0"/>
          </a:p>
          <a:p>
            <a:pPr marL="457200" indent="-457200">
              <a:buAutoNum type="alphaUcParenR"/>
            </a:pPr>
            <a:r>
              <a:rPr lang="cs-CZ" sz="2400" dirty="0" err="1" smtClean="0"/>
              <a:t>Sucre</a:t>
            </a:r>
            <a:endParaRPr lang="cs-CZ" sz="2400" dirty="0"/>
          </a:p>
        </p:txBody>
      </p:sp>
      <p:pic>
        <p:nvPicPr>
          <p:cNvPr id="7170" name="Picture 2" descr="Zobrazit podrobnosti"/>
          <p:cNvPicPr>
            <a:picLocks noGrp="1" noChangeAspect="1" noChangeArrowheads="1"/>
          </p:cNvPicPr>
          <p:nvPr>
            <p:ph type="pic" sz="quarter" idx="14"/>
          </p:nvPr>
        </p:nvPicPr>
        <p:blipFill>
          <a:blip r:embed="rId2">
            <a:extLst>
              <a:ext uri="{28A0092B-C50C-407E-A947-70E740481C1C}">
                <a14:useLocalDpi xmlns:a14="http://schemas.microsoft.com/office/drawing/2010/main" val="0"/>
              </a:ext>
            </a:extLst>
          </a:blip>
          <a:srcRect/>
          <a:stretch>
            <a:fillRect/>
          </a:stretch>
        </p:blipFill>
        <p:spPr bwMode="auto">
          <a:xfrm>
            <a:off x="4788024" y="2204864"/>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277128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nodeType="clickEffect">
                                  <p:stCondLst>
                                    <p:cond delay="0"/>
                                  </p:stCondLst>
                                  <p:childTnLst>
                                    <p:set>
                                      <p:cBhvr>
                                        <p:cTn id="35" dur="1" fill="hold">
                                          <p:stCondLst>
                                            <p:cond delay="0"/>
                                          </p:stCondLst>
                                        </p:cTn>
                                        <p:tgtEl>
                                          <p:spTgt spid="7170"/>
                                        </p:tgtEl>
                                        <p:attrNameLst>
                                          <p:attrName>style.visibility</p:attrName>
                                        </p:attrNameLst>
                                      </p:cBhvr>
                                      <p:to>
                                        <p:strVal val="visible"/>
                                      </p:to>
                                    </p:set>
                                    <p:anim calcmode="lin" valueType="num">
                                      <p:cBhvr>
                                        <p:cTn id="36" dur="500" fill="hold"/>
                                        <p:tgtEl>
                                          <p:spTgt spid="7170"/>
                                        </p:tgtEl>
                                        <p:attrNameLst>
                                          <p:attrName>ppt_w</p:attrName>
                                        </p:attrNameLst>
                                      </p:cBhvr>
                                      <p:tavLst>
                                        <p:tav tm="0">
                                          <p:val>
                                            <p:fltVal val="0"/>
                                          </p:val>
                                        </p:tav>
                                        <p:tav tm="100000">
                                          <p:val>
                                            <p:strVal val="#ppt_w"/>
                                          </p:val>
                                        </p:tav>
                                      </p:tavLst>
                                    </p:anim>
                                    <p:anim calcmode="lin" valueType="num">
                                      <p:cBhvr>
                                        <p:cTn id="37" dur="500" fill="hold"/>
                                        <p:tgtEl>
                                          <p:spTgt spid="7170"/>
                                        </p:tgtEl>
                                        <p:attrNameLst>
                                          <p:attrName>ppt_h</p:attrName>
                                        </p:attrNameLst>
                                      </p:cBhvr>
                                      <p:tavLst>
                                        <p:tav tm="0">
                                          <p:val>
                                            <p:fltVal val="0"/>
                                          </p:val>
                                        </p:tav>
                                        <p:tav tm="100000">
                                          <p:val>
                                            <p:strVal val="#ppt_h"/>
                                          </p:val>
                                        </p:tav>
                                      </p:tavLst>
                                    </p:anim>
                                    <p:animEffect transition="in" filter="fade">
                                      <p:cBhvr>
                                        <p:cTn id="38" dur="500"/>
                                        <p:tgtEl>
                                          <p:spTgt spid="7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980729"/>
            <a:ext cx="7117178" cy="1296143"/>
          </a:xfrm>
        </p:spPr>
        <p:txBody>
          <a:bodyPr/>
          <a:lstStyle/>
          <a:p>
            <a:pPr algn="l"/>
            <a:r>
              <a:rPr lang="cs-CZ" sz="4000" dirty="0" smtClean="0"/>
              <a:t>B) Caracas</a:t>
            </a:r>
            <a:endParaRPr lang="cs-CZ" sz="4000" dirty="0"/>
          </a:p>
        </p:txBody>
      </p:sp>
      <p:sp>
        <p:nvSpPr>
          <p:cNvPr id="3" name="Zástupný symbol pro text 2"/>
          <p:cNvSpPr>
            <a:spLocks noGrp="1"/>
          </p:cNvSpPr>
          <p:nvPr>
            <p:ph type="body" idx="1"/>
          </p:nvPr>
        </p:nvSpPr>
        <p:spPr>
          <a:xfrm>
            <a:off x="899592" y="4005064"/>
            <a:ext cx="7117178" cy="1632717"/>
          </a:xfrm>
        </p:spPr>
        <p:txBody>
          <a:bodyPr>
            <a:normAutofit/>
          </a:bodyPr>
          <a:lstStyle/>
          <a:p>
            <a:pPr algn="l"/>
            <a:r>
              <a:rPr lang="cs-CZ" sz="2400" dirty="0" smtClean="0"/>
              <a:t>Lima </a:t>
            </a:r>
            <a:r>
              <a:rPr lang="cs-CZ" sz="2400" dirty="0" err="1" smtClean="0"/>
              <a:t>is</a:t>
            </a:r>
            <a:r>
              <a:rPr lang="cs-CZ" sz="2400" dirty="0" smtClean="0"/>
              <a:t> </a:t>
            </a:r>
            <a:r>
              <a:rPr lang="cs-CZ" sz="2400" dirty="0" err="1" smtClean="0"/>
              <a:t>the</a:t>
            </a:r>
            <a:r>
              <a:rPr lang="cs-CZ" sz="2400" dirty="0" smtClean="0"/>
              <a:t> </a:t>
            </a:r>
            <a:r>
              <a:rPr lang="cs-CZ" sz="2400" dirty="0" err="1" smtClean="0"/>
              <a:t>capital</a:t>
            </a:r>
            <a:r>
              <a:rPr lang="cs-CZ" sz="2400" dirty="0" smtClean="0"/>
              <a:t> city </a:t>
            </a:r>
            <a:r>
              <a:rPr lang="cs-CZ" sz="2400" dirty="0" err="1" smtClean="0"/>
              <a:t>of</a:t>
            </a:r>
            <a:r>
              <a:rPr lang="cs-CZ" sz="2400" dirty="0" smtClean="0"/>
              <a:t> Peru, </a:t>
            </a:r>
            <a:r>
              <a:rPr lang="cs-CZ" sz="2400" dirty="0" err="1" smtClean="0"/>
              <a:t>Bogotá</a:t>
            </a:r>
            <a:r>
              <a:rPr lang="cs-CZ" sz="2400" dirty="0" smtClean="0"/>
              <a:t> </a:t>
            </a:r>
            <a:r>
              <a:rPr lang="cs-CZ" sz="2400" dirty="0" err="1" smtClean="0"/>
              <a:t>is</a:t>
            </a:r>
            <a:r>
              <a:rPr lang="cs-CZ" sz="2400" dirty="0" smtClean="0"/>
              <a:t> </a:t>
            </a:r>
            <a:r>
              <a:rPr lang="cs-CZ" sz="2400" dirty="0" err="1" smtClean="0"/>
              <a:t>the</a:t>
            </a:r>
            <a:r>
              <a:rPr lang="cs-CZ" sz="2400" dirty="0" smtClean="0"/>
              <a:t> </a:t>
            </a:r>
            <a:r>
              <a:rPr lang="cs-CZ" sz="2400" dirty="0" err="1" smtClean="0"/>
              <a:t>capital</a:t>
            </a:r>
            <a:r>
              <a:rPr lang="cs-CZ" sz="2400" dirty="0" smtClean="0"/>
              <a:t> city </a:t>
            </a:r>
            <a:r>
              <a:rPr lang="cs-CZ" sz="2400" dirty="0" err="1" smtClean="0"/>
              <a:t>of</a:t>
            </a:r>
            <a:r>
              <a:rPr lang="cs-CZ" sz="2400" dirty="0" smtClean="0"/>
              <a:t> </a:t>
            </a:r>
            <a:r>
              <a:rPr lang="cs-CZ" sz="2400" dirty="0" err="1"/>
              <a:t>C</a:t>
            </a:r>
            <a:r>
              <a:rPr lang="cs-CZ" sz="2400" dirty="0" err="1" smtClean="0"/>
              <a:t>olombia</a:t>
            </a:r>
            <a:r>
              <a:rPr lang="cs-CZ" sz="2400" dirty="0" smtClean="0"/>
              <a:t> and </a:t>
            </a:r>
            <a:r>
              <a:rPr lang="cs-CZ" sz="2400" dirty="0" err="1" smtClean="0"/>
              <a:t>Sucre</a:t>
            </a:r>
            <a:r>
              <a:rPr lang="cs-CZ" sz="2400" dirty="0" smtClean="0"/>
              <a:t> </a:t>
            </a:r>
            <a:r>
              <a:rPr lang="cs-CZ" sz="2400" dirty="0" err="1" smtClean="0"/>
              <a:t>is</a:t>
            </a:r>
            <a:r>
              <a:rPr lang="cs-CZ" sz="2400" dirty="0" smtClean="0"/>
              <a:t> </a:t>
            </a:r>
            <a:r>
              <a:rPr lang="cs-CZ" sz="2400" dirty="0" err="1" smtClean="0"/>
              <a:t>the</a:t>
            </a:r>
            <a:r>
              <a:rPr lang="cs-CZ" sz="2400" dirty="0" smtClean="0"/>
              <a:t> </a:t>
            </a:r>
            <a:r>
              <a:rPr lang="cs-CZ" sz="2400" dirty="0" err="1" smtClean="0"/>
              <a:t>capital</a:t>
            </a:r>
            <a:r>
              <a:rPr lang="cs-CZ" sz="2400" dirty="0" smtClean="0"/>
              <a:t> city </a:t>
            </a:r>
            <a:r>
              <a:rPr lang="cs-CZ" sz="2400" dirty="0" err="1" smtClean="0"/>
              <a:t>of</a:t>
            </a:r>
            <a:r>
              <a:rPr lang="cs-CZ" sz="2400" dirty="0" smtClean="0"/>
              <a:t> </a:t>
            </a:r>
            <a:r>
              <a:rPr lang="cs-CZ" sz="2400" dirty="0" err="1" smtClean="0"/>
              <a:t>Bolivia</a:t>
            </a:r>
            <a:r>
              <a:rPr lang="cs-CZ" sz="2400" dirty="0" smtClean="0"/>
              <a:t>.</a:t>
            </a:r>
            <a:endParaRPr lang="cs-CZ" sz="2400" dirty="0"/>
          </a:p>
        </p:txBody>
      </p:sp>
    </p:spTree>
    <p:extLst>
      <p:ext uri="{BB962C8B-B14F-4D97-AF65-F5344CB8AC3E}">
        <p14:creationId xmlns:p14="http://schemas.microsoft.com/office/powerpoint/2010/main" val="129399462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836712"/>
            <a:ext cx="7018941" cy="1008112"/>
          </a:xfrm>
        </p:spPr>
        <p:txBody>
          <a:bodyPr>
            <a:noAutofit/>
          </a:bodyPr>
          <a:lstStyle/>
          <a:p>
            <a:r>
              <a:rPr lang="cs-CZ" sz="3200" dirty="0" smtClean="0"/>
              <a:t>13. </a:t>
            </a:r>
            <a:r>
              <a:rPr lang="cs-CZ" sz="3200" dirty="0" err="1" smtClean="0"/>
              <a:t>Who</a:t>
            </a:r>
            <a:r>
              <a:rPr lang="cs-CZ" sz="3200" dirty="0" smtClean="0"/>
              <a:t> </a:t>
            </a:r>
            <a:r>
              <a:rPr lang="cs-CZ" sz="3200" dirty="0" err="1" smtClean="0"/>
              <a:t>was</a:t>
            </a:r>
            <a:r>
              <a:rPr lang="cs-CZ" sz="3200" dirty="0" smtClean="0"/>
              <a:t> </a:t>
            </a:r>
            <a:r>
              <a:rPr lang="cs-CZ" sz="3200" dirty="0" err="1" smtClean="0"/>
              <a:t>the</a:t>
            </a:r>
            <a:r>
              <a:rPr lang="cs-CZ" sz="3200" dirty="0" smtClean="0"/>
              <a:t> </a:t>
            </a:r>
            <a:r>
              <a:rPr lang="cs-CZ" sz="3200" dirty="0" err="1" smtClean="0"/>
              <a:t>first</a:t>
            </a:r>
            <a:r>
              <a:rPr lang="cs-CZ" sz="3200" dirty="0" smtClean="0"/>
              <a:t> </a:t>
            </a:r>
            <a:r>
              <a:rPr lang="cs-CZ" sz="3200" dirty="0" err="1" smtClean="0"/>
              <a:t>who</a:t>
            </a:r>
            <a:r>
              <a:rPr lang="cs-CZ" sz="3200" dirty="0" smtClean="0"/>
              <a:t> </a:t>
            </a:r>
            <a:r>
              <a:rPr lang="cs-CZ" sz="3200" dirty="0" err="1" smtClean="0"/>
              <a:t>invented</a:t>
            </a:r>
            <a:r>
              <a:rPr lang="cs-CZ" sz="3200" dirty="0" smtClean="0"/>
              <a:t> </a:t>
            </a:r>
            <a:r>
              <a:rPr lang="cs-CZ" sz="3200" dirty="0" err="1" smtClean="0"/>
              <a:t>the</a:t>
            </a:r>
            <a:r>
              <a:rPr lang="cs-CZ" sz="3200" dirty="0" smtClean="0"/>
              <a:t> </a:t>
            </a:r>
            <a:r>
              <a:rPr lang="cs-CZ" sz="3200" dirty="0" err="1" smtClean="0"/>
              <a:t>bulb</a:t>
            </a:r>
            <a:r>
              <a:rPr lang="cs-CZ" sz="3200" dirty="0" smtClean="0"/>
              <a:t>?</a:t>
            </a:r>
            <a:endParaRPr lang="cs-CZ" sz="3200" dirty="0"/>
          </a:p>
        </p:txBody>
      </p:sp>
      <p:sp>
        <p:nvSpPr>
          <p:cNvPr id="3" name="Zástupný symbol pro text 2"/>
          <p:cNvSpPr>
            <a:spLocks noGrp="1"/>
          </p:cNvSpPr>
          <p:nvPr>
            <p:ph type="body" sz="half" idx="2"/>
          </p:nvPr>
        </p:nvSpPr>
        <p:spPr>
          <a:xfrm>
            <a:off x="1009443" y="2500312"/>
            <a:ext cx="3297954" cy="3016920"/>
          </a:xfrm>
        </p:spPr>
        <p:txBody>
          <a:bodyPr>
            <a:normAutofit lnSpcReduction="10000"/>
          </a:bodyPr>
          <a:lstStyle/>
          <a:p>
            <a:pPr marL="457200" indent="-457200">
              <a:buAutoNum type="alphaUcParenR"/>
            </a:pPr>
            <a:r>
              <a:rPr lang="cs-CZ" sz="2400" dirty="0" err="1" smtClean="0"/>
              <a:t>Humphry</a:t>
            </a:r>
            <a:r>
              <a:rPr lang="cs-CZ" sz="2400" dirty="0" smtClean="0"/>
              <a:t> Davy</a:t>
            </a:r>
          </a:p>
          <a:p>
            <a:pPr marL="457200" indent="-457200">
              <a:buAutoNum type="alphaUcParenR"/>
            </a:pPr>
            <a:r>
              <a:rPr lang="cs-CZ" sz="2400" dirty="0" smtClean="0"/>
              <a:t>Sir Joseph Wilson </a:t>
            </a:r>
            <a:r>
              <a:rPr lang="cs-CZ" sz="2400" dirty="0" err="1" smtClean="0"/>
              <a:t>Swan</a:t>
            </a:r>
            <a:endParaRPr lang="cs-CZ" sz="2400" dirty="0" smtClean="0"/>
          </a:p>
          <a:p>
            <a:pPr marL="457200" indent="-457200">
              <a:buAutoNum type="alphaUcParenR"/>
            </a:pPr>
            <a:r>
              <a:rPr lang="cs-CZ" sz="2400" dirty="0" smtClean="0"/>
              <a:t>Thomas Alva Edison</a:t>
            </a:r>
          </a:p>
          <a:p>
            <a:pPr marL="457200" indent="-457200">
              <a:buAutoNum type="alphaUcParenR"/>
            </a:pPr>
            <a:r>
              <a:rPr lang="cs-CZ" sz="2400" dirty="0" err="1" smtClean="0"/>
              <a:t>Lewis</a:t>
            </a:r>
            <a:r>
              <a:rPr lang="cs-CZ" sz="2400" dirty="0" smtClean="0"/>
              <a:t> </a:t>
            </a:r>
            <a:r>
              <a:rPr lang="cs-CZ" sz="2400" dirty="0" err="1" smtClean="0"/>
              <a:t>Howard</a:t>
            </a:r>
            <a:r>
              <a:rPr lang="cs-CZ" sz="2400" dirty="0" smtClean="0"/>
              <a:t> </a:t>
            </a:r>
            <a:r>
              <a:rPr lang="cs-CZ" sz="2400" dirty="0" err="1" smtClean="0"/>
              <a:t>Latimer</a:t>
            </a:r>
            <a:endParaRPr lang="cs-CZ" sz="2400" dirty="0"/>
          </a:p>
        </p:txBody>
      </p:sp>
      <p:pic>
        <p:nvPicPr>
          <p:cNvPr id="8194" name="Picture 2" descr="žárovky"/>
          <p:cNvPicPr>
            <a:picLocks noGrp="1" noChangeAspect="1" noChangeArrowheads="1"/>
          </p:cNvPicPr>
          <p:nvPr>
            <p:ph type="pic" sz="quarter" idx="14"/>
          </p:nvPr>
        </p:nvPicPr>
        <p:blipFill>
          <a:blip r:embed="rId2">
            <a:extLst>
              <a:ext uri="{28A0092B-C50C-407E-A947-70E740481C1C}">
                <a14:useLocalDpi xmlns:a14="http://schemas.microsoft.com/office/drawing/2010/main" val="0"/>
              </a:ext>
            </a:extLst>
          </a:blip>
          <a:srcRect/>
          <a:stretch>
            <a:fillRect/>
          </a:stretch>
        </p:blipFill>
        <p:spPr bwMode="auto">
          <a:xfrm>
            <a:off x="5364088" y="2924944"/>
            <a:ext cx="2634112" cy="2634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206277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8194"/>
                                        </p:tgtEl>
                                        <p:attrNameLst>
                                          <p:attrName>style.visibility</p:attrName>
                                        </p:attrNameLst>
                                      </p:cBhvr>
                                      <p:to>
                                        <p:strVal val="visible"/>
                                      </p:to>
                                    </p:set>
                                    <p:animEffect transition="in" filter="circle(in)">
                                      <p:cBhvr>
                                        <p:cTn id="36" dur="20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1340769"/>
            <a:ext cx="7117178" cy="1080119"/>
          </a:xfrm>
        </p:spPr>
        <p:txBody>
          <a:bodyPr/>
          <a:lstStyle/>
          <a:p>
            <a:pPr algn="l"/>
            <a:r>
              <a:rPr lang="cs-CZ" sz="4000" dirty="0" smtClean="0"/>
              <a:t>A) </a:t>
            </a:r>
            <a:r>
              <a:rPr lang="cs-CZ" sz="4000" dirty="0" err="1" smtClean="0"/>
              <a:t>Humphry</a:t>
            </a:r>
            <a:r>
              <a:rPr lang="cs-CZ" sz="4000" dirty="0" smtClean="0"/>
              <a:t> Davy</a:t>
            </a:r>
            <a:endParaRPr lang="cs-CZ" sz="4000" dirty="0"/>
          </a:p>
        </p:txBody>
      </p:sp>
      <p:sp>
        <p:nvSpPr>
          <p:cNvPr id="3" name="Zástupný symbol pro text 2"/>
          <p:cNvSpPr>
            <a:spLocks noGrp="1"/>
          </p:cNvSpPr>
          <p:nvPr>
            <p:ph type="body" idx="1"/>
          </p:nvPr>
        </p:nvSpPr>
        <p:spPr>
          <a:xfrm>
            <a:off x="1009443" y="2996952"/>
            <a:ext cx="7117178" cy="3312368"/>
          </a:xfrm>
        </p:spPr>
        <p:txBody>
          <a:bodyPr>
            <a:normAutofit lnSpcReduction="10000"/>
          </a:bodyPr>
          <a:lstStyle/>
          <a:p>
            <a:pPr marL="285750" indent="-285750" algn="l">
              <a:buFont typeface="Arial" pitchFamily="34" charset="0"/>
              <a:buChar char="•"/>
            </a:pPr>
            <a:r>
              <a:rPr lang="cs-CZ" dirty="0" err="1" smtClean="0"/>
              <a:t>The</a:t>
            </a:r>
            <a:r>
              <a:rPr lang="cs-CZ" dirty="0" smtClean="0"/>
              <a:t> </a:t>
            </a:r>
            <a:r>
              <a:rPr lang="cs-CZ" dirty="0" err="1" smtClean="0"/>
              <a:t>first</a:t>
            </a:r>
            <a:r>
              <a:rPr lang="cs-CZ" dirty="0" smtClean="0"/>
              <a:t> </a:t>
            </a:r>
            <a:r>
              <a:rPr lang="cs-CZ" dirty="0" err="1" smtClean="0"/>
              <a:t>light</a:t>
            </a:r>
            <a:r>
              <a:rPr lang="cs-CZ" dirty="0" smtClean="0"/>
              <a:t> </a:t>
            </a:r>
            <a:r>
              <a:rPr lang="cs-CZ" dirty="0" err="1" smtClean="0"/>
              <a:t>bulb</a:t>
            </a:r>
            <a:r>
              <a:rPr lang="cs-CZ" dirty="0" smtClean="0"/>
              <a:t> </a:t>
            </a:r>
            <a:r>
              <a:rPr lang="cs-CZ" dirty="0" err="1" smtClean="0"/>
              <a:t>was</a:t>
            </a:r>
            <a:r>
              <a:rPr lang="cs-CZ" dirty="0" smtClean="0"/>
              <a:t> </a:t>
            </a:r>
            <a:r>
              <a:rPr lang="cs-CZ" dirty="0" err="1" smtClean="0"/>
              <a:t>built</a:t>
            </a:r>
            <a:r>
              <a:rPr lang="cs-CZ" dirty="0" smtClean="0"/>
              <a:t> by </a:t>
            </a:r>
            <a:r>
              <a:rPr lang="cs-CZ" dirty="0" err="1" smtClean="0"/>
              <a:t>Humphry</a:t>
            </a:r>
            <a:r>
              <a:rPr lang="cs-CZ" dirty="0" smtClean="0"/>
              <a:t> Davy (</a:t>
            </a:r>
            <a:r>
              <a:rPr lang="cs-CZ" dirty="0" err="1" smtClean="0"/>
              <a:t>an</a:t>
            </a:r>
            <a:r>
              <a:rPr lang="cs-CZ" dirty="0" smtClean="0"/>
              <a:t> </a:t>
            </a:r>
            <a:r>
              <a:rPr lang="cs-CZ" dirty="0" err="1" smtClean="0"/>
              <a:t>Englishman</a:t>
            </a:r>
            <a:r>
              <a:rPr lang="cs-CZ" dirty="0" smtClean="0"/>
              <a:t>) in 1809.  He </a:t>
            </a:r>
            <a:r>
              <a:rPr lang="cs-CZ" dirty="0" err="1" smtClean="0"/>
              <a:t>experimented</a:t>
            </a:r>
            <a:r>
              <a:rPr lang="cs-CZ" dirty="0" smtClean="0"/>
              <a:t> </a:t>
            </a:r>
            <a:r>
              <a:rPr lang="cs-CZ" dirty="0" err="1" smtClean="0"/>
              <a:t>with</a:t>
            </a:r>
            <a:r>
              <a:rPr lang="cs-CZ" dirty="0" smtClean="0"/>
              <a:t> </a:t>
            </a:r>
            <a:r>
              <a:rPr lang="cs-CZ" dirty="0" err="1" smtClean="0"/>
              <a:t>electricity</a:t>
            </a:r>
            <a:r>
              <a:rPr lang="cs-CZ" dirty="0" smtClean="0"/>
              <a:t> and </a:t>
            </a:r>
            <a:r>
              <a:rPr lang="cs-CZ" dirty="0" err="1" smtClean="0"/>
              <a:t>invented</a:t>
            </a:r>
            <a:r>
              <a:rPr lang="cs-CZ" dirty="0" smtClean="0"/>
              <a:t> </a:t>
            </a:r>
            <a:r>
              <a:rPr lang="cs-CZ" dirty="0" err="1" smtClean="0"/>
              <a:t>an</a:t>
            </a:r>
            <a:r>
              <a:rPr lang="cs-CZ" dirty="0" smtClean="0"/>
              <a:t> </a:t>
            </a:r>
            <a:r>
              <a:rPr lang="cs-CZ" dirty="0" err="1" smtClean="0"/>
              <a:t>electric</a:t>
            </a:r>
            <a:r>
              <a:rPr lang="cs-CZ" dirty="0" smtClean="0"/>
              <a:t> </a:t>
            </a:r>
            <a:r>
              <a:rPr lang="cs-CZ" dirty="0" err="1" smtClean="0"/>
              <a:t>battery</a:t>
            </a:r>
            <a:r>
              <a:rPr lang="cs-CZ" dirty="0" smtClean="0"/>
              <a:t>. </a:t>
            </a:r>
          </a:p>
          <a:p>
            <a:pPr marL="285750" indent="-285750" algn="l">
              <a:buFont typeface="Arial" pitchFamily="34" charset="0"/>
              <a:buChar char="•"/>
            </a:pPr>
            <a:r>
              <a:rPr lang="cs-CZ" dirty="0" smtClean="0"/>
              <a:t>Thomas Alva Edison </a:t>
            </a:r>
            <a:r>
              <a:rPr lang="cs-CZ" dirty="0" err="1" smtClean="0"/>
              <a:t>improved</a:t>
            </a:r>
            <a:r>
              <a:rPr lang="cs-CZ" dirty="0" smtClean="0"/>
              <a:t> </a:t>
            </a:r>
            <a:r>
              <a:rPr lang="cs-CZ" dirty="0" err="1" smtClean="0"/>
              <a:t>Davy´s</a:t>
            </a:r>
            <a:r>
              <a:rPr lang="cs-CZ" dirty="0" smtClean="0"/>
              <a:t> </a:t>
            </a:r>
            <a:r>
              <a:rPr lang="cs-CZ" dirty="0" err="1" smtClean="0"/>
              <a:t>invention</a:t>
            </a:r>
            <a:r>
              <a:rPr lang="cs-CZ" dirty="0" smtClean="0"/>
              <a:t>. He </a:t>
            </a:r>
            <a:r>
              <a:rPr lang="cs-CZ" dirty="0" err="1" smtClean="0"/>
              <a:t>wanted</a:t>
            </a:r>
            <a:r>
              <a:rPr lang="cs-CZ" dirty="0" smtClean="0"/>
              <a:t> to </a:t>
            </a:r>
            <a:r>
              <a:rPr lang="cs-CZ" dirty="0" err="1" smtClean="0"/>
              <a:t>find</a:t>
            </a:r>
            <a:r>
              <a:rPr lang="cs-CZ" dirty="0" smtClean="0"/>
              <a:t> </a:t>
            </a:r>
            <a:r>
              <a:rPr lang="cs-CZ" dirty="0" err="1" smtClean="0"/>
              <a:t>the</a:t>
            </a:r>
            <a:r>
              <a:rPr lang="cs-CZ" dirty="0" smtClean="0"/>
              <a:t> </a:t>
            </a:r>
            <a:r>
              <a:rPr lang="cs-CZ" dirty="0" err="1" smtClean="0"/>
              <a:t>right</a:t>
            </a:r>
            <a:r>
              <a:rPr lang="cs-CZ" dirty="0" smtClean="0"/>
              <a:t> </a:t>
            </a:r>
            <a:r>
              <a:rPr lang="cs-CZ" dirty="0" err="1" smtClean="0"/>
              <a:t>materials</a:t>
            </a:r>
            <a:r>
              <a:rPr lang="cs-CZ" dirty="0" smtClean="0"/>
              <a:t> to </a:t>
            </a:r>
            <a:r>
              <a:rPr lang="cs-CZ" dirty="0" err="1" smtClean="0"/>
              <a:t>glow</a:t>
            </a:r>
            <a:r>
              <a:rPr lang="cs-CZ" dirty="0" smtClean="0"/>
              <a:t> </a:t>
            </a:r>
            <a:r>
              <a:rPr lang="cs-CZ" dirty="0" err="1" smtClean="0"/>
              <a:t>well</a:t>
            </a:r>
            <a:r>
              <a:rPr lang="cs-CZ" dirty="0" smtClean="0"/>
              <a:t> and </a:t>
            </a:r>
            <a:r>
              <a:rPr lang="cs-CZ" dirty="0" err="1" smtClean="0"/>
              <a:t>be</a:t>
            </a:r>
            <a:r>
              <a:rPr lang="cs-CZ" dirty="0" smtClean="0"/>
              <a:t> long-</a:t>
            </a:r>
            <a:r>
              <a:rPr lang="cs-CZ" dirty="0" err="1" smtClean="0"/>
              <a:t>lasting</a:t>
            </a:r>
            <a:r>
              <a:rPr lang="cs-CZ" dirty="0" smtClean="0"/>
              <a:t>. He </a:t>
            </a:r>
            <a:r>
              <a:rPr lang="cs-CZ" dirty="0" err="1" smtClean="0"/>
              <a:t>eventually</a:t>
            </a:r>
            <a:r>
              <a:rPr lang="cs-CZ" dirty="0" smtClean="0"/>
              <a:t> </a:t>
            </a:r>
            <a:r>
              <a:rPr lang="cs-CZ" dirty="0" err="1" smtClean="0"/>
              <a:t>produced</a:t>
            </a:r>
            <a:r>
              <a:rPr lang="cs-CZ" dirty="0" smtClean="0"/>
              <a:t> a </a:t>
            </a:r>
            <a:r>
              <a:rPr lang="cs-CZ" dirty="0" err="1" smtClean="0"/>
              <a:t>bulb</a:t>
            </a:r>
            <a:r>
              <a:rPr lang="cs-CZ" dirty="0" smtClean="0"/>
              <a:t> </a:t>
            </a:r>
            <a:r>
              <a:rPr lang="cs-CZ" dirty="0" err="1" smtClean="0"/>
              <a:t>that</a:t>
            </a:r>
            <a:r>
              <a:rPr lang="cs-CZ" dirty="0" smtClean="0"/>
              <a:t> </a:t>
            </a:r>
            <a:r>
              <a:rPr lang="cs-CZ" dirty="0" err="1" smtClean="0"/>
              <a:t>could</a:t>
            </a:r>
            <a:r>
              <a:rPr lang="cs-CZ" dirty="0" smtClean="0"/>
              <a:t> </a:t>
            </a:r>
            <a:r>
              <a:rPr lang="cs-CZ" dirty="0" err="1" smtClean="0"/>
              <a:t>glow</a:t>
            </a:r>
            <a:r>
              <a:rPr lang="cs-CZ" dirty="0" smtClean="0"/>
              <a:t> </a:t>
            </a:r>
            <a:r>
              <a:rPr lang="cs-CZ" dirty="0" err="1" smtClean="0"/>
              <a:t>for</a:t>
            </a:r>
            <a:r>
              <a:rPr lang="cs-CZ" dirty="0" smtClean="0"/>
              <a:t> </a:t>
            </a:r>
            <a:r>
              <a:rPr lang="cs-CZ" dirty="0" err="1" smtClean="0"/>
              <a:t>over</a:t>
            </a:r>
            <a:r>
              <a:rPr lang="cs-CZ" dirty="0" smtClean="0"/>
              <a:t> 1500 </a:t>
            </a:r>
            <a:r>
              <a:rPr lang="cs-CZ" dirty="0" err="1" smtClean="0"/>
              <a:t>hours</a:t>
            </a:r>
            <a:r>
              <a:rPr lang="cs-CZ" dirty="0" smtClean="0"/>
              <a:t>. </a:t>
            </a:r>
          </a:p>
          <a:p>
            <a:pPr marL="285750" indent="-285750" algn="l">
              <a:buFont typeface="Arial" pitchFamily="34" charset="0"/>
              <a:buChar char="•"/>
            </a:pPr>
            <a:r>
              <a:rPr lang="cs-CZ" dirty="0" smtClean="0"/>
              <a:t>Sir Joseph Wilson </a:t>
            </a:r>
            <a:r>
              <a:rPr lang="cs-CZ" dirty="0" err="1" smtClean="0"/>
              <a:t>Swan</a:t>
            </a:r>
            <a:r>
              <a:rPr lang="cs-CZ" dirty="0" smtClean="0"/>
              <a:t> </a:t>
            </a:r>
            <a:r>
              <a:rPr lang="cs-CZ" dirty="0" err="1" smtClean="0"/>
              <a:t>produced</a:t>
            </a:r>
            <a:r>
              <a:rPr lang="cs-CZ" dirty="0" smtClean="0"/>
              <a:t> </a:t>
            </a:r>
            <a:r>
              <a:rPr lang="cs-CZ" dirty="0" err="1" smtClean="0"/>
              <a:t>an</a:t>
            </a:r>
            <a:r>
              <a:rPr lang="cs-CZ" dirty="0" smtClean="0"/>
              <a:t> early </a:t>
            </a:r>
            <a:r>
              <a:rPr lang="cs-CZ" dirty="0" err="1" smtClean="0"/>
              <a:t>electric</a:t>
            </a:r>
            <a:r>
              <a:rPr lang="cs-CZ" dirty="0" smtClean="0"/>
              <a:t> </a:t>
            </a:r>
            <a:r>
              <a:rPr lang="cs-CZ" dirty="0" err="1" smtClean="0"/>
              <a:t>lightbulb</a:t>
            </a:r>
            <a:r>
              <a:rPr lang="cs-CZ" dirty="0" smtClean="0"/>
              <a:t> in 1860. </a:t>
            </a:r>
          </a:p>
          <a:p>
            <a:pPr marL="285750" indent="-285750" algn="l">
              <a:buFont typeface="Arial" pitchFamily="34" charset="0"/>
              <a:buChar char="•"/>
            </a:pPr>
            <a:r>
              <a:rPr lang="cs-CZ" dirty="0" err="1" smtClean="0"/>
              <a:t>Lewis</a:t>
            </a:r>
            <a:r>
              <a:rPr lang="cs-CZ" dirty="0" smtClean="0"/>
              <a:t> </a:t>
            </a:r>
            <a:r>
              <a:rPr lang="cs-CZ" dirty="0" err="1" smtClean="0"/>
              <a:t>Howard</a:t>
            </a:r>
            <a:r>
              <a:rPr lang="cs-CZ" dirty="0" smtClean="0"/>
              <a:t> </a:t>
            </a:r>
            <a:r>
              <a:rPr lang="cs-CZ" dirty="0" err="1" smtClean="0"/>
              <a:t>Latimer</a:t>
            </a:r>
            <a:r>
              <a:rPr lang="cs-CZ" dirty="0" smtClean="0"/>
              <a:t> </a:t>
            </a:r>
            <a:r>
              <a:rPr lang="cs-CZ" dirty="0" err="1" smtClean="0"/>
              <a:t>iproved</a:t>
            </a:r>
            <a:r>
              <a:rPr lang="cs-CZ" dirty="0" smtClean="0"/>
              <a:t> </a:t>
            </a:r>
            <a:r>
              <a:rPr lang="cs-CZ" dirty="0" err="1" smtClean="0"/>
              <a:t>the</a:t>
            </a:r>
            <a:r>
              <a:rPr lang="cs-CZ" dirty="0" smtClean="0"/>
              <a:t> </a:t>
            </a:r>
            <a:r>
              <a:rPr lang="cs-CZ" dirty="0" err="1" smtClean="0"/>
              <a:t>bulb</a:t>
            </a:r>
            <a:r>
              <a:rPr lang="cs-CZ" dirty="0" smtClean="0"/>
              <a:t> by </a:t>
            </a:r>
            <a:r>
              <a:rPr lang="cs-CZ" dirty="0" err="1" smtClean="0"/>
              <a:t>inventing</a:t>
            </a:r>
            <a:r>
              <a:rPr lang="cs-CZ" dirty="0" smtClean="0"/>
              <a:t> a </a:t>
            </a:r>
            <a:r>
              <a:rPr lang="cs-CZ" dirty="0" err="1" smtClean="0"/>
              <a:t>carbon</a:t>
            </a:r>
            <a:r>
              <a:rPr lang="cs-CZ" dirty="0" smtClean="0"/>
              <a:t> filament.</a:t>
            </a:r>
            <a:endParaRPr lang="cs-CZ" dirty="0"/>
          </a:p>
        </p:txBody>
      </p:sp>
    </p:spTree>
    <p:extLst>
      <p:ext uri="{BB962C8B-B14F-4D97-AF65-F5344CB8AC3E}">
        <p14:creationId xmlns:p14="http://schemas.microsoft.com/office/powerpoint/2010/main" val="3611095345"/>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p:cTn id="35"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764704"/>
            <a:ext cx="7306973" cy="720080"/>
          </a:xfrm>
        </p:spPr>
        <p:txBody>
          <a:bodyPr>
            <a:noAutofit/>
          </a:bodyPr>
          <a:lstStyle/>
          <a:p>
            <a:r>
              <a:rPr lang="cs-CZ" sz="3200" dirty="0" smtClean="0"/>
              <a:t>14. </a:t>
            </a:r>
            <a:r>
              <a:rPr lang="cs-CZ" sz="3200" dirty="0" err="1" smtClean="0"/>
              <a:t>What</a:t>
            </a:r>
            <a:r>
              <a:rPr lang="cs-CZ" sz="3200" dirty="0" smtClean="0"/>
              <a:t> </a:t>
            </a:r>
            <a:r>
              <a:rPr lang="cs-CZ" sz="3200" dirty="0" err="1" smtClean="0"/>
              <a:t>state</a:t>
            </a:r>
            <a:r>
              <a:rPr lang="cs-CZ" sz="3200" dirty="0" smtClean="0"/>
              <a:t> </a:t>
            </a:r>
            <a:r>
              <a:rPr lang="cs-CZ" sz="3200" dirty="0" err="1" smtClean="0"/>
              <a:t>does</a:t>
            </a:r>
            <a:r>
              <a:rPr lang="cs-CZ" sz="3200" dirty="0" smtClean="0"/>
              <a:t> </a:t>
            </a:r>
            <a:r>
              <a:rPr lang="cs-CZ" sz="3200" dirty="0" err="1" smtClean="0"/>
              <a:t>Corsica</a:t>
            </a:r>
            <a:r>
              <a:rPr lang="cs-CZ" sz="3200" dirty="0" smtClean="0"/>
              <a:t> </a:t>
            </a:r>
            <a:r>
              <a:rPr lang="cs-CZ" sz="3200" dirty="0" err="1" smtClean="0"/>
              <a:t>belong</a:t>
            </a:r>
            <a:r>
              <a:rPr lang="cs-CZ" sz="3200" dirty="0" smtClean="0"/>
              <a:t> to?</a:t>
            </a:r>
            <a:endParaRPr lang="cs-CZ" sz="3200" dirty="0"/>
          </a:p>
        </p:txBody>
      </p:sp>
      <p:sp>
        <p:nvSpPr>
          <p:cNvPr id="3" name="Zástupný symbol pro text 2"/>
          <p:cNvSpPr>
            <a:spLocks noGrp="1"/>
          </p:cNvSpPr>
          <p:nvPr>
            <p:ph type="body" sz="half" idx="2"/>
          </p:nvPr>
        </p:nvSpPr>
        <p:spPr/>
        <p:txBody>
          <a:bodyPr>
            <a:normAutofit/>
          </a:bodyPr>
          <a:lstStyle/>
          <a:p>
            <a:pPr marL="457200" indent="-457200">
              <a:buAutoNum type="alphaUcParenR"/>
            </a:pPr>
            <a:r>
              <a:rPr lang="cs-CZ" sz="2400" dirty="0" smtClean="0"/>
              <a:t>France</a:t>
            </a:r>
          </a:p>
          <a:p>
            <a:pPr marL="457200" indent="-457200">
              <a:buAutoNum type="alphaUcParenR"/>
            </a:pPr>
            <a:r>
              <a:rPr lang="cs-CZ" sz="2400" dirty="0" smtClean="0"/>
              <a:t>Italy</a:t>
            </a:r>
          </a:p>
          <a:p>
            <a:pPr marL="457200" indent="-457200">
              <a:buAutoNum type="alphaUcParenR"/>
            </a:pPr>
            <a:r>
              <a:rPr lang="cs-CZ" sz="2400" dirty="0" err="1" smtClean="0"/>
              <a:t>Spain</a:t>
            </a:r>
            <a:endParaRPr lang="cs-CZ" sz="2400" dirty="0" smtClean="0"/>
          </a:p>
          <a:p>
            <a:pPr marL="457200" indent="-457200">
              <a:buAutoNum type="alphaUcParenR"/>
            </a:pPr>
            <a:r>
              <a:rPr lang="cs-CZ" sz="2400" dirty="0" err="1" smtClean="0"/>
              <a:t>Libya</a:t>
            </a:r>
            <a:endParaRPr lang="cs-CZ" sz="2400" dirty="0"/>
          </a:p>
        </p:txBody>
      </p:sp>
      <p:pic>
        <p:nvPicPr>
          <p:cNvPr id="9218" name="Picture 2" descr="Jedna palma na pláži"/>
          <p:cNvPicPr>
            <a:picLocks noGrp="1" noChangeAspect="1" noChangeArrowheads="1"/>
          </p:cNvPicPr>
          <p:nvPr>
            <p:ph type="pic" sz="quarter" idx="14"/>
          </p:nvPr>
        </p:nvPicPr>
        <p:blipFill>
          <a:blip r:embed="rId2">
            <a:extLst>
              <a:ext uri="{28A0092B-C50C-407E-A947-70E740481C1C}">
                <a14:useLocalDpi xmlns:a14="http://schemas.microsoft.com/office/drawing/2010/main" val="0"/>
              </a:ext>
            </a:extLst>
          </a:blip>
          <a:srcRect/>
          <a:stretch>
            <a:fillRect/>
          </a:stretch>
        </p:blipFill>
        <p:spPr bwMode="auto">
          <a:xfrm>
            <a:off x="5058720" y="2276872"/>
            <a:ext cx="2753640" cy="2753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221014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4" presetClass="entr" presetSubtype="10" fill="hold" nodeType="clickEffect">
                                  <p:stCondLst>
                                    <p:cond delay="0"/>
                                  </p:stCondLst>
                                  <p:childTnLst>
                                    <p:set>
                                      <p:cBhvr>
                                        <p:cTn id="35" dur="1" fill="hold">
                                          <p:stCondLst>
                                            <p:cond delay="0"/>
                                          </p:stCondLst>
                                        </p:cTn>
                                        <p:tgtEl>
                                          <p:spTgt spid="9218"/>
                                        </p:tgtEl>
                                        <p:attrNameLst>
                                          <p:attrName>style.visibility</p:attrName>
                                        </p:attrNameLst>
                                      </p:cBhvr>
                                      <p:to>
                                        <p:strVal val="visible"/>
                                      </p:to>
                                    </p:set>
                                    <p:animEffect transition="in" filter="randombar(horizontal)">
                                      <p:cBhvr>
                                        <p:cTn id="36"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1196753"/>
            <a:ext cx="7117178" cy="1296143"/>
          </a:xfrm>
        </p:spPr>
        <p:txBody>
          <a:bodyPr/>
          <a:lstStyle/>
          <a:p>
            <a:pPr algn="l"/>
            <a:r>
              <a:rPr lang="cs-CZ" sz="4000" dirty="0" smtClean="0"/>
              <a:t>A) France</a:t>
            </a:r>
            <a:endParaRPr lang="cs-CZ" sz="4000" dirty="0"/>
          </a:p>
        </p:txBody>
      </p:sp>
      <p:sp>
        <p:nvSpPr>
          <p:cNvPr id="3" name="Zástupný symbol pro text 2"/>
          <p:cNvSpPr>
            <a:spLocks noGrp="1"/>
          </p:cNvSpPr>
          <p:nvPr>
            <p:ph type="body" idx="1"/>
          </p:nvPr>
        </p:nvSpPr>
        <p:spPr>
          <a:xfrm>
            <a:off x="1009443" y="4509120"/>
            <a:ext cx="7117178" cy="1128661"/>
          </a:xfrm>
        </p:spPr>
        <p:txBody>
          <a:bodyPr>
            <a:normAutofit/>
          </a:bodyPr>
          <a:lstStyle/>
          <a:p>
            <a:pPr algn="l"/>
            <a:r>
              <a:rPr lang="cs-CZ" sz="2400" dirty="0" err="1" smtClean="0"/>
              <a:t>Corsica</a:t>
            </a:r>
            <a:r>
              <a:rPr lang="cs-CZ" sz="2400" dirty="0" smtClean="0"/>
              <a:t> </a:t>
            </a:r>
            <a:r>
              <a:rPr lang="cs-CZ" sz="2400" dirty="0" err="1" smtClean="0"/>
              <a:t>is</a:t>
            </a:r>
            <a:r>
              <a:rPr lang="cs-CZ" sz="2400" dirty="0" smtClean="0"/>
              <a:t> a </a:t>
            </a:r>
            <a:r>
              <a:rPr lang="cs-CZ" sz="2400" dirty="0" err="1" smtClean="0"/>
              <a:t>French</a:t>
            </a:r>
            <a:r>
              <a:rPr lang="cs-CZ" sz="2400" dirty="0" smtClean="0"/>
              <a:t> </a:t>
            </a:r>
            <a:r>
              <a:rPr lang="cs-CZ" sz="2400" dirty="0" err="1" smtClean="0"/>
              <a:t>island</a:t>
            </a:r>
            <a:r>
              <a:rPr lang="cs-CZ" sz="2400" dirty="0" smtClean="0"/>
              <a:t> </a:t>
            </a:r>
          </a:p>
          <a:p>
            <a:pPr algn="l"/>
            <a:r>
              <a:rPr lang="cs-CZ" sz="2400" dirty="0" smtClean="0"/>
              <a:t>in </a:t>
            </a:r>
            <a:r>
              <a:rPr lang="cs-CZ" sz="2400" dirty="0" err="1" smtClean="0"/>
              <a:t>the</a:t>
            </a:r>
            <a:r>
              <a:rPr lang="cs-CZ" sz="2400" dirty="0" smtClean="0"/>
              <a:t> </a:t>
            </a:r>
            <a:r>
              <a:rPr lang="cs-CZ" sz="2400" dirty="0" err="1" smtClean="0"/>
              <a:t>Mediterranean</a:t>
            </a:r>
            <a:r>
              <a:rPr lang="cs-CZ" sz="2400" dirty="0" smtClean="0"/>
              <a:t> </a:t>
            </a:r>
            <a:r>
              <a:rPr lang="cs-CZ" sz="2400" dirty="0" err="1" smtClean="0"/>
              <a:t>Sea</a:t>
            </a:r>
            <a:r>
              <a:rPr lang="cs-CZ" sz="2400" dirty="0" smtClean="0"/>
              <a:t>. </a:t>
            </a:r>
            <a:endParaRPr lang="cs-CZ" sz="2400" dirty="0"/>
          </a:p>
        </p:txBody>
      </p:sp>
    </p:spTree>
    <p:extLst>
      <p:ext uri="{BB962C8B-B14F-4D97-AF65-F5344CB8AC3E}">
        <p14:creationId xmlns:p14="http://schemas.microsoft.com/office/powerpoint/2010/main" val="94625771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2" y="675724"/>
            <a:ext cx="7125113" cy="2177212"/>
          </a:xfrm>
        </p:spPr>
        <p:txBody>
          <a:bodyPr/>
          <a:lstStyle/>
          <a:p>
            <a:pPr algn="ctr"/>
            <a:r>
              <a:rPr lang="cs-CZ" sz="4000" dirty="0" err="1" smtClean="0"/>
              <a:t>What</a:t>
            </a:r>
            <a:r>
              <a:rPr lang="cs-CZ" sz="4000" dirty="0" smtClean="0"/>
              <a:t> </a:t>
            </a:r>
            <a:r>
              <a:rPr lang="cs-CZ" sz="4000" dirty="0" err="1" smtClean="0"/>
              <a:t>is</a:t>
            </a:r>
            <a:r>
              <a:rPr lang="cs-CZ" sz="4000" dirty="0" smtClean="0"/>
              <a:t> </a:t>
            </a:r>
            <a:r>
              <a:rPr lang="cs-CZ" sz="4000" dirty="0" err="1" smtClean="0"/>
              <a:t>your</a:t>
            </a:r>
            <a:r>
              <a:rPr lang="cs-CZ" sz="4000" dirty="0" smtClean="0"/>
              <a:t> </a:t>
            </a:r>
            <a:r>
              <a:rPr lang="cs-CZ" sz="4000" dirty="0" err="1" smtClean="0"/>
              <a:t>result</a:t>
            </a:r>
            <a:r>
              <a:rPr lang="cs-CZ" sz="4000" dirty="0" smtClean="0"/>
              <a:t>?</a:t>
            </a:r>
            <a:endParaRPr lang="cs-CZ" sz="4000" dirty="0"/>
          </a:p>
        </p:txBody>
      </p:sp>
    </p:spTree>
    <p:extLst>
      <p:ext uri="{BB962C8B-B14F-4D97-AF65-F5344CB8AC3E}">
        <p14:creationId xmlns:p14="http://schemas.microsoft.com/office/powerpoint/2010/main" val="299259924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1697655248"/>
              </p:ext>
            </p:extLst>
          </p:nvPr>
        </p:nvGraphicFramePr>
        <p:xfrm>
          <a:off x="251520" y="188641"/>
          <a:ext cx="8712968" cy="6584653"/>
        </p:xfrm>
        <a:graphic>
          <a:graphicData uri="http://schemas.openxmlformats.org/drawingml/2006/table">
            <a:tbl>
              <a:tblPr firstRow="1" bandRow="1">
                <a:tableStyleId>{775DCB02-9BB8-47FD-8907-85C794F793BA}</a:tableStyleId>
              </a:tblPr>
              <a:tblGrid>
                <a:gridCol w="2915597"/>
                <a:gridCol w="2893049"/>
                <a:gridCol w="2904322"/>
              </a:tblGrid>
              <a:tr h="696037">
                <a:tc>
                  <a:txBody>
                    <a:bodyPr/>
                    <a:lstStyle/>
                    <a:p>
                      <a:r>
                        <a:rPr lang="cs-CZ" dirty="0" err="1" smtClean="0"/>
                        <a:t>Your</a:t>
                      </a:r>
                      <a:r>
                        <a:rPr lang="cs-CZ" dirty="0" smtClean="0"/>
                        <a:t> </a:t>
                      </a:r>
                      <a:r>
                        <a:rPr lang="cs-CZ" dirty="0" err="1" smtClean="0"/>
                        <a:t>correct</a:t>
                      </a:r>
                      <a:r>
                        <a:rPr lang="cs-CZ" dirty="0" smtClean="0"/>
                        <a:t> </a:t>
                      </a:r>
                      <a:r>
                        <a:rPr lang="cs-CZ" dirty="0" err="1" smtClean="0"/>
                        <a:t>answers</a:t>
                      </a:r>
                      <a:r>
                        <a:rPr lang="cs-CZ" dirty="0" smtClean="0"/>
                        <a:t>:</a:t>
                      </a:r>
                      <a:endParaRPr lang="cs-CZ" dirty="0"/>
                    </a:p>
                  </a:txBody>
                  <a:tcPr/>
                </a:tc>
                <a:tc>
                  <a:txBody>
                    <a:bodyPr/>
                    <a:lstStyle/>
                    <a:p>
                      <a:r>
                        <a:rPr lang="cs-CZ" dirty="0" err="1" smtClean="0"/>
                        <a:t>Your</a:t>
                      </a:r>
                      <a:r>
                        <a:rPr lang="cs-CZ" dirty="0" smtClean="0"/>
                        <a:t> </a:t>
                      </a:r>
                      <a:r>
                        <a:rPr lang="cs-CZ" dirty="0" err="1" smtClean="0"/>
                        <a:t>mark</a:t>
                      </a:r>
                      <a:r>
                        <a:rPr lang="cs-CZ" dirty="0" smtClean="0"/>
                        <a:t>:</a:t>
                      </a:r>
                      <a:endParaRPr lang="cs-CZ" dirty="0"/>
                    </a:p>
                  </a:txBody>
                  <a:tcPr/>
                </a:tc>
                <a:tc>
                  <a:txBody>
                    <a:bodyPr/>
                    <a:lstStyle/>
                    <a:p>
                      <a:r>
                        <a:rPr lang="cs-CZ" dirty="0" err="1" smtClean="0"/>
                        <a:t>Advice</a:t>
                      </a:r>
                      <a:r>
                        <a:rPr lang="cs-CZ" dirty="0" smtClean="0"/>
                        <a:t>:</a:t>
                      </a:r>
                      <a:endParaRPr lang="cs-CZ" dirty="0"/>
                    </a:p>
                  </a:txBody>
                  <a:tcPr/>
                </a:tc>
              </a:tr>
              <a:tr h="1248178">
                <a:tc>
                  <a:txBody>
                    <a:bodyPr/>
                    <a:lstStyle/>
                    <a:p>
                      <a:r>
                        <a:rPr lang="cs-CZ" dirty="0" smtClean="0"/>
                        <a:t>14 – 12 </a:t>
                      </a:r>
                      <a:endParaRPr lang="cs-CZ" dirty="0"/>
                    </a:p>
                  </a:txBody>
                  <a:tcPr/>
                </a:tc>
                <a:tc>
                  <a:txBody>
                    <a:bodyPr/>
                    <a:lstStyle/>
                    <a:p>
                      <a:r>
                        <a:rPr lang="cs-CZ" dirty="0" smtClean="0"/>
                        <a:t>EXCELLENT!</a:t>
                      </a:r>
                      <a:endParaRPr lang="cs-CZ" dirty="0"/>
                    </a:p>
                  </a:txBody>
                  <a:tcPr/>
                </a:tc>
                <a:tc>
                  <a:txBody>
                    <a:bodyPr/>
                    <a:lstStyle/>
                    <a:p>
                      <a:r>
                        <a:rPr lang="cs-CZ" sz="1800" dirty="0" err="1" smtClean="0"/>
                        <a:t>You</a:t>
                      </a:r>
                      <a:r>
                        <a:rPr lang="cs-CZ" sz="1800" dirty="0" smtClean="0"/>
                        <a:t> </a:t>
                      </a:r>
                      <a:r>
                        <a:rPr lang="cs-CZ" sz="1800" dirty="0" err="1" smtClean="0"/>
                        <a:t>can</a:t>
                      </a:r>
                      <a:r>
                        <a:rPr lang="cs-CZ" sz="1800" dirty="0" smtClean="0"/>
                        <a:t> </a:t>
                      </a:r>
                      <a:r>
                        <a:rPr lang="cs-CZ" sz="1800" dirty="0" err="1" smtClean="0"/>
                        <a:t>participate</a:t>
                      </a:r>
                      <a:r>
                        <a:rPr lang="cs-CZ" sz="1800" dirty="0" smtClean="0"/>
                        <a:t> </a:t>
                      </a:r>
                      <a:r>
                        <a:rPr lang="cs-CZ" sz="1800" dirty="0" err="1" smtClean="0"/>
                        <a:t>some</a:t>
                      </a:r>
                      <a:r>
                        <a:rPr lang="cs-CZ" sz="1800" dirty="0" smtClean="0"/>
                        <a:t> TV </a:t>
                      </a:r>
                      <a:r>
                        <a:rPr lang="cs-CZ" sz="1800" dirty="0" err="1" smtClean="0"/>
                        <a:t>quiz</a:t>
                      </a:r>
                      <a:r>
                        <a:rPr lang="cs-CZ" sz="1800" dirty="0" smtClean="0"/>
                        <a:t> </a:t>
                      </a:r>
                      <a:r>
                        <a:rPr lang="cs-CZ" sz="1800" dirty="0" err="1" smtClean="0"/>
                        <a:t>shows</a:t>
                      </a:r>
                      <a:r>
                        <a:rPr lang="cs-CZ" sz="1800" dirty="0" smtClean="0"/>
                        <a:t> in </a:t>
                      </a:r>
                      <a:r>
                        <a:rPr lang="cs-CZ" sz="1800" dirty="0" err="1" smtClean="0"/>
                        <a:t>future</a:t>
                      </a:r>
                      <a:r>
                        <a:rPr lang="cs-CZ" sz="1800" dirty="0" smtClean="0"/>
                        <a:t>.</a:t>
                      </a:r>
                      <a:r>
                        <a:rPr lang="cs-CZ" sz="1800" baseline="0" dirty="0" smtClean="0"/>
                        <a:t> </a:t>
                      </a:r>
                      <a:r>
                        <a:rPr lang="cs-CZ" sz="1800" baseline="0" dirty="0" err="1" smtClean="0"/>
                        <a:t>What</a:t>
                      </a:r>
                      <a:r>
                        <a:rPr lang="cs-CZ" sz="1800" baseline="0" dirty="0" smtClean="0"/>
                        <a:t> </a:t>
                      </a:r>
                      <a:r>
                        <a:rPr lang="cs-CZ" sz="1800" baseline="0" dirty="0" err="1" smtClean="0"/>
                        <a:t>about</a:t>
                      </a:r>
                      <a:r>
                        <a:rPr lang="cs-CZ" sz="1800" baseline="0" dirty="0" smtClean="0"/>
                        <a:t> </a:t>
                      </a:r>
                      <a:r>
                        <a:rPr lang="cs-CZ" sz="1800" baseline="0" dirty="0" err="1" smtClean="0"/>
                        <a:t>Millionnaire</a:t>
                      </a:r>
                      <a:r>
                        <a:rPr lang="cs-CZ" sz="1800" baseline="0" dirty="0" smtClean="0"/>
                        <a:t> </a:t>
                      </a:r>
                      <a:r>
                        <a:rPr lang="cs-CZ" sz="1800" baseline="0" dirty="0" err="1" smtClean="0"/>
                        <a:t>or</a:t>
                      </a:r>
                      <a:r>
                        <a:rPr lang="cs-CZ" sz="1800" baseline="0" dirty="0" smtClean="0"/>
                        <a:t> Money drop???</a:t>
                      </a:r>
                      <a:endParaRPr lang="cs-CZ" sz="1800" dirty="0"/>
                    </a:p>
                  </a:txBody>
                  <a:tcPr/>
                </a:tc>
              </a:tr>
              <a:tr h="1008112">
                <a:tc>
                  <a:txBody>
                    <a:bodyPr/>
                    <a:lstStyle/>
                    <a:p>
                      <a:r>
                        <a:rPr lang="cs-CZ" dirty="0" smtClean="0"/>
                        <a:t>11</a:t>
                      </a:r>
                      <a:r>
                        <a:rPr lang="cs-CZ" baseline="0" dirty="0" smtClean="0"/>
                        <a:t> – 9</a:t>
                      </a:r>
                      <a:endParaRPr lang="cs-CZ" dirty="0"/>
                    </a:p>
                  </a:txBody>
                  <a:tcPr/>
                </a:tc>
                <a:tc>
                  <a:txBody>
                    <a:bodyPr/>
                    <a:lstStyle/>
                    <a:p>
                      <a:r>
                        <a:rPr lang="cs-CZ" dirty="0" smtClean="0"/>
                        <a:t>QUITE</a:t>
                      </a:r>
                      <a:r>
                        <a:rPr lang="cs-CZ" baseline="0" dirty="0" smtClean="0"/>
                        <a:t> GOOD!</a:t>
                      </a:r>
                      <a:endParaRPr lang="cs-CZ" dirty="0"/>
                    </a:p>
                  </a:txBody>
                  <a:tcPr/>
                </a:tc>
                <a:tc>
                  <a:txBody>
                    <a:bodyPr/>
                    <a:lstStyle/>
                    <a:p>
                      <a:r>
                        <a:rPr lang="cs-CZ" sz="1800" dirty="0" err="1" smtClean="0"/>
                        <a:t>You</a:t>
                      </a:r>
                      <a:r>
                        <a:rPr lang="cs-CZ" sz="1800" dirty="0" smtClean="0"/>
                        <a:t> </a:t>
                      </a:r>
                      <a:r>
                        <a:rPr lang="cs-CZ" sz="1800" dirty="0" err="1" smtClean="0"/>
                        <a:t>have</a:t>
                      </a:r>
                      <a:r>
                        <a:rPr lang="cs-CZ" sz="1800" dirty="0" smtClean="0"/>
                        <a:t> to </a:t>
                      </a:r>
                      <a:r>
                        <a:rPr lang="cs-CZ" sz="1800" dirty="0" err="1" smtClean="0"/>
                        <a:t>improve</a:t>
                      </a:r>
                      <a:r>
                        <a:rPr lang="cs-CZ" sz="1800" dirty="0" smtClean="0"/>
                        <a:t> in </a:t>
                      </a:r>
                      <a:r>
                        <a:rPr lang="cs-CZ" sz="1800" dirty="0" err="1" smtClean="0"/>
                        <a:t>some</a:t>
                      </a:r>
                      <a:r>
                        <a:rPr lang="cs-CZ" sz="1800" dirty="0" smtClean="0"/>
                        <a:t> </a:t>
                      </a:r>
                      <a:r>
                        <a:rPr lang="cs-CZ" sz="1800" dirty="0" err="1" smtClean="0"/>
                        <a:t>parts</a:t>
                      </a:r>
                      <a:r>
                        <a:rPr lang="cs-CZ" sz="1800" dirty="0" smtClean="0"/>
                        <a:t>.</a:t>
                      </a:r>
                      <a:r>
                        <a:rPr lang="cs-CZ" sz="1800" baseline="0" dirty="0" smtClean="0"/>
                        <a:t> But </a:t>
                      </a:r>
                      <a:r>
                        <a:rPr lang="cs-CZ" sz="1800" baseline="0" dirty="0" err="1" smtClean="0"/>
                        <a:t>still</a:t>
                      </a:r>
                      <a:r>
                        <a:rPr lang="cs-CZ" sz="1800" baseline="0" dirty="0" smtClean="0"/>
                        <a:t> </a:t>
                      </a:r>
                      <a:r>
                        <a:rPr lang="cs-CZ" sz="1800" baseline="0" dirty="0" err="1" smtClean="0"/>
                        <a:t>there</a:t>
                      </a:r>
                      <a:r>
                        <a:rPr lang="cs-CZ" sz="1800" baseline="0" dirty="0" smtClean="0"/>
                        <a:t> </a:t>
                      </a:r>
                      <a:r>
                        <a:rPr lang="cs-CZ" sz="1800" baseline="0" dirty="0" err="1" smtClean="0"/>
                        <a:t>is</a:t>
                      </a:r>
                      <a:r>
                        <a:rPr lang="cs-CZ" sz="1800" baseline="0" dirty="0" smtClean="0"/>
                        <a:t> a </a:t>
                      </a:r>
                      <a:r>
                        <a:rPr lang="cs-CZ" sz="1800" baseline="0" dirty="0" err="1" smtClean="0"/>
                        <a:t>chance</a:t>
                      </a:r>
                      <a:r>
                        <a:rPr lang="cs-CZ" sz="1800" baseline="0" dirty="0" smtClean="0"/>
                        <a:t>.</a:t>
                      </a:r>
                      <a:endParaRPr lang="cs-CZ" sz="1800" dirty="0"/>
                    </a:p>
                  </a:txBody>
                  <a:tcPr/>
                </a:tc>
              </a:tr>
              <a:tr h="936104">
                <a:tc>
                  <a:txBody>
                    <a:bodyPr/>
                    <a:lstStyle/>
                    <a:p>
                      <a:r>
                        <a:rPr lang="cs-CZ" dirty="0" smtClean="0"/>
                        <a:t>8 – 6</a:t>
                      </a:r>
                      <a:endParaRPr lang="cs-CZ" dirty="0"/>
                    </a:p>
                  </a:txBody>
                  <a:tcPr/>
                </a:tc>
                <a:tc>
                  <a:txBody>
                    <a:bodyPr/>
                    <a:lstStyle/>
                    <a:p>
                      <a:r>
                        <a:rPr lang="cs-CZ" dirty="0" smtClean="0"/>
                        <a:t>GOOD!</a:t>
                      </a:r>
                      <a:endParaRPr lang="cs-CZ" dirty="0"/>
                    </a:p>
                  </a:txBody>
                  <a:tcPr/>
                </a:tc>
                <a:tc>
                  <a:txBody>
                    <a:bodyPr/>
                    <a:lstStyle/>
                    <a:p>
                      <a:r>
                        <a:rPr lang="cs-CZ" dirty="0" err="1" smtClean="0"/>
                        <a:t>Your</a:t>
                      </a:r>
                      <a:r>
                        <a:rPr lang="cs-CZ" dirty="0" smtClean="0"/>
                        <a:t> </a:t>
                      </a:r>
                      <a:r>
                        <a:rPr lang="cs-CZ" dirty="0" err="1" smtClean="0"/>
                        <a:t>knowledge</a:t>
                      </a:r>
                      <a:r>
                        <a:rPr lang="cs-CZ" dirty="0" smtClean="0"/>
                        <a:t> </a:t>
                      </a:r>
                      <a:r>
                        <a:rPr lang="cs-CZ" dirty="0" err="1" smtClean="0"/>
                        <a:t>is</a:t>
                      </a:r>
                      <a:r>
                        <a:rPr lang="cs-CZ" dirty="0" smtClean="0"/>
                        <a:t> </a:t>
                      </a:r>
                      <a:r>
                        <a:rPr lang="cs-CZ" dirty="0" err="1" smtClean="0"/>
                        <a:t>average</a:t>
                      </a:r>
                      <a:r>
                        <a:rPr lang="cs-CZ" dirty="0" smtClean="0"/>
                        <a:t>. </a:t>
                      </a:r>
                      <a:r>
                        <a:rPr lang="cs-CZ" dirty="0" err="1" smtClean="0"/>
                        <a:t>You</a:t>
                      </a:r>
                      <a:r>
                        <a:rPr lang="cs-CZ" dirty="0" smtClean="0"/>
                        <a:t> </a:t>
                      </a:r>
                      <a:r>
                        <a:rPr lang="cs-CZ" dirty="0" err="1" smtClean="0"/>
                        <a:t>have</a:t>
                      </a:r>
                      <a:r>
                        <a:rPr lang="cs-CZ" dirty="0" smtClean="0"/>
                        <a:t> to study more. </a:t>
                      </a:r>
                      <a:endParaRPr lang="cs-CZ" dirty="0"/>
                    </a:p>
                  </a:txBody>
                  <a:tcPr/>
                </a:tc>
              </a:tr>
              <a:tr h="403259">
                <a:tc>
                  <a:txBody>
                    <a:bodyPr/>
                    <a:lstStyle/>
                    <a:p>
                      <a:r>
                        <a:rPr lang="cs-CZ" dirty="0" smtClean="0"/>
                        <a:t>5 – 3</a:t>
                      </a:r>
                      <a:endParaRPr lang="cs-CZ" dirty="0"/>
                    </a:p>
                  </a:txBody>
                  <a:tcPr/>
                </a:tc>
                <a:tc>
                  <a:txBody>
                    <a:bodyPr/>
                    <a:lstStyle/>
                    <a:p>
                      <a:r>
                        <a:rPr lang="cs-CZ" dirty="0" smtClean="0"/>
                        <a:t>QUITE BAD!</a:t>
                      </a:r>
                      <a:endParaRPr lang="cs-CZ" dirty="0"/>
                    </a:p>
                  </a:txBody>
                  <a:tcPr/>
                </a:tc>
                <a:tc>
                  <a:txBody>
                    <a:bodyPr/>
                    <a:lstStyle/>
                    <a:p>
                      <a:r>
                        <a:rPr lang="cs-CZ" dirty="0" err="1" smtClean="0"/>
                        <a:t>Maybe</a:t>
                      </a:r>
                      <a:r>
                        <a:rPr lang="cs-CZ" dirty="0" smtClean="0"/>
                        <a:t> </a:t>
                      </a:r>
                      <a:r>
                        <a:rPr lang="cs-CZ" dirty="0" err="1" smtClean="0"/>
                        <a:t>you</a:t>
                      </a:r>
                      <a:r>
                        <a:rPr lang="cs-CZ" dirty="0" smtClean="0"/>
                        <a:t> </a:t>
                      </a:r>
                      <a:r>
                        <a:rPr lang="cs-CZ" dirty="0" err="1" smtClean="0"/>
                        <a:t>were</a:t>
                      </a:r>
                      <a:r>
                        <a:rPr lang="cs-CZ" dirty="0" smtClean="0"/>
                        <a:t> </a:t>
                      </a:r>
                      <a:r>
                        <a:rPr lang="cs-CZ" dirty="0" err="1" smtClean="0"/>
                        <a:t>surprised</a:t>
                      </a:r>
                      <a:r>
                        <a:rPr lang="cs-CZ" dirty="0" smtClean="0"/>
                        <a:t> </a:t>
                      </a:r>
                      <a:r>
                        <a:rPr lang="cs-CZ" dirty="0" err="1" smtClean="0"/>
                        <a:t>with</a:t>
                      </a:r>
                      <a:r>
                        <a:rPr lang="cs-CZ" dirty="0" smtClean="0"/>
                        <a:t> </a:t>
                      </a:r>
                      <a:r>
                        <a:rPr lang="cs-CZ" dirty="0" err="1" smtClean="0"/>
                        <a:t>the</a:t>
                      </a:r>
                      <a:r>
                        <a:rPr lang="cs-CZ" dirty="0" smtClean="0"/>
                        <a:t> </a:t>
                      </a:r>
                      <a:r>
                        <a:rPr lang="cs-CZ" dirty="0" err="1" smtClean="0"/>
                        <a:t>questions</a:t>
                      </a:r>
                      <a:r>
                        <a:rPr lang="cs-CZ" dirty="0" smtClean="0"/>
                        <a:t> but </a:t>
                      </a:r>
                      <a:r>
                        <a:rPr lang="cs-CZ" dirty="0" err="1" smtClean="0"/>
                        <a:t>you</a:t>
                      </a:r>
                      <a:r>
                        <a:rPr lang="cs-CZ" dirty="0" smtClean="0"/>
                        <a:t> </a:t>
                      </a:r>
                      <a:r>
                        <a:rPr lang="cs-CZ" dirty="0" err="1" smtClean="0"/>
                        <a:t>aren´t</a:t>
                      </a:r>
                      <a:r>
                        <a:rPr lang="cs-CZ" dirty="0" smtClean="0"/>
                        <a:t> </a:t>
                      </a:r>
                      <a:r>
                        <a:rPr lang="cs-CZ" dirty="0" err="1" smtClean="0"/>
                        <a:t>completely</a:t>
                      </a:r>
                      <a:r>
                        <a:rPr lang="cs-CZ" dirty="0" smtClean="0"/>
                        <a:t> </a:t>
                      </a:r>
                      <a:r>
                        <a:rPr lang="cs-CZ" dirty="0" err="1" smtClean="0"/>
                        <a:t>lost</a:t>
                      </a:r>
                      <a:r>
                        <a:rPr lang="cs-CZ" dirty="0" smtClean="0"/>
                        <a:t>.</a:t>
                      </a:r>
                      <a:endParaRPr lang="cs-CZ" dirty="0"/>
                    </a:p>
                  </a:txBody>
                  <a:tcPr/>
                </a:tc>
              </a:tr>
              <a:tr h="1292640">
                <a:tc>
                  <a:txBody>
                    <a:bodyPr/>
                    <a:lstStyle/>
                    <a:p>
                      <a:r>
                        <a:rPr lang="cs-CZ" dirty="0" smtClean="0"/>
                        <a:t>2 – 0</a:t>
                      </a:r>
                      <a:endParaRPr lang="cs-CZ" dirty="0"/>
                    </a:p>
                  </a:txBody>
                  <a:tcPr/>
                </a:tc>
                <a:tc>
                  <a:txBody>
                    <a:bodyPr/>
                    <a:lstStyle/>
                    <a:p>
                      <a:r>
                        <a:rPr lang="cs-CZ" dirty="0" smtClean="0"/>
                        <a:t>POOR</a:t>
                      </a:r>
                      <a:r>
                        <a:rPr lang="cs-CZ" baseline="0" dirty="0" smtClean="0"/>
                        <a:t> ONES!!!</a:t>
                      </a:r>
                      <a:endParaRPr lang="cs-CZ" dirty="0"/>
                    </a:p>
                  </a:txBody>
                  <a:tcPr/>
                </a:tc>
                <a:tc>
                  <a:txBody>
                    <a:bodyPr/>
                    <a:lstStyle/>
                    <a:p>
                      <a:r>
                        <a:rPr lang="cs-CZ" dirty="0" smtClean="0"/>
                        <a:t>I hope </a:t>
                      </a:r>
                      <a:r>
                        <a:rPr lang="cs-CZ" dirty="0" err="1" smtClean="0"/>
                        <a:t>you</a:t>
                      </a:r>
                      <a:r>
                        <a:rPr lang="cs-CZ" dirty="0" smtClean="0"/>
                        <a:t> do not </a:t>
                      </a:r>
                      <a:r>
                        <a:rPr lang="cs-CZ" dirty="0" err="1" smtClean="0"/>
                        <a:t>belong</a:t>
                      </a:r>
                      <a:r>
                        <a:rPr lang="cs-CZ" dirty="0" smtClean="0"/>
                        <a:t> to </a:t>
                      </a:r>
                      <a:r>
                        <a:rPr lang="cs-CZ" dirty="0" err="1" smtClean="0"/>
                        <a:t>this</a:t>
                      </a:r>
                      <a:r>
                        <a:rPr lang="cs-CZ" dirty="0" smtClean="0"/>
                        <a:t> </a:t>
                      </a:r>
                      <a:r>
                        <a:rPr lang="cs-CZ" dirty="0" err="1" smtClean="0"/>
                        <a:t>category</a:t>
                      </a:r>
                      <a:r>
                        <a:rPr lang="cs-CZ" dirty="0" smtClean="0"/>
                        <a:t>.  My </a:t>
                      </a:r>
                      <a:r>
                        <a:rPr lang="cs-CZ" dirty="0" err="1" smtClean="0"/>
                        <a:t>only</a:t>
                      </a:r>
                      <a:r>
                        <a:rPr lang="cs-CZ" dirty="0" smtClean="0"/>
                        <a:t> </a:t>
                      </a:r>
                      <a:r>
                        <a:rPr lang="cs-CZ" dirty="0" err="1" smtClean="0"/>
                        <a:t>advice</a:t>
                      </a:r>
                      <a:r>
                        <a:rPr lang="cs-CZ" dirty="0" smtClean="0"/>
                        <a:t> </a:t>
                      </a:r>
                      <a:r>
                        <a:rPr lang="cs-CZ" dirty="0" err="1" smtClean="0"/>
                        <a:t>is</a:t>
                      </a:r>
                      <a:r>
                        <a:rPr lang="cs-CZ" dirty="0" smtClean="0"/>
                        <a:t> to study.</a:t>
                      </a:r>
                      <a:r>
                        <a:rPr lang="cs-CZ" baseline="0" dirty="0" smtClean="0"/>
                        <a:t> </a:t>
                      </a:r>
                      <a:endParaRPr lang="cs-CZ" dirty="0"/>
                    </a:p>
                  </a:txBody>
                  <a:tcPr/>
                </a:tc>
              </a:tr>
            </a:tbl>
          </a:graphicData>
        </a:graphic>
      </p:graphicFrame>
    </p:spTree>
    <p:extLst>
      <p:ext uri="{BB962C8B-B14F-4D97-AF65-F5344CB8AC3E}">
        <p14:creationId xmlns:p14="http://schemas.microsoft.com/office/powerpoint/2010/main" val="14066002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ummer">
  <a:themeElements>
    <a:clrScheme name="Summer">
      <a:dk1>
        <a:sysClr val="windowText" lastClr="000000"/>
      </a:dk1>
      <a:lt1>
        <a:sysClr val="window" lastClr="FFFFFF"/>
      </a:lt1>
      <a:dk2>
        <a:srgbClr val="E89117"/>
      </a:dk2>
      <a:lt2>
        <a:srgbClr val="FEDD78"/>
      </a:lt2>
      <a:accent1>
        <a:srgbClr val="A1B633"/>
      </a:accent1>
      <a:accent2>
        <a:srgbClr val="C4D73F"/>
      </a:accent2>
      <a:accent3>
        <a:srgbClr val="FFCE2D"/>
      </a:accent3>
      <a:accent4>
        <a:srgbClr val="FFA600"/>
      </a:accent4>
      <a:accent5>
        <a:srgbClr val="ED5E00"/>
      </a:accent5>
      <a:accent6>
        <a:srgbClr val="C62D03"/>
      </a:accent6>
      <a:hlink>
        <a:srgbClr val="408080"/>
      </a:hlink>
      <a:folHlink>
        <a:srgbClr val="5EAEAE"/>
      </a:folHlink>
    </a:clrScheme>
    <a:fontScheme name="Summer">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ummer">
      <a:fillStyleLst>
        <a:solidFill>
          <a:schemeClr val="phClr"/>
        </a:solidFill>
        <a:gradFill rotWithShape="1">
          <a:gsLst>
            <a:gs pos="0">
              <a:schemeClr val="phClr">
                <a:tint val="70000"/>
                <a:lumMod val="110000"/>
              </a:schemeClr>
            </a:gs>
            <a:gs pos="100000">
              <a:schemeClr val="phClr">
                <a:tint val="90000"/>
              </a:schemeClr>
            </a:gs>
          </a:gsLst>
          <a:lin ang="5400000" scaled="1"/>
        </a:gradFill>
        <a:gradFill rotWithShape="1">
          <a:gsLst>
            <a:gs pos="0">
              <a:schemeClr val="phClr">
                <a:tint val="98000"/>
                <a:satMod val="120000"/>
                <a:lumMod val="110000"/>
              </a:schemeClr>
            </a:gs>
            <a:gs pos="100000">
              <a:schemeClr val="phClr">
                <a:shade val="90000"/>
                <a:lumMod val="9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97000"/>
                <a:shade val="80000"/>
                <a:hueMod val="110000"/>
                <a:satMod val="120000"/>
              </a:schemeClr>
            </a:gs>
            <a:gs pos="100000">
              <a:schemeClr val="phClr">
                <a:shade val="60000"/>
                <a:hueMod val="40000"/>
                <a:satMod val="120000"/>
                <a:lumMod val="103000"/>
              </a:schemeClr>
            </a:gs>
          </a:gsLst>
          <a:lin ang="5400000" scaled="1"/>
        </a:gradFill>
        <a:gradFill rotWithShape="1">
          <a:gsLst>
            <a:gs pos="0">
              <a:schemeClr val="phClr">
                <a:tint val="97000"/>
                <a:shade val="80000"/>
                <a:hueMod val="110000"/>
                <a:satMod val="130000"/>
                <a:lumMod val="100000"/>
              </a:schemeClr>
            </a:gs>
            <a:gs pos="100000">
              <a:schemeClr val="phClr">
                <a:shade val="60000"/>
                <a:hueMod val="40000"/>
                <a:satMod val="120000"/>
                <a:lumMod val="103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Léto</Template>
  <TotalTime>424</TotalTime>
  <Words>988</Words>
  <Application>Microsoft Office PowerPoint</Application>
  <PresentationFormat>Předvádění na obrazovce (4:3)</PresentationFormat>
  <Paragraphs>147</Paragraphs>
  <Slides>33</Slides>
  <Notes>0</Notes>
  <HiddenSlides>0</HiddenSlides>
  <MMClips>0</MMClips>
  <ScaleCrop>false</ScaleCrop>
  <HeadingPairs>
    <vt:vector size="4" baseType="variant">
      <vt:variant>
        <vt:lpstr>Motiv</vt:lpstr>
      </vt:variant>
      <vt:variant>
        <vt:i4>1</vt:i4>
      </vt:variant>
      <vt:variant>
        <vt:lpstr>Nadpisy snímků</vt:lpstr>
      </vt:variant>
      <vt:variant>
        <vt:i4>33</vt:i4>
      </vt:variant>
    </vt:vector>
  </HeadingPairs>
  <TitlesOfParts>
    <vt:vector size="34" baseType="lpstr">
      <vt:lpstr>Summer</vt:lpstr>
      <vt:lpstr>Prezentace aplikace PowerPoint</vt:lpstr>
      <vt:lpstr>               Anotace: Výukový materiál je určen pro žáky 7. ročníku. Jedná se o kvízové otázky, pomocí kterých si žáci procvičují porozumění. Není ani tak důležité, jestli správně odpoví, jak to, zda otázce rozumí. Kvíz navozuje soutěživou atmosféru, protože žáci na konci kvízu zjistí, jak jsou na tom se znalostmi a zda by se vůbec někdy v budoucnu mohli účastnit televizní show jako je Milionář atd. VM je doplňujícím materiálem ke knížce Project 2, lekce 1.  Pilotáž: Výukový materiál byl použit v hodinách anglického jazyka ve třídách 7. ročníku. Žáci si procvičili porozumění otázkám položeným v kvízu a zároveň si rozšířili slovní zásobu o slovíčka (mermaid, emerald, water lilies, precious, connect, consider, Venice, Copenhagen, Greenland, Iceland…). Také si obohatili své vědomosti o některá encyklopedická fakta soutěživou formou.  Ilustrace: www.office.microsoft.com              </vt:lpstr>
      <vt:lpstr>WELCOME TO THE QUIZ  OF  YOUR GENERAL KNOWLEDGE!!!</vt:lpstr>
      <vt:lpstr>1. Which planets are called ´TWINS´?</vt:lpstr>
      <vt:lpstr>C) Uranus and Neptune</vt:lpstr>
      <vt:lpstr>2. Which city in Asia is called ´AN ASIAN VENICE´?</vt:lpstr>
      <vt:lpstr>B) Bangkok</vt:lpstr>
      <vt:lpstr>3. Which river is considerated to be the most important in Europe?</vt:lpstr>
      <vt:lpstr>A) The Danube</vt:lpstr>
      <vt:lpstr>4. Which waterfalls are called ´THE SMOKE THAT  THUNDERS´?</vt:lpstr>
      <vt:lpstr>C) Victoria Falls</vt:lpstr>
      <vt:lpstr>5. How many colours does the rainbow have?</vt:lpstr>
      <vt:lpstr>D) 7</vt:lpstr>
      <vt:lpstr>6. What city is considerated to be the capital  of Europe?</vt:lpstr>
      <vt:lpstr>C) Brussels</vt:lpstr>
      <vt:lpstr>7. Where can you find the Statue of Mermaid?</vt:lpstr>
      <vt:lpstr>A) In Copenhagen</vt:lpstr>
      <vt:lpstr>8. Which island is called the Island of Emerald? </vt:lpstr>
      <vt:lpstr>C) Ireland</vt:lpstr>
      <vt:lpstr>9. Who painted Water lilies or Nympheas?</vt:lpstr>
      <vt:lpstr>B) Claude Monet </vt:lpstr>
      <vt:lpstr>10. What was the name of the first photographs?</vt:lpstr>
      <vt:lpstr>A) Daguerreotypes</vt:lpstr>
      <vt:lpstr>11. What language do people in Brazil speak?</vt:lpstr>
      <vt:lpstr>C) Portuguese</vt:lpstr>
      <vt:lpstr>12. What is the capital of Venezuela?</vt:lpstr>
      <vt:lpstr>B) Caracas</vt:lpstr>
      <vt:lpstr>13. Who was the first who invented the bulb?</vt:lpstr>
      <vt:lpstr>A) Humphry Davy</vt:lpstr>
      <vt:lpstr>14. What state does Corsica belong to?</vt:lpstr>
      <vt:lpstr>A) France</vt:lpstr>
      <vt:lpstr>What is your result?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H Koláčková</dc:creator>
  <cp:lastModifiedBy>H Koláčková</cp:lastModifiedBy>
  <cp:revision>43</cp:revision>
  <dcterms:created xsi:type="dcterms:W3CDTF">2011-10-14T09:00:52Z</dcterms:created>
  <dcterms:modified xsi:type="dcterms:W3CDTF">2012-06-22T11:50:37Z</dcterms:modified>
</cp:coreProperties>
</file>