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83" r:id="rId3"/>
    <p:sldId id="257" r:id="rId4"/>
    <p:sldId id="258" r:id="rId5"/>
    <p:sldId id="259" r:id="rId6"/>
    <p:sldId id="261" r:id="rId7"/>
    <p:sldId id="262" r:id="rId8"/>
    <p:sldId id="260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066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1075855"/>
            <a:ext cx="765424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Adjectives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Czech Republic (</a:t>
            </a:r>
            <a:r>
              <a:rPr lang="cs-CZ" dirty="0" err="1" smtClean="0"/>
              <a:t>quiz</a:t>
            </a:r>
            <a:r>
              <a:rPr lang="cs-CZ" dirty="0" smtClean="0"/>
              <a:t>)</a:t>
            </a:r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12.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VY_32_INOVACE_19_JV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3" y="1340768"/>
            <a:ext cx="7147128" cy="30698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25548"/>
              </p:ext>
            </p:extLst>
          </p:nvPr>
        </p:nvGraphicFramePr>
        <p:xfrm>
          <a:off x="899593" y="476673"/>
          <a:ext cx="7344816" cy="576064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7344816"/>
              </a:tblGrid>
              <a:tr h="5760640">
                <a:tc>
                  <a:txBody>
                    <a:bodyPr/>
                    <a:lstStyle/>
                    <a:p>
                      <a:endParaRPr lang="cs-CZ" u="sng" dirty="0" smtClean="0"/>
                    </a:p>
                    <a:p>
                      <a:endParaRPr lang="cs-CZ" u="sng" dirty="0" smtClean="0"/>
                    </a:p>
                    <a:p>
                      <a:r>
                        <a:rPr lang="cs-CZ" u="sng" dirty="0" smtClean="0"/>
                        <a:t>Anotace: 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Výukový materiál je určen</a:t>
                      </a:r>
                      <a:r>
                        <a:rPr lang="cs-CZ" baseline="0" dirty="0" smtClean="0"/>
                        <a:t> pro žáky 8. ročníku. Jedná se o doplňkový materiál k tématu stupňování přídavných jmen.  Pomocí 10 otázek o České republice si žáci nejen ověří své porozumění otázkám v angličtině, ale zároveň se i dozví něco zajímavého o České republice. </a:t>
                      </a:r>
                    </a:p>
                    <a:p>
                      <a:endParaRPr lang="cs-CZ" baseline="0" dirty="0" smtClean="0"/>
                    </a:p>
                    <a:p>
                      <a:r>
                        <a:rPr lang="cs-CZ" u="sng" baseline="0" dirty="0" smtClean="0"/>
                        <a:t>Ilustrace: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hlinkClick r:id="rId2"/>
                        </a:rPr>
                        <a:t>www.office.microsoft.com</a:t>
                      </a:r>
                      <a:endParaRPr lang="cs-CZ" baseline="0" dirty="0" smtClean="0"/>
                    </a:p>
                    <a:p>
                      <a:endParaRPr lang="cs-CZ" baseline="0" dirty="0" smtClean="0"/>
                    </a:p>
                    <a:p>
                      <a:r>
                        <a:rPr lang="cs-CZ" u="sng" baseline="0" dirty="0" smtClean="0"/>
                        <a:t>Pilotáž:</a:t>
                      </a:r>
                    </a:p>
                    <a:p>
                      <a:endParaRPr lang="cs-CZ" baseline="0" dirty="0" smtClean="0"/>
                    </a:p>
                    <a:p>
                      <a:r>
                        <a:rPr lang="cs-CZ" baseline="0" dirty="0" smtClean="0"/>
                        <a:t>VM byl předveden v hodinách anglického jazyka ve třídách 8. ročníku. Žáci si soutěživou formou procvičili tvary přídavných jmen ve třetím stupni.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3043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4424" y="1268760"/>
            <a:ext cx="3300984" cy="2016224"/>
          </a:xfrm>
        </p:spPr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knowledge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b="1" dirty="0" err="1" smtClean="0"/>
              <a:t>the</a:t>
            </a:r>
            <a:r>
              <a:rPr lang="cs-CZ" sz="2400" b="1" dirty="0" smtClean="0"/>
              <a:t> Czech Republic?</a:t>
            </a:r>
            <a:endParaRPr lang="cs-CZ" sz="24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Try</a:t>
            </a:r>
            <a:r>
              <a:rPr lang="cs-CZ" dirty="0" smtClean="0"/>
              <a:t> to do </a:t>
            </a:r>
            <a:r>
              <a:rPr lang="cs-CZ" dirty="0" err="1" smtClean="0"/>
              <a:t>this</a:t>
            </a:r>
            <a:r>
              <a:rPr lang="cs-CZ" dirty="0" smtClean="0"/>
              <a:t> test </a:t>
            </a:r>
          </a:p>
          <a:p>
            <a:r>
              <a:rPr lang="cs-CZ" dirty="0" smtClean="0"/>
              <a:t>and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…..</a:t>
            </a:r>
          </a:p>
          <a:p>
            <a:endParaRPr lang="cs-CZ" dirty="0"/>
          </a:p>
          <a:p>
            <a:r>
              <a:rPr lang="cs-CZ" dirty="0" smtClean="0"/>
              <a:t>GOOD LUCK!</a:t>
            </a:r>
            <a:endParaRPr lang="cs-CZ" dirty="0"/>
          </a:p>
        </p:txBody>
      </p:sp>
      <p:pic>
        <p:nvPicPr>
          <p:cNvPr id="1028" name="Picture 4" descr="Zobrazit podrobnosti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5" b="1795"/>
          <a:stretch>
            <a:fillRect/>
          </a:stretch>
        </p:blipFill>
        <p:spPr bwMode="auto">
          <a:xfrm>
            <a:off x="1042989" y="1773238"/>
            <a:ext cx="3312988" cy="3240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08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6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….</a:t>
            </a:r>
            <a:endParaRPr lang="cs-CZ" dirty="0"/>
          </a:p>
        </p:txBody>
      </p:sp>
      <p:pic>
        <p:nvPicPr>
          <p:cNvPr id="2050" name="Picture 2" descr="Zobrazit podrobnosti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745" y="242088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7219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196753"/>
            <a:ext cx="6637468" cy="1368151"/>
          </a:xfrm>
        </p:spPr>
        <p:txBody>
          <a:bodyPr>
            <a:noAutofit/>
          </a:bodyPr>
          <a:lstStyle/>
          <a:p>
            <a:r>
              <a:rPr lang="cs-CZ" sz="3600" dirty="0" smtClean="0"/>
              <a:t>1. </a:t>
            </a:r>
            <a:r>
              <a:rPr lang="cs-CZ" sz="3600" dirty="0" err="1" smtClean="0"/>
              <a:t>Which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longest</a:t>
            </a:r>
            <a:r>
              <a:rPr lang="cs-CZ" sz="3600" b="1" dirty="0" smtClean="0"/>
              <a:t> </a:t>
            </a:r>
            <a:r>
              <a:rPr lang="cs-CZ" sz="3600" dirty="0" err="1" smtClean="0"/>
              <a:t>river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Czech Republic?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356992"/>
            <a:ext cx="6637467" cy="2430621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sz="2800" dirty="0" err="1" smtClean="0"/>
              <a:t>The</a:t>
            </a:r>
            <a:r>
              <a:rPr lang="cs-CZ" sz="2800" dirty="0" smtClean="0"/>
              <a:t> Elbe</a:t>
            </a:r>
          </a:p>
          <a:p>
            <a:pPr marL="457200" indent="-457200">
              <a:buAutoNum type="alphaUcParenR"/>
            </a:pPr>
            <a:r>
              <a:rPr lang="cs-CZ" sz="2800" dirty="0" err="1" smtClean="0"/>
              <a:t>The</a:t>
            </a:r>
            <a:r>
              <a:rPr lang="cs-CZ" sz="2800" dirty="0" smtClean="0"/>
              <a:t> Morava</a:t>
            </a:r>
          </a:p>
          <a:p>
            <a:pPr marL="457200" indent="-457200">
              <a:buAutoNum type="alphaUcParenR"/>
            </a:pPr>
            <a:r>
              <a:rPr lang="cs-CZ" sz="2800" dirty="0" err="1" smtClean="0"/>
              <a:t>The</a:t>
            </a:r>
            <a:r>
              <a:rPr lang="cs-CZ" sz="2800" dirty="0" smtClean="0"/>
              <a:t> Vltava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415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3859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Elbe </a:t>
            </a:r>
            <a:r>
              <a:rPr lang="cs-CZ" dirty="0" err="1" smtClean="0"/>
              <a:t>is</a:t>
            </a:r>
            <a:r>
              <a:rPr lang="cs-CZ" dirty="0" smtClean="0"/>
              <a:t> 370 km long. </a:t>
            </a:r>
            <a:r>
              <a:rPr lang="cs-CZ" dirty="0" err="1" smtClean="0"/>
              <a:t>The</a:t>
            </a:r>
            <a:r>
              <a:rPr lang="cs-CZ" dirty="0" smtClean="0"/>
              <a:t> Morava </a:t>
            </a:r>
            <a:r>
              <a:rPr lang="cs-CZ" dirty="0" err="1" smtClean="0"/>
              <a:t>is</a:t>
            </a:r>
            <a:r>
              <a:rPr lang="cs-CZ" dirty="0" smtClean="0"/>
              <a:t> 284 km long.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Vltava </a:t>
            </a:r>
            <a:r>
              <a:rPr lang="cs-CZ" dirty="0" err="1" smtClean="0"/>
              <a:t>is</a:t>
            </a:r>
            <a:r>
              <a:rPr lang="cs-CZ" dirty="0" smtClean="0"/>
              <a:t> 430 km long.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1340769"/>
            <a:ext cx="3304572" cy="1584176"/>
          </a:xfrm>
        </p:spPr>
        <p:txBody>
          <a:bodyPr/>
          <a:lstStyle/>
          <a:p>
            <a:r>
              <a:rPr lang="cs-CZ" dirty="0" smtClean="0"/>
              <a:t>C) </a:t>
            </a:r>
            <a:r>
              <a:rPr lang="cs-CZ" dirty="0" err="1" smtClean="0"/>
              <a:t>The</a:t>
            </a:r>
            <a:r>
              <a:rPr lang="cs-CZ" dirty="0" smtClean="0"/>
              <a:t> VLTAVA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380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412776"/>
            <a:ext cx="6637468" cy="1584175"/>
          </a:xfrm>
        </p:spPr>
        <p:txBody>
          <a:bodyPr>
            <a:noAutofit/>
          </a:bodyPr>
          <a:lstStyle/>
          <a:p>
            <a:r>
              <a:rPr lang="cs-CZ" sz="3600" dirty="0" smtClean="0"/>
              <a:t>2. </a:t>
            </a:r>
            <a:r>
              <a:rPr lang="cs-CZ" sz="3600" dirty="0" err="1" smtClean="0"/>
              <a:t>Which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highest</a:t>
            </a:r>
            <a:r>
              <a:rPr lang="cs-CZ" sz="3600" b="1" dirty="0" smtClean="0"/>
              <a:t> </a:t>
            </a:r>
            <a:r>
              <a:rPr lang="cs-CZ" sz="3600" dirty="0" err="1" smtClean="0"/>
              <a:t>peak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Czech Republic?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501008"/>
            <a:ext cx="6637467" cy="2286605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Praděd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Brdy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Sněžka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02347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Praděd </a:t>
            </a:r>
            <a:r>
              <a:rPr lang="cs-CZ" dirty="0" err="1" smtClean="0"/>
              <a:t>is</a:t>
            </a:r>
            <a:r>
              <a:rPr lang="cs-CZ" dirty="0" smtClean="0"/>
              <a:t> 1491m </a:t>
            </a:r>
            <a:r>
              <a:rPr lang="cs-CZ" dirty="0" err="1" smtClean="0"/>
              <a:t>high</a:t>
            </a:r>
            <a:r>
              <a:rPr lang="cs-CZ" dirty="0" smtClean="0"/>
              <a:t>. Brdy – </a:t>
            </a:r>
            <a:r>
              <a:rPr lang="cs-CZ" dirty="0" err="1" smtClean="0"/>
              <a:t>only</a:t>
            </a:r>
            <a:r>
              <a:rPr lang="cs-CZ" dirty="0" smtClean="0"/>
              <a:t> 865 m.</a:t>
            </a:r>
          </a:p>
          <a:p>
            <a:endParaRPr lang="cs-CZ" dirty="0"/>
          </a:p>
          <a:p>
            <a:r>
              <a:rPr lang="cs-CZ" dirty="0" smtClean="0"/>
              <a:t>Sněžka </a:t>
            </a:r>
            <a:r>
              <a:rPr lang="cs-CZ" dirty="0" err="1" smtClean="0"/>
              <a:t>is</a:t>
            </a:r>
            <a:r>
              <a:rPr lang="cs-CZ" dirty="0" smtClean="0"/>
              <a:t> 1602m </a:t>
            </a:r>
            <a:r>
              <a:rPr lang="cs-CZ" dirty="0" err="1" smtClean="0"/>
              <a:t>high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2657435"/>
            <a:ext cx="3304572" cy="987590"/>
          </a:xfrm>
        </p:spPr>
        <p:txBody>
          <a:bodyPr/>
          <a:lstStyle/>
          <a:p>
            <a:r>
              <a:rPr lang="cs-CZ" dirty="0" smtClean="0"/>
              <a:t>C) SNĚŽKA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97482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484784"/>
            <a:ext cx="6624736" cy="129006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largest</a:t>
            </a:r>
            <a:r>
              <a:rPr lang="cs-CZ" b="1" dirty="0" smtClean="0"/>
              <a:t> </a:t>
            </a:r>
            <a:r>
              <a:rPr lang="cs-CZ" dirty="0" err="1" smtClean="0"/>
              <a:t>pond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Czech Republic?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501008"/>
            <a:ext cx="6637467" cy="2286605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Svět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Rožmberk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Máchovo jezero </a:t>
            </a:r>
            <a:r>
              <a:rPr lang="cs-CZ" sz="2800" dirty="0" err="1" smtClean="0"/>
              <a:t>called</a:t>
            </a:r>
            <a:r>
              <a:rPr lang="cs-CZ" sz="2800" dirty="0" smtClean="0"/>
              <a:t> Great </a:t>
            </a:r>
            <a:r>
              <a:rPr lang="cs-CZ" sz="2800" dirty="0" err="1" smtClean="0"/>
              <a:t>Pond</a:t>
            </a:r>
            <a:r>
              <a:rPr lang="cs-CZ" sz="2800" dirty="0" smtClean="0"/>
              <a:t> </a:t>
            </a:r>
          </a:p>
          <a:p>
            <a:pPr marL="514350" indent="-514350">
              <a:buAutoNum type="alphaU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342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Mácha </a:t>
            </a:r>
            <a:r>
              <a:rPr lang="cs-CZ" dirty="0" err="1" smtClean="0"/>
              <a:t>Lake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Great </a:t>
            </a:r>
            <a:r>
              <a:rPr lang="cs-CZ" dirty="0" err="1" smtClean="0"/>
              <a:t>Pond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2,84 km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Svět </a:t>
            </a:r>
            <a:r>
              <a:rPr lang="cs-CZ" dirty="0" err="1"/>
              <a:t>P</a:t>
            </a:r>
            <a:r>
              <a:rPr lang="cs-CZ" dirty="0" err="1" smtClean="0"/>
              <a:t>ond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2,015 km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Třeboň. </a:t>
            </a:r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Czech </a:t>
            </a:r>
            <a:r>
              <a:rPr lang="cs-CZ" dirty="0" err="1" smtClean="0"/>
              <a:t>pond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Rožmberk.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4,89 km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and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Třeboň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2657435"/>
            <a:ext cx="3304572" cy="1131606"/>
          </a:xfrm>
        </p:spPr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) Rožmberk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9056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196753"/>
            <a:ext cx="6637468" cy="122413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lowest</a:t>
            </a:r>
            <a:r>
              <a:rPr lang="cs-CZ" b="1" dirty="0" smtClean="0"/>
              <a:t> </a:t>
            </a:r>
            <a:r>
              <a:rPr lang="cs-CZ" dirty="0" smtClean="0"/>
              <a:t>place in </a:t>
            </a:r>
            <a:r>
              <a:rPr lang="cs-CZ" dirty="0" err="1" smtClean="0"/>
              <a:t>the</a:t>
            </a:r>
            <a:r>
              <a:rPr lang="cs-CZ" dirty="0" smtClean="0"/>
              <a:t> Czech Republic?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212976"/>
            <a:ext cx="6637467" cy="2574637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sz="2800" dirty="0" err="1" smtClean="0"/>
              <a:t>The</a:t>
            </a:r>
            <a:r>
              <a:rPr lang="cs-CZ" sz="2800" dirty="0" smtClean="0"/>
              <a:t> Elbe River </a:t>
            </a:r>
            <a:r>
              <a:rPr lang="cs-CZ" sz="2800" dirty="0" err="1" smtClean="0"/>
              <a:t>near</a:t>
            </a:r>
            <a:r>
              <a:rPr lang="cs-CZ" sz="2800" dirty="0" smtClean="0"/>
              <a:t> Hřensko</a:t>
            </a:r>
          </a:p>
          <a:p>
            <a:pPr marL="457200" indent="-457200">
              <a:buAutoNum type="alphaUcParenR"/>
            </a:pPr>
            <a:r>
              <a:rPr lang="cs-CZ" sz="2800" dirty="0" err="1" smtClean="0"/>
              <a:t>The</a:t>
            </a:r>
            <a:r>
              <a:rPr lang="cs-CZ" sz="2800" smtClean="0"/>
              <a:t> Vltava </a:t>
            </a:r>
            <a:r>
              <a:rPr lang="cs-CZ" sz="2800" dirty="0" smtClean="0"/>
              <a:t>River </a:t>
            </a:r>
            <a:r>
              <a:rPr lang="cs-CZ" sz="2800" dirty="0" err="1" smtClean="0"/>
              <a:t>near</a:t>
            </a:r>
            <a:r>
              <a:rPr lang="cs-CZ" sz="2800" dirty="0" smtClean="0"/>
              <a:t> Mělník</a:t>
            </a:r>
          </a:p>
          <a:p>
            <a:pPr marL="457200" indent="-457200">
              <a:buAutoNum type="alphaUcParenR"/>
            </a:pPr>
            <a:r>
              <a:rPr lang="cs-CZ" sz="2800" dirty="0" err="1" smtClean="0"/>
              <a:t>The</a:t>
            </a:r>
            <a:r>
              <a:rPr lang="cs-CZ" sz="2800" dirty="0" smtClean="0"/>
              <a:t> Odra River </a:t>
            </a:r>
            <a:r>
              <a:rPr lang="cs-CZ" sz="2800" dirty="0" err="1" smtClean="0"/>
              <a:t>near</a:t>
            </a:r>
            <a:r>
              <a:rPr lang="cs-CZ" sz="2800" dirty="0" smtClean="0"/>
              <a:t> Bohumín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00019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lowest</a:t>
            </a:r>
            <a:r>
              <a:rPr lang="cs-CZ" dirty="0" smtClean="0"/>
              <a:t> place in </a:t>
            </a:r>
            <a:r>
              <a:rPr lang="cs-CZ" dirty="0" err="1" smtClean="0"/>
              <a:t>the</a:t>
            </a:r>
            <a:r>
              <a:rPr lang="cs-CZ" dirty="0" smtClean="0"/>
              <a:t> Czech Republic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height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115 metres </a:t>
            </a:r>
            <a:r>
              <a:rPr lang="cs-CZ" dirty="0" err="1" smtClean="0"/>
              <a:t>above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level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The</a:t>
            </a:r>
            <a:r>
              <a:rPr lang="cs-CZ" dirty="0" smtClean="0"/>
              <a:t> Elbe </a:t>
            </a:r>
            <a:r>
              <a:rPr lang="cs-CZ" dirty="0" err="1" smtClean="0"/>
              <a:t>near</a:t>
            </a:r>
            <a:r>
              <a:rPr lang="cs-CZ" dirty="0" smtClean="0"/>
              <a:t> Hřensko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784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052737"/>
            <a:ext cx="6637468" cy="158417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5. </a:t>
            </a:r>
            <a:r>
              <a:rPr lang="cs-CZ" sz="3600" dirty="0" err="1" smtClean="0"/>
              <a:t>Which</a:t>
            </a:r>
            <a:r>
              <a:rPr lang="cs-CZ" sz="3600" dirty="0" smtClean="0"/>
              <a:t> </a:t>
            </a:r>
            <a:r>
              <a:rPr lang="cs-CZ" sz="3600" dirty="0" err="1" smtClean="0"/>
              <a:t>three</a:t>
            </a:r>
            <a:r>
              <a:rPr lang="cs-CZ" sz="3600" dirty="0" smtClean="0"/>
              <a:t> </a:t>
            </a:r>
            <a:r>
              <a:rPr lang="cs-CZ" sz="3600" dirty="0" err="1" smtClean="0"/>
              <a:t>cities</a:t>
            </a:r>
            <a:r>
              <a:rPr lang="cs-CZ" sz="3600" dirty="0" smtClean="0"/>
              <a:t> are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most </a:t>
            </a:r>
            <a:r>
              <a:rPr lang="cs-CZ" sz="3600" b="1" dirty="0" err="1" smtClean="0"/>
              <a:t>crowded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429000"/>
            <a:ext cx="6637467" cy="2358613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Prague, Brno and Ostrava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Prague, Brno and Olomouc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Prague, Brno and České Budějovice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17376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Prague 1 272 690 </a:t>
            </a:r>
            <a:r>
              <a:rPr lang="cs-CZ" dirty="0" err="1" smtClean="0"/>
              <a:t>people</a:t>
            </a:r>
            <a:r>
              <a:rPr lang="cs-CZ" dirty="0" smtClean="0"/>
              <a:t> live.</a:t>
            </a:r>
          </a:p>
          <a:p>
            <a:r>
              <a:rPr lang="cs-CZ" dirty="0" smtClean="0"/>
              <a:t>In Brno </a:t>
            </a:r>
            <a:r>
              <a:rPr lang="cs-CZ" dirty="0" err="1" smtClean="0"/>
              <a:t>there</a:t>
            </a:r>
            <a:r>
              <a:rPr lang="cs-CZ" dirty="0" smtClean="0"/>
              <a:t> are 384 277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 Ostrava 306 128 </a:t>
            </a:r>
            <a:r>
              <a:rPr lang="cs-CZ" dirty="0" err="1" smtClean="0"/>
              <a:t>people</a:t>
            </a:r>
            <a:r>
              <a:rPr lang="cs-CZ" dirty="0" smtClean="0"/>
              <a:t> live. </a:t>
            </a:r>
          </a:p>
          <a:p>
            <a:r>
              <a:rPr lang="cs-CZ" dirty="0" smtClean="0"/>
              <a:t>In Olomouc </a:t>
            </a:r>
            <a:r>
              <a:rPr lang="cs-CZ" dirty="0" err="1" smtClean="0"/>
              <a:t>only</a:t>
            </a:r>
            <a:r>
              <a:rPr lang="cs-CZ" dirty="0" smtClean="0"/>
              <a:t> 100 043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less</a:t>
            </a:r>
            <a:r>
              <a:rPr lang="cs-CZ" dirty="0" smtClean="0"/>
              <a:t> </a:t>
            </a:r>
            <a:r>
              <a:rPr lang="cs-CZ" dirty="0" err="1" smtClean="0"/>
              <a:t>crowded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České Budějovice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93 883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Prague, Brno and Ostrava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7436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340769"/>
            <a:ext cx="6637468" cy="180019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oldest</a:t>
            </a:r>
            <a:r>
              <a:rPr lang="cs-CZ" b="1" dirty="0" smtClean="0"/>
              <a:t> </a:t>
            </a:r>
            <a:r>
              <a:rPr lang="cs-CZ" dirty="0" smtClean="0"/>
              <a:t>university in </a:t>
            </a:r>
            <a:r>
              <a:rPr lang="cs-CZ" dirty="0" err="1" smtClean="0"/>
              <a:t>the</a:t>
            </a:r>
            <a:r>
              <a:rPr lang="cs-CZ" dirty="0" smtClean="0"/>
              <a:t> Czech Republic ´Charles University´ </a:t>
            </a:r>
            <a:r>
              <a:rPr lang="cs-CZ" dirty="0" err="1" smtClean="0"/>
              <a:t>established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573016"/>
            <a:ext cx="6637467" cy="2214597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sz="2800" dirty="0" smtClean="0"/>
              <a:t>In 1345</a:t>
            </a:r>
          </a:p>
          <a:p>
            <a:pPr marL="457200" indent="-457200">
              <a:buAutoNum type="alphaUcParenR"/>
            </a:pPr>
            <a:r>
              <a:rPr lang="cs-CZ" sz="2800" dirty="0" smtClean="0"/>
              <a:t>In 1348</a:t>
            </a:r>
          </a:p>
          <a:p>
            <a:pPr marL="457200" indent="-457200">
              <a:buAutoNum type="alphaUcParenR"/>
            </a:pPr>
            <a:r>
              <a:rPr lang="cs-CZ" sz="2800" dirty="0" smtClean="0"/>
              <a:t>In 1438</a:t>
            </a:r>
          </a:p>
          <a:p>
            <a:pPr marL="457200" indent="-457200">
              <a:buAutoNum type="alphaUcParenR"/>
            </a:pPr>
            <a:r>
              <a:rPr lang="cs-CZ" sz="2800" dirty="0" smtClean="0"/>
              <a:t>In 1483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13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established</a:t>
            </a:r>
            <a:r>
              <a:rPr lang="cs-CZ" dirty="0" smtClean="0"/>
              <a:t> in 1348.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14600"/>
            <a:ext cx="2160240" cy="235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6605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196753"/>
            <a:ext cx="6637468" cy="187220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7. </a:t>
            </a:r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highest</a:t>
            </a:r>
            <a:r>
              <a:rPr lang="cs-CZ" sz="3600" b="1" dirty="0" smtClean="0"/>
              <a:t> </a:t>
            </a:r>
            <a:r>
              <a:rPr lang="cs-CZ" sz="3600" dirty="0" err="1" smtClean="0"/>
              <a:t>building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Czech Republic?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717032"/>
            <a:ext cx="6637467" cy="2070581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City Tower in Pankrác (Prague)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City Empire in Pankrác (Prague)</a:t>
            </a:r>
          </a:p>
          <a:p>
            <a:pPr marL="514350" indent="-514350">
              <a:buAutoNum type="alphaUcParenR"/>
            </a:pPr>
            <a:r>
              <a:rPr lang="cs-CZ" sz="2800" dirty="0" err="1" smtClean="0"/>
              <a:t>Spielberk</a:t>
            </a:r>
            <a:r>
              <a:rPr lang="cs-CZ" sz="2800" dirty="0" smtClean="0"/>
              <a:t> Tower (Brno)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02238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City Tower </a:t>
            </a:r>
            <a:r>
              <a:rPr lang="cs-CZ" dirty="0" err="1" smtClean="0"/>
              <a:t>is</a:t>
            </a:r>
            <a:r>
              <a:rPr lang="cs-CZ" dirty="0" smtClean="0"/>
              <a:t> 109m </a:t>
            </a:r>
            <a:r>
              <a:rPr lang="cs-CZ" dirty="0" err="1" smtClean="0"/>
              <a:t>high</a:t>
            </a:r>
            <a:r>
              <a:rPr lang="cs-CZ" dirty="0" smtClean="0"/>
              <a:t>.</a:t>
            </a:r>
          </a:p>
          <a:p>
            <a:r>
              <a:rPr lang="cs-CZ" dirty="0" smtClean="0"/>
              <a:t>City Empire </a:t>
            </a:r>
            <a:r>
              <a:rPr lang="cs-CZ" dirty="0" err="1" smtClean="0"/>
              <a:t>is</a:t>
            </a:r>
            <a:r>
              <a:rPr lang="cs-CZ" dirty="0" smtClean="0"/>
              <a:t> 104m </a:t>
            </a:r>
            <a:r>
              <a:rPr lang="cs-CZ" dirty="0" err="1" smtClean="0"/>
              <a:t>high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Spielberg Tower </a:t>
            </a:r>
            <a:r>
              <a:rPr lang="cs-CZ" dirty="0" err="1" smtClean="0"/>
              <a:t>is</a:t>
            </a:r>
            <a:r>
              <a:rPr lang="cs-CZ" dirty="0" smtClean="0"/>
              <a:t> 85m </a:t>
            </a:r>
            <a:r>
              <a:rPr lang="cs-CZ" dirty="0" err="1" smtClean="0"/>
              <a:t>high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City Tower in Pankrác (Prague)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38038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268761"/>
            <a:ext cx="6637468" cy="1800199"/>
          </a:xfrm>
        </p:spPr>
        <p:txBody>
          <a:bodyPr>
            <a:noAutofit/>
          </a:bodyPr>
          <a:lstStyle/>
          <a:p>
            <a:r>
              <a:rPr lang="cs-CZ" sz="3600" dirty="0" smtClean="0"/>
              <a:t>8. </a:t>
            </a:r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deepest</a:t>
            </a:r>
            <a:r>
              <a:rPr lang="cs-CZ" sz="3600" b="1" dirty="0" smtClean="0"/>
              <a:t> </a:t>
            </a:r>
            <a:r>
              <a:rPr lang="cs-CZ" sz="3600" dirty="0" err="1" smtClean="0"/>
              <a:t>gorge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Czech Republic?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429000"/>
            <a:ext cx="6637467" cy="2358613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Hranická </a:t>
            </a:r>
            <a:r>
              <a:rPr lang="cs-CZ" sz="2800" dirty="0" err="1" smtClean="0"/>
              <a:t>Gorge</a:t>
            </a:r>
            <a:endParaRPr lang="cs-CZ" sz="2800" dirty="0" smtClean="0"/>
          </a:p>
          <a:p>
            <a:pPr marL="514350" indent="-514350">
              <a:buAutoNum type="alphaUcParenR"/>
            </a:pPr>
            <a:r>
              <a:rPr lang="cs-CZ" sz="2800" dirty="0" smtClean="0"/>
              <a:t>Macocha </a:t>
            </a:r>
            <a:r>
              <a:rPr lang="cs-CZ" sz="2800" dirty="0" err="1" smtClean="0"/>
              <a:t>Gorge</a:t>
            </a:r>
            <a:endParaRPr lang="cs-CZ" sz="2800" dirty="0" smtClean="0"/>
          </a:p>
          <a:p>
            <a:pPr marL="514350" indent="-514350">
              <a:buAutoNum type="alphaUcParenR"/>
            </a:pPr>
            <a:r>
              <a:rPr lang="cs-CZ" sz="2800" dirty="0" err="1" smtClean="0"/>
              <a:t>Tumperek</a:t>
            </a:r>
            <a:r>
              <a:rPr lang="cs-CZ" sz="2800" dirty="0" smtClean="0"/>
              <a:t> </a:t>
            </a:r>
            <a:r>
              <a:rPr lang="cs-CZ" sz="2800" dirty="0" err="1" smtClean="0"/>
              <a:t>Gorge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859194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Hranická </a:t>
            </a:r>
            <a:r>
              <a:rPr lang="cs-CZ" dirty="0" err="1" smtClean="0"/>
              <a:t>Gorge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289,5m </a:t>
            </a:r>
            <a:r>
              <a:rPr lang="cs-CZ" dirty="0" err="1" smtClean="0"/>
              <a:t>deep</a:t>
            </a:r>
            <a:r>
              <a:rPr lang="cs-CZ" dirty="0" smtClean="0"/>
              <a:t>, but </a:t>
            </a:r>
            <a:r>
              <a:rPr lang="cs-CZ" dirty="0" err="1" smtClean="0"/>
              <a:t>geologists</a:t>
            </a:r>
            <a:r>
              <a:rPr lang="cs-CZ" dirty="0" smtClean="0"/>
              <a:t> </a:t>
            </a:r>
            <a:r>
              <a:rPr lang="cs-CZ" dirty="0" err="1" smtClean="0"/>
              <a:t>estimate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700m </a:t>
            </a:r>
            <a:r>
              <a:rPr lang="cs-CZ" dirty="0" err="1" smtClean="0"/>
              <a:t>deep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measurements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done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Macocha </a:t>
            </a:r>
            <a:r>
              <a:rPr lang="cs-CZ" dirty="0" err="1" smtClean="0"/>
              <a:t>Gorge</a:t>
            </a:r>
            <a:r>
              <a:rPr lang="cs-CZ" dirty="0" smtClean="0"/>
              <a:t> in </a:t>
            </a:r>
            <a:r>
              <a:rPr lang="cs-CZ" dirty="0" err="1" smtClean="0"/>
              <a:t>Moravian</a:t>
            </a:r>
            <a:r>
              <a:rPr lang="cs-CZ" dirty="0" smtClean="0"/>
              <a:t> </a:t>
            </a:r>
            <a:r>
              <a:rPr lang="cs-CZ" dirty="0" err="1" smtClean="0"/>
              <a:t>Karst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138,4m </a:t>
            </a:r>
            <a:r>
              <a:rPr lang="cs-CZ" dirty="0" err="1" smtClean="0"/>
              <a:t>deep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Tumperek</a:t>
            </a:r>
            <a:r>
              <a:rPr lang="cs-CZ" dirty="0" smtClean="0"/>
              <a:t> in </a:t>
            </a:r>
            <a:r>
              <a:rPr lang="cs-CZ" dirty="0" err="1" smtClean="0"/>
              <a:t>Moravian</a:t>
            </a:r>
            <a:r>
              <a:rPr lang="cs-CZ" dirty="0" smtClean="0"/>
              <a:t> </a:t>
            </a:r>
            <a:r>
              <a:rPr lang="cs-CZ" dirty="0" err="1" smtClean="0"/>
              <a:t>Karst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185-200m </a:t>
            </a:r>
            <a:r>
              <a:rPr lang="cs-CZ" dirty="0" err="1" smtClean="0"/>
              <a:t>deep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2204865"/>
            <a:ext cx="3304572" cy="1440160"/>
          </a:xfrm>
        </p:spPr>
        <p:txBody>
          <a:bodyPr/>
          <a:lstStyle/>
          <a:p>
            <a:r>
              <a:rPr lang="cs-CZ" dirty="0" smtClean="0"/>
              <a:t>A) Hranická </a:t>
            </a:r>
            <a:r>
              <a:rPr lang="cs-CZ" dirty="0" err="1" smtClean="0"/>
              <a:t>Gorge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487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748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96753"/>
            <a:ext cx="7128791" cy="129614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9. </a:t>
            </a:r>
            <a:r>
              <a:rPr lang="cs-CZ" sz="3600" dirty="0" err="1" smtClean="0"/>
              <a:t>Who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richest</a:t>
            </a:r>
            <a:r>
              <a:rPr lang="cs-CZ" sz="3600" b="1" dirty="0" smtClean="0"/>
              <a:t> </a:t>
            </a:r>
            <a:r>
              <a:rPr lang="cs-CZ" sz="3600" dirty="0" smtClean="0"/>
              <a:t>Czech?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573016"/>
            <a:ext cx="6637467" cy="2214597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Andrej </a:t>
            </a:r>
            <a:r>
              <a:rPr lang="cs-CZ" sz="2800" dirty="0" err="1" smtClean="0"/>
              <a:t>Babiš</a:t>
            </a:r>
            <a:endParaRPr lang="cs-CZ" sz="2800" dirty="0" smtClean="0"/>
          </a:p>
          <a:p>
            <a:pPr marL="514350" indent="-514350">
              <a:buAutoNum type="alphaUcParenR"/>
            </a:pPr>
            <a:r>
              <a:rPr lang="cs-CZ" sz="2800" dirty="0" smtClean="0"/>
              <a:t>Zdeněk Bakala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Petr Kellner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4901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According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Forbes</a:t>
            </a:r>
            <a:r>
              <a:rPr lang="cs-CZ" dirty="0" smtClean="0"/>
              <a:t> </a:t>
            </a:r>
            <a:r>
              <a:rPr lang="cs-CZ" dirty="0" err="1" smtClean="0"/>
              <a:t>magazine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richest</a:t>
            </a:r>
            <a:r>
              <a:rPr lang="cs-CZ" dirty="0" smtClean="0"/>
              <a:t> Czech </a:t>
            </a:r>
            <a:r>
              <a:rPr lang="cs-CZ" dirty="0" err="1" smtClean="0"/>
              <a:t>is</a:t>
            </a:r>
            <a:r>
              <a:rPr lang="cs-CZ" dirty="0" smtClean="0"/>
              <a:t> Petr Kellner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97</a:t>
            </a:r>
            <a:r>
              <a:rPr lang="cs-CZ" baseline="30000" dirty="0" smtClean="0"/>
              <a:t>th</a:t>
            </a:r>
            <a:r>
              <a:rPr lang="cs-CZ" dirty="0" smtClean="0"/>
              <a:t> rank </a:t>
            </a:r>
            <a:r>
              <a:rPr lang="cs-CZ" dirty="0" err="1" smtClean="0"/>
              <a:t>with</a:t>
            </a:r>
            <a:r>
              <a:rPr lang="cs-CZ" dirty="0" smtClean="0"/>
              <a:t> 9,2 </a:t>
            </a:r>
            <a:r>
              <a:rPr lang="cs-CZ" dirty="0" err="1" smtClean="0"/>
              <a:t>billions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dollars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595</a:t>
            </a:r>
            <a:r>
              <a:rPr lang="cs-CZ" baseline="30000" dirty="0" smtClean="0"/>
              <a:t>th</a:t>
            </a:r>
            <a:r>
              <a:rPr lang="cs-CZ" dirty="0" smtClean="0"/>
              <a:t> rank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Zdeněk Bakala </a:t>
            </a:r>
            <a:r>
              <a:rPr lang="cs-CZ" dirty="0" err="1" smtClean="0"/>
              <a:t>with</a:t>
            </a:r>
            <a:r>
              <a:rPr lang="cs-CZ" dirty="0" smtClean="0"/>
              <a:t> 2 </a:t>
            </a:r>
            <a:r>
              <a:rPr lang="cs-CZ" dirty="0" err="1" smtClean="0"/>
              <a:t>billions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dollars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Andrej </a:t>
            </a:r>
            <a:r>
              <a:rPr lang="cs-CZ" dirty="0" err="1" smtClean="0"/>
              <a:t>Babiš</a:t>
            </a:r>
            <a:r>
              <a:rPr lang="cs-CZ" dirty="0" smtClean="0"/>
              <a:t> has 1,1 </a:t>
            </a:r>
            <a:r>
              <a:rPr lang="cs-CZ" dirty="0" err="1" smtClean="0"/>
              <a:t>billions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dollars</a:t>
            </a:r>
            <a:r>
              <a:rPr lang="cs-CZ" dirty="0" smtClean="0"/>
              <a:t> and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1057</a:t>
            </a:r>
            <a:r>
              <a:rPr lang="cs-CZ" baseline="30000" dirty="0" smtClean="0"/>
              <a:t>th</a:t>
            </a:r>
            <a:r>
              <a:rPr lang="cs-CZ" dirty="0" smtClean="0"/>
              <a:t> place.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2276873"/>
            <a:ext cx="3304572" cy="1440160"/>
          </a:xfrm>
        </p:spPr>
        <p:txBody>
          <a:bodyPr/>
          <a:lstStyle/>
          <a:p>
            <a:r>
              <a:rPr lang="cs-CZ" dirty="0" smtClean="0"/>
              <a:t>C) Petr Kellner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14740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268761"/>
            <a:ext cx="6637468" cy="151216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10. </a:t>
            </a:r>
            <a:r>
              <a:rPr lang="cs-CZ" sz="3600" dirty="0" err="1" smtClean="0"/>
              <a:t>Who</a:t>
            </a:r>
            <a:r>
              <a:rPr lang="cs-CZ" sz="3600" dirty="0" smtClean="0"/>
              <a:t> </a:t>
            </a:r>
            <a:r>
              <a:rPr lang="cs-CZ" sz="3600" dirty="0" err="1" smtClean="0"/>
              <a:t>was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first</a:t>
            </a:r>
            <a:r>
              <a:rPr lang="cs-CZ" sz="3600" b="1" dirty="0" smtClean="0"/>
              <a:t> </a:t>
            </a:r>
            <a:r>
              <a:rPr lang="cs-CZ" sz="3600" dirty="0" smtClean="0"/>
              <a:t>Czech king?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3573016"/>
            <a:ext cx="6637467" cy="2214597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800" dirty="0" smtClean="0"/>
              <a:t>Břetislav I.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Vratislav II.</a:t>
            </a:r>
          </a:p>
          <a:p>
            <a:pPr marL="514350" indent="-514350">
              <a:buAutoNum type="alphaUcParenR"/>
            </a:pPr>
            <a:r>
              <a:rPr lang="cs-CZ" sz="2800" dirty="0" smtClean="0"/>
              <a:t>Spytihněv II.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999758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Vratislav II. </a:t>
            </a:r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enthroned</a:t>
            </a:r>
            <a:r>
              <a:rPr lang="cs-CZ" dirty="0"/>
              <a:t> </a:t>
            </a:r>
            <a:r>
              <a:rPr lang="cs-CZ" dirty="0" smtClean="0"/>
              <a:t>by </a:t>
            </a:r>
            <a:r>
              <a:rPr lang="cs-CZ" dirty="0" err="1" smtClean="0"/>
              <a:t>king´s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r>
              <a:rPr lang="cs-CZ" dirty="0" smtClean="0"/>
              <a:t>.</a:t>
            </a:r>
          </a:p>
          <a:p>
            <a:r>
              <a:rPr lang="cs-CZ" dirty="0" smtClean="0"/>
              <a:t>Břetislav I. </a:t>
            </a:r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Vratislav´s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Spytihněv II. </a:t>
            </a:r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Vratislav´s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2657435"/>
            <a:ext cx="3304572" cy="987590"/>
          </a:xfrm>
        </p:spPr>
        <p:txBody>
          <a:bodyPr/>
          <a:lstStyle/>
          <a:p>
            <a:r>
              <a:rPr lang="cs-CZ" dirty="0" smtClean="0"/>
              <a:t>B) Vratislav II.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897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021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645" y="1556793"/>
            <a:ext cx="6637468" cy="1512167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score</a:t>
            </a:r>
            <a:r>
              <a:rPr lang="cs-CZ" sz="3600" dirty="0" smtClean="0"/>
              <a:t>???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Count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correct</a:t>
            </a:r>
            <a:r>
              <a:rPr lang="cs-CZ" sz="2800" dirty="0" smtClean="0"/>
              <a:t> </a:t>
            </a:r>
            <a:r>
              <a:rPr lang="cs-CZ" sz="2800" dirty="0" err="1" smtClean="0"/>
              <a:t>answers</a:t>
            </a:r>
            <a:r>
              <a:rPr lang="cs-CZ" sz="2800" dirty="0" smtClean="0"/>
              <a:t>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509747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3" y="1340768"/>
            <a:ext cx="7147128" cy="30698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639148"/>
              </p:ext>
            </p:extLst>
          </p:nvPr>
        </p:nvGraphicFramePr>
        <p:xfrm>
          <a:off x="899593" y="116632"/>
          <a:ext cx="7344816" cy="6569083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448272"/>
                <a:gridCol w="2448272"/>
                <a:gridCol w="2448272"/>
              </a:tblGrid>
              <a:tr h="45664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score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mark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advice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983516">
                <a:tc>
                  <a:txBody>
                    <a:bodyPr/>
                    <a:lstStyle/>
                    <a:p>
                      <a:r>
                        <a:rPr lang="cs-CZ" dirty="0" smtClean="0"/>
                        <a:t>10 - 9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EXCELLENT!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Bravo! 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know</a:t>
                      </a:r>
                      <a:r>
                        <a:rPr lang="cs-CZ" dirty="0" smtClean="0"/>
                        <a:t> a lot </a:t>
                      </a:r>
                      <a:r>
                        <a:rPr lang="cs-CZ" dirty="0" err="1" smtClean="0"/>
                        <a:t>about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Czech Republic.</a:t>
                      </a:r>
                      <a:endParaRPr lang="cs-CZ" dirty="0"/>
                    </a:p>
                  </a:txBody>
                  <a:tcPr/>
                </a:tc>
              </a:tr>
              <a:tr h="1585736">
                <a:tc>
                  <a:txBody>
                    <a:bodyPr/>
                    <a:lstStyle/>
                    <a:p>
                      <a:r>
                        <a:rPr lang="cs-CZ" dirty="0" smtClean="0"/>
                        <a:t>8 - 7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QUITE GOOD!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Maybe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lost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points</a:t>
                      </a:r>
                      <a:r>
                        <a:rPr lang="cs-CZ" dirty="0" smtClean="0"/>
                        <a:t> but </a:t>
                      </a:r>
                      <a:r>
                        <a:rPr lang="cs-CZ" dirty="0" err="1" smtClean="0"/>
                        <a:t>still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quite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good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dirty="0" smtClean="0"/>
                        <a:t> Czech </a:t>
                      </a:r>
                      <a:r>
                        <a:rPr lang="cs-CZ" dirty="0" err="1" smtClean="0"/>
                        <a:t>backgrounds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34544">
                <a:tc>
                  <a:txBody>
                    <a:bodyPr/>
                    <a:lstStyle/>
                    <a:p>
                      <a:r>
                        <a:rPr lang="cs-CZ" dirty="0" smtClean="0"/>
                        <a:t>6 - 4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GOOD!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knowledge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average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study a bit more.</a:t>
                      </a:r>
                      <a:endParaRPr lang="cs-CZ" dirty="0"/>
                    </a:p>
                  </a:txBody>
                  <a:tcPr/>
                </a:tc>
              </a:tr>
              <a:tr h="1322300">
                <a:tc>
                  <a:txBody>
                    <a:bodyPr/>
                    <a:lstStyle/>
                    <a:p>
                      <a:r>
                        <a:rPr lang="cs-CZ" dirty="0" smtClean="0"/>
                        <a:t>3 - 2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SUFFICIENT!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questions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surprising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? No </a:t>
                      </a:r>
                      <a:r>
                        <a:rPr lang="cs-CZ" dirty="0" err="1" smtClean="0"/>
                        <a:t>excuses</a:t>
                      </a:r>
                      <a:r>
                        <a:rPr lang="cs-CZ" dirty="0" smtClean="0"/>
                        <a:t>!!!</a:t>
                      </a:r>
                      <a:endParaRPr lang="cs-CZ" dirty="0"/>
                    </a:p>
                  </a:txBody>
                  <a:tcPr/>
                </a:tc>
              </a:tr>
              <a:tr h="1286343">
                <a:tc>
                  <a:txBody>
                    <a:bodyPr/>
                    <a:lstStyle/>
                    <a:p>
                      <a:r>
                        <a:rPr lang="cs-CZ" dirty="0" smtClean="0"/>
                        <a:t>1 –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INSUFFICIENT!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Oh</a:t>
                      </a:r>
                      <a:r>
                        <a:rPr lang="cs-CZ" dirty="0" smtClean="0"/>
                        <a:t> no,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to  study and </a:t>
                      </a:r>
                      <a:r>
                        <a:rPr lang="cs-CZ" dirty="0" err="1" smtClean="0"/>
                        <a:t>read</a:t>
                      </a:r>
                      <a:r>
                        <a:rPr lang="cs-CZ" dirty="0" smtClean="0"/>
                        <a:t> more. </a:t>
                      </a:r>
                      <a:r>
                        <a:rPr lang="cs-CZ" dirty="0" err="1" smtClean="0"/>
                        <a:t>Next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better</a:t>
                      </a:r>
                      <a:r>
                        <a:rPr lang="cs-CZ" dirty="0" smtClean="0"/>
                        <a:t>!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758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3" y="1340768"/>
            <a:ext cx="7147128" cy="30698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091711"/>
              </p:ext>
            </p:extLst>
          </p:nvPr>
        </p:nvGraphicFramePr>
        <p:xfrm>
          <a:off x="899593" y="476673"/>
          <a:ext cx="7344816" cy="576064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7344816"/>
              </a:tblGrid>
              <a:tr h="5760640">
                <a:tc>
                  <a:txBody>
                    <a:bodyPr/>
                    <a:lstStyle/>
                    <a:p>
                      <a:endParaRPr lang="cs-CZ" u="sng" dirty="0" smtClean="0"/>
                    </a:p>
                    <a:p>
                      <a:endParaRPr lang="cs-CZ" u="sng" dirty="0" smtClean="0"/>
                    </a:p>
                    <a:p>
                      <a:r>
                        <a:rPr lang="cs-CZ" u="sng" dirty="0" smtClean="0"/>
                        <a:t>Anotace: 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Výukový materiál je určen</a:t>
                      </a:r>
                      <a:r>
                        <a:rPr lang="cs-CZ" baseline="0" dirty="0" smtClean="0"/>
                        <a:t> pro žáky 8. ročníku. Jedná se o doplňkový materiál k tématu stupňování přídavných jmen.  Pomocí 10 otázek k České republice si žáci nejen ověří své porozumění otázkám v angličtině, ale zároveň se i dozví něco zajímavého o České republice. </a:t>
                      </a:r>
                    </a:p>
                    <a:p>
                      <a:endParaRPr lang="cs-CZ" baseline="0" dirty="0" smtClean="0"/>
                    </a:p>
                    <a:p>
                      <a:r>
                        <a:rPr lang="cs-CZ" u="sng" baseline="0" dirty="0" smtClean="0"/>
                        <a:t>Ilustrace: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>
                          <a:hlinkClick r:id="rId2"/>
                        </a:rPr>
                        <a:t>www.office.microsoft.com</a:t>
                      </a:r>
                      <a:endParaRPr lang="cs-CZ" baseline="0" dirty="0" smtClean="0"/>
                    </a:p>
                    <a:p>
                      <a:endParaRPr lang="cs-CZ" baseline="0" dirty="0" smtClean="0"/>
                    </a:p>
                    <a:p>
                      <a:r>
                        <a:rPr lang="cs-CZ" u="sng" baseline="0" dirty="0" smtClean="0"/>
                        <a:t>Pilotáž:</a:t>
                      </a:r>
                    </a:p>
                    <a:p>
                      <a:endParaRPr lang="cs-CZ" baseline="0" dirty="0" smtClean="0"/>
                    </a:p>
                    <a:p>
                      <a:r>
                        <a:rPr lang="cs-CZ" baseline="0" dirty="0" smtClean="0"/>
                        <a:t>VM byl předveden v hodinách anglického jazyka ve třídách 8. ročníku. Žáci si soutěživou formou procvičili tvary přídavných jmen ve třetím stupni.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24078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635</TotalTime>
  <Words>911</Words>
  <Application>Microsoft Office PowerPoint</Application>
  <PresentationFormat>Předvádění na obrazovce (4:3)</PresentationFormat>
  <Paragraphs>144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Austin</vt:lpstr>
      <vt:lpstr>Prezentace aplikace PowerPoint</vt:lpstr>
      <vt:lpstr>Prezentace aplikace PowerPoint</vt:lpstr>
      <vt:lpstr>How good is your knowledge about  the Czech Republic?</vt:lpstr>
      <vt:lpstr>Here are the questions….</vt:lpstr>
      <vt:lpstr>1. Which is the longest river in the Czech Republic?</vt:lpstr>
      <vt:lpstr>C) The VLTAVA</vt:lpstr>
      <vt:lpstr>2. Which is the highest peak in the Czech Republic?</vt:lpstr>
      <vt:lpstr>C) SNĚŽKA</vt:lpstr>
      <vt:lpstr>3. Which is the largest pond in the Czech Republic?</vt:lpstr>
      <vt:lpstr>B) Rožmberk</vt:lpstr>
      <vt:lpstr>4. Where is the lowest place in the Czech Republic?</vt:lpstr>
      <vt:lpstr>A) The Elbe near Hřensko</vt:lpstr>
      <vt:lpstr>5. Which three cities are the most crowded?</vt:lpstr>
      <vt:lpstr>A) Prague, Brno and Ostrava</vt:lpstr>
      <vt:lpstr>6. When was the oldest university in the Czech Republic ´Charles University´ established?</vt:lpstr>
      <vt:lpstr>B) It was established in 1348.</vt:lpstr>
      <vt:lpstr>7. What is the highest building in the Czech Republic?</vt:lpstr>
      <vt:lpstr>A) City Tower in Pankrác (Prague)</vt:lpstr>
      <vt:lpstr>8. What is the deepest gorge in the Czech Republic?</vt:lpstr>
      <vt:lpstr>A) Hranická Gorge</vt:lpstr>
      <vt:lpstr>9. Who is the richest Czech?</vt:lpstr>
      <vt:lpstr>C) Petr Kellner</vt:lpstr>
      <vt:lpstr>10. Who was the first Czech king?</vt:lpstr>
      <vt:lpstr>B) Vratislav II.</vt:lpstr>
      <vt:lpstr>What is your score???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37</cp:revision>
  <dcterms:created xsi:type="dcterms:W3CDTF">2011-10-14T09:00:52Z</dcterms:created>
  <dcterms:modified xsi:type="dcterms:W3CDTF">2012-06-22T11:52:50Z</dcterms:modified>
</cp:coreProperties>
</file>