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8" r:id="rId3"/>
    <p:sldId id="257" r:id="rId4"/>
    <p:sldId id="258" r:id="rId5"/>
    <p:sldId id="259" r:id="rId6"/>
    <p:sldId id="260" r:id="rId7"/>
    <p:sldId id="261" r:id="rId8"/>
    <p:sldId id="262" r:id="rId9"/>
    <p:sldId id="263" r:id="rId10"/>
    <p:sldId id="264" r:id="rId11"/>
    <p:sldId id="269" r:id="rId12"/>
    <p:sldId id="270" r:id="rId13"/>
    <p:sldId id="271" r:id="rId14"/>
    <p:sldId id="265" r:id="rId15"/>
    <p:sldId id="266" r:id="rId16"/>
    <p:sldId id="273" r:id="rId17"/>
    <p:sldId id="272"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1" d="100"/>
          <a:sy n="91" d="100"/>
        </p:scale>
        <p:origin x="-133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cs-CZ" smtClean="0"/>
              <a:t>Kliknutím lze upravit styl.</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B35DD7AD-D036-49DC-B144-AC6C18C06E1C}" type="datetimeFigureOut">
              <a:rPr lang="cs-CZ" smtClean="0"/>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35DD7AD-D036-49DC-B144-AC6C18C06E1C}" type="datetimeFigureOut">
              <a:rPr lang="cs-CZ" smtClean="0"/>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cs-CZ" smtClean="0"/>
              <a:t>Kliknutím lze upravit styl.</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35DD7AD-D036-49DC-B144-AC6C18C06E1C}" type="datetimeFigureOut">
              <a:rPr lang="cs-CZ" smtClean="0"/>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B35DD7AD-D036-49DC-B144-AC6C18C06E1C}" type="datetimeFigureOut">
              <a:rPr lang="cs-CZ" smtClean="0"/>
              <a:t>25.6.2012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B35DD7AD-D036-49DC-B144-AC6C18C06E1C}" type="datetimeFigureOut">
              <a:rPr lang="cs-CZ" smtClean="0"/>
              <a:t>25.6.2012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505A6FA-73D5-445B-953D-EFF93C22E1EC}" type="slidenum">
              <a:rPr lang="cs-CZ" smtClean="0"/>
              <a:t>‹#›</a:t>
            </a:fld>
            <a:endParaRPr lang="cs-CZ"/>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B35DD7AD-D036-49DC-B144-AC6C18C06E1C}" type="datetimeFigureOut">
              <a:rPr lang="cs-CZ" smtClean="0"/>
              <a:t>25.6.2012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5DD7AD-D036-49DC-B144-AC6C18C06E1C}" type="datetimeFigureOut">
              <a:rPr lang="cs-CZ" smtClean="0"/>
              <a:t>25.6.2012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cs-CZ" smtClean="0"/>
              <a:t>Kliknutím lze upravit styl.</a:t>
            </a:r>
            <a:endParaRPr lang="en-US"/>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35DD7AD-D036-49DC-B144-AC6C18C06E1C}" type="datetimeFigureOut">
              <a:rPr lang="cs-CZ" smtClean="0"/>
              <a:t>25.6.2012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505A6FA-73D5-445B-953D-EFF93C22E1EC}" type="slidenum">
              <a:rPr lang="cs-CZ" smtClean="0"/>
              <a:t>‹#›</a:t>
            </a:fld>
            <a:endParaRPr lang="cs-CZ"/>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cs-CZ" smtClean="0"/>
              <a:t>Kliknutím lze upravit styl.</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35DD7AD-D036-49DC-B144-AC6C18C06E1C}" type="datetimeFigureOut">
              <a:rPr lang="cs-CZ" smtClean="0"/>
              <a:t>25.6.2012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35DD7AD-D036-49DC-B144-AC6C18C06E1C}" type="datetimeFigureOut">
              <a:rPr lang="cs-CZ" smtClean="0"/>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35DD7AD-D036-49DC-B144-AC6C18C06E1C}" type="datetimeFigureOut">
              <a:rPr lang="cs-CZ" smtClean="0"/>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505A6FA-73D5-445B-953D-EFF93C22E1EC}"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cs-CZ" smtClean="0"/>
              <a:t>Kliknutím lze upravit styl.</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B35DD7AD-D036-49DC-B144-AC6C18C06E1C}" type="datetimeFigureOut">
              <a:rPr lang="cs-CZ" smtClean="0"/>
              <a:t>25.6.2012</a:t>
            </a:fld>
            <a:endParaRPr lang="cs-CZ"/>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cs-CZ"/>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B505A6FA-73D5-445B-953D-EFF93C22E1EC}" type="slidenum">
              <a:rPr lang="cs-CZ" smtClean="0"/>
              <a:t>‹#›</a:t>
            </a:fld>
            <a:endParaRPr lang="cs-CZ"/>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548680"/>
            <a:ext cx="3859213"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1259632" y="1413867"/>
            <a:ext cx="7222194" cy="5232202"/>
          </a:xfrm>
          <a:prstGeom prst="rect">
            <a:avLst/>
          </a:prstGeom>
        </p:spPr>
        <p:txBody>
          <a:bodyPr wrap="square">
            <a:spAutoFit/>
          </a:bodyPr>
          <a:lstStyle/>
          <a:p>
            <a:pPr algn="ctr"/>
            <a:r>
              <a:rPr lang="cs-CZ" b="1" dirty="0" smtClean="0">
                <a:solidFill>
                  <a:srgbClr val="00B050"/>
                </a:solidFill>
              </a:rPr>
              <a:t>ZÁKLADNÍ ŠKOLA SLOVAN, KROMĚŘÍŽ, PŘÍSPĚVKOVÁ ORGANIZACE</a:t>
            </a:r>
          </a:p>
          <a:p>
            <a:pPr algn="ctr"/>
            <a:r>
              <a:rPr lang="cs-CZ" b="1" dirty="0" smtClean="0">
                <a:solidFill>
                  <a:srgbClr val="00B050"/>
                </a:solidFill>
              </a:rPr>
              <a:t>ZEYEROVA 3354, 767 01 KROMĚŘÍŽ</a:t>
            </a:r>
          </a:p>
          <a:p>
            <a:pPr algn="ctr"/>
            <a:endParaRPr lang="cs-CZ" b="1" dirty="0" smtClean="0">
              <a:solidFill>
                <a:srgbClr val="00B050"/>
              </a:solidFill>
            </a:endParaRPr>
          </a:p>
          <a:p>
            <a:pPr algn="ctr"/>
            <a:r>
              <a:rPr lang="cs-CZ" dirty="0" smtClean="0"/>
              <a:t>projekt v rámci vzdělávacího programu</a:t>
            </a:r>
          </a:p>
          <a:p>
            <a:pPr algn="ctr"/>
            <a:r>
              <a:rPr lang="cs-CZ" dirty="0" smtClean="0"/>
              <a:t>VZDĚLÁNÍ PRO KONKURENCESCHOPNOST</a:t>
            </a:r>
          </a:p>
          <a:p>
            <a:endParaRPr lang="cs-CZ" dirty="0" smtClean="0"/>
          </a:p>
          <a:p>
            <a:pPr algn="ctr"/>
            <a:r>
              <a:rPr lang="cs-CZ" dirty="0" smtClean="0"/>
              <a:t>ŠABLONA ČÍSLO: III/2</a:t>
            </a:r>
          </a:p>
          <a:p>
            <a:pPr algn="ctr"/>
            <a:r>
              <a:rPr lang="cs-CZ" dirty="0" smtClean="0"/>
              <a:t>NÁZEV:  INOVACE A ZKVALITNĚNÍ VÝUKY PROSTŘEDNICTVÍM ICT</a:t>
            </a:r>
          </a:p>
          <a:p>
            <a:r>
              <a:rPr lang="cs-CZ" dirty="0" smtClean="0"/>
              <a:t>PŘEDMĚT</a:t>
            </a:r>
            <a:r>
              <a:rPr lang="cs-CZ" dirty="0" smtClean="0"/>
              <a:t>: Anglický jazyk</a:t>
            </a:r>
          </a:p>
          <a:p>
            <a:r>
              <a:rPr lang="cs-CZ" dirty="0" smtClean="0"/>
              <a:t>ROČNÍK: 8. ročník</a:t>
            </a:r>
          </a:p>
          <a:p>
            <a:r>
              <a:rPr lang="cs-CZ" dirty="0" smtClean="0"/>
              <a:t>TÉMA: </a:t>
            </a:r>
            <a:r>
              <a:rPr lang="cs-CZ" dirty="0" err="1" smtClean="0"/>
              <a:t>Similies</a:t>
            </a:r>
            <a:r>
              <a:rPr lang="cs-CZ" dirty="0" smtClean="0"/>
              <a:t>  (as……as)</a:t>
            </a:r>
          </a:p>
          <a:p>
            <a:r>
              <a:rPr lang="cs-CZ" dirty="0" smtClean="0"/>
              <a:t>AUTOR: Jana Veselá, </a:t>
            </a:r>
            <a:r>
              <a:rPr lang="cs-CZ" dirty="0" err="1" smtClean="0"/>
              <a:t>DiS</a:t>
            </a:r>
            <a:r>
              <a:rPr lang="cs-CZ" dirty="0" smtClean="0"/>
              <a:t>.</a:t>
            </a:r>
          </a:p>
          <a:p>
            <a:r>
              <a:rPr lang="cs-CZ" dirty="0" smtClean="0"/>
              <a:t>DATUM VYTVOŘENÍ: 10. 4. 2012</a:t>
            </a:r>
          </a:p>
          <a:p>
            <a:endParaRPr lang="cs-CZ" dirty="0" smtClean="0"/>
          </a:p>
          <a:p>
            <a:endParaRPr lang="cs-CZ" dirty="0" smtClean="0"/>
          </a:p>
          <a:p>
            <a:pPr algn="ctr"/>
            <a:r>
              <a:rPr lang="cs-CZ" sz="2800" b="1" dirty="0" smtClean="0">
                <a:solidFill>
                  <a:srgbClr val="C00000"/>
                </a:solidFill>
              </a:rPr>
              <a:t>VY_32_INOVACE_22_JV</a:t>
            </a:r>
            <a:endParaRPr lang="cs-CZ" sz="2800" b="1" dirty="0">
              <a:solidFill>
                <a:srgbClr val="C00000"/>
              </a:solidFill>
            </a:endParaRPr>
          </a:p>
        </p:txBody>
      </p:sp>
    </p:spTree>
    <p:extLst>
      <p:ext uri="{BB962C8B-B14F-4D97-AF65-F5344CB8AC3E}">
        <p14:creationId xmlns:p14="http://schemas.microsoft.com/office/powerpoint/2010/main" val="232861750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764704"/>
            <a:ext cx="7554416" cy="2160240"/>
          </a:xfrm>
        </p:spPr>
        <p:txBody>
          <a:bodyPr/>
          <a:lstStyle/>
          <a:p>
            <a:pPr algn="ctr"/>
            <a:r>
              <a:rPr lang="cs-CZ" dirty="0" err="1" smtClean="0">
                <a:latin typeface="Arial" pitchFamily="34" charset="0"/>
                <a:cs typeface="Arial" pitchFamily="34" charset="0"/>
              </a:rPr>
              <a:t>Similies</a:t>
            </a:r>
            <a:r>
              <a:rPr lang="cs-CZ" dirty="0" smtClean="0">
                <a:latin typeface="Arial" pitchFamily="34" charset="0"/>
                <a:cs typeface="Arial" pitchFamily="34" charset="0"/>
              </a:rPr>
              <a:t> (as…as)</a:t>
            </a:r>
            <a:endParaRPr lang="cs-CZ" dirty="0">
              <a:latin typeface="Arial" pitchFamily="34" charset="0"/>
              <a:cs typeface="Arial" pitchFamily="34" charset="0"/>
            </a:endParaRPr>
          </a:p>
        </p:txBody>
      </p:sp>
    </p:spTree>
    <p:extLst>
      <p:ext uri="{BB962C8B-B14F-4D97-AF65-F5344CB8AC3E}">
        <p14:creationId xmlns:p14="http://schemas.microsoft.com/office/powerpoint/2010/main" val="7243192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332656"/>
            <a:ext cx="6781800" cy="504056"/>
          </a:xfrm>
        </p:spPr>
        <p:txBody>
          <a:bodyPr>
            <a:normAutofit/>
          </a:bodyPr>
          <a:lstStyle/>
          <a:p>
            <a:r>
              <a:rPr lang="cs-CZ" sz="2000" dirty="0" err="1" smtClean="0">
                <a:latin typeface="Arial" pitchFamily="34" charset="0"/>
                <a:cs typeface="Arial" pitchFamily="34" charset="0"/>
              </a:rPr>
              <a:t>You</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can</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remember</a:t>
            </a:r>
            <a:r>
              <a:rPr lang="cs-CZ" sz="2000" dirty="0" smtClean="0">
                <a:latin typeface="Arial" pitchFamily="34" charset="0"/>
                <a:cs typeface="Arial" pitchFamily="34" charset="0"/>
              </a:rPr>
              <a:t> a pair </a:t>
            </a:r>
            <a:r>
              <a:rPr lang="cs-CZ" sz="2000" dirty="0" err="1" smtClean="0">
                <a:latin typeface="Arial" pitchFamily="34" charset="0"/>
                <a:cs typeface="Arial" pitchFamily="34" charset="0"/>
              </a:rPr>
              <a:t>of</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opposites</a:t>
            </a:r>
            <a:r>
              <a:rPr lang="cs-CZ" sz="2000" dirty="0" smtClean="0">
                <a:latin typeface="Arial" pitchFamily="34" charset="0"/>
                <a:cs typeface="Arial" pitchFamily="34" charset="0"/>
              </a:rPr>
              <a:t>:</a:t>
            </a:r>
            <a:endParaRPr lang="cs-CZ" sz="2000" dirty="0">
              <a:latin typeface="Arial" pitchFamily="34" charset="0"/>
              <a:cs typeface="Arial" pitchFamily="34" charset="0"/>
            </a:endParaRPr>
          </a:p>
        </p:txBody>
      </p:sp>
      <p:sp>
        <p:nvSpPr>
          <p:cNvPr id="3" name="Zástupný symbol pro text 2"/>
          <p:cNvSpPr>
            <a:spLocks noGrp="1"/>
          </p:cNvSpPr>
          <p:nvPr>
            <p:ph type="body" idx="1"/>
          </p:nvPr>
        </p:nvSpPr>
        <p:spPr>
          <a:xfrm>
            <a:off x="758952" y="1412776"/>
            <a:ext cx="3657600" cy="864096"/>
          </a:xfrm>
        </p:spPr>
        <p:txBody>
          <a:bodyPr/>
          <a:lstStyle/>
          <a:p>
            <a:r>
              <a:rPr lang="cs-CZ" dirty="0" smtClean="0">
                <a:latin typeface="Arial" pitchFamily="34" charset="0"/>
                <a:cs typeface="Arial" pitchFamily="34" charset="0"/>
              </a:rPr>
              <a:t>as </a:t>
            </a:r>
            <a:r>
              <a:rPr lang="cs-CZ" dirty="0" err="1" smtClean="0">
                <a:latin typeface="Arial" pitchFamily="34" charset="0"/>
                <a:cs typeface="Arial" pitchFamily="34" charset="0"/>
              </a:rPr>
              <a:t>white</a:t>
            </a:r>
            <a:r>
              <a:rPr lang="cs-CZ" dirty="0" smtClean="0">
                <a:latin typeface="Arial" pitchFamily="34" charset="0"/>
                <a:cs typeface="Arial" pitchFamily="34" charset="0"/>
              </a:rPr>
              <a:t> as ……	</a:t>
            </a:r>
            <a:endParaRPr lang="cs-CZ" dirty="0">
              <a:latin typeface="Arial" pitchFamily="34" charset="0"/>
              <a:cs typeface="Arial" pitchFamily="34" charset="0"/>
            </a:endParaRPr>
          </a:p>
        </p:txBody>
      </p:sp>
      <p:sp>
        <p:nvSpPr>
          <p:cNvPr id="4" name="Zástupný symbol pro obsah 3"/>
          <p:cNvSpPr>
            <a:spLocks noGrp="1"/>
          </p:cNvSpPr>
          <p:nvPr>
            <p:ph sz="half" idx="2"/>
          </p:nvPr>
        </p:nvSpPr>
        <p:spPr>
          <a:xfrm>
            <a:off x="758952" y="2564904"/>
            <a:ext cx="3657600" cy="3456384"/>
          </a:xfrm>
        </p:spPr>
        <p:txBody>
          <a:bodyPr/>
          <a:lstStyle/>
          <a:p>
            <a:pPr marL="0" indent="0">
              <a:buNone/>
            </a:pPr>
            <a:r>
              <a:rPr lang="cs-CZ" dirty="0" smtClean="0"/>
              <a:t>S N O W		</a:t>
            </a:r>
            <a:endParaRPr lang="cs-CZ" dirty="0"/>
          </a:p>
        </p:txBody>
      </p:sp>
      <p:sp>
        <p:nvSpPr>
          <p:cNvPr id="5" name="Zástupný symbol pro text 4"/>
          <p:cNvSpPr>
            <a:spLocks noGrp="1"/>
          </p:cNvSpPr>
          <p:nvPr>
            <p:ph type="body" sz="quarter" idx="3"/>
          </p:nvPr>
        </p:nvSpPr>
        <p:spPr>
          <a:xfrm>
            <a:off x="4645152" y="1340768"/>
            <a:ext cx="3657600" cy="936104"/>
          </a:xfrm>
        </p:spPr>
        <p:txBody>
          <a:bodyPr/>
          <a:lstStyle/>
          <a:p>
            <a:r>
              <a:rPr lang="cs-CZ" dirty="0" smtClean="0">
                <a:latin typeface="Arial" pitchFamily="34" charset="0"/>
                <a:cs typeface="Arial" pitchFamily="34" charset="0"/>
              </a:rPr>
              <a:t> as </a:t>
            </a:r>
            <a:r>
              <a:rPr lang="cs-CZ" dirty="0" err="1" smtClean="0">
                <a:latin typeface="Arial" pitchFamily="34" charset="0"/>
                <a:cs typeface="Arial" pitchFamily="34" charset="0"/>
              </a:rPr>
              <a:t>black</a:t>
            </a:r>
            <a:r>
              <a:rPr lang="cs-CZ" dirty="0" smtClean="0">
                <a:latin typeface="Arial" pitchFamily="34" charset="0"/>
                <a:cs typeface="Arial" pitchFamily="34" charset="0"/>
              </a:rPr>
              <a:t> as …..</a:t>
            </a:r>
            <a:endParaRPr lang="cs-CZ" dirty="0">
              <a:latin typeface="Arial" pitchFamily="34" charset="0"/>
              <a:cs typeface="Arial" pitchFamily="34" charset="0"/>
            </a:endParaRPr>
          </a:p>
        </p:txBody>
      </p:sp>
      <p:sp>
        <p:nvSpPr>
          <p:cNvPr id="6" name="Zástupný symbol pro obsah 5"/>
          <p:cNvSpPr>
            <a:spLocks noGrp="1"/>
          </p:cNvSpPr>
          <p:nvPr>
            <p:ph sz="quarter" idx="4"/>
          </p:nvPr>
        </p:nvSpPr>
        <p:spPr>
          <a:xfrm>
            <a:off x="4645152" y="2564904"/>
            <a:ext cx="3657600" cy="3456384"/>
          </a:xfrm>
        </p:spPr>
        <p:txBody>
          <a:bodyPr/>
          <a:lstStyle/>
          <a:p>
            <a:pPr marL="0" indent="0">
              <a:buNone/>
            </a:pPr>
            <a:r>
              <a:rPr lang="cs-CZ" dirty="0" smtClean="0"/>
              <a:t>  N I G H T</a:t>
            </a:r>
            <a:endParaRPr lang="cs-CZ" dirty="0"/>
          </a:p>
        </p:txBody>
      </p:sp>
      <p:pic>
        <p:nvPicPr>
          <p:cNvPr id="1026" name="Picture 2" descr="C:\Users\ZS SLOVAN\Downloads\MB90044912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3214076"/>
            <a:ext cx="2232248" cy="18288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3214077"/>
            <a:ext cx="2149062" cy="182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719852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027"/>
                                        </p:tgtEl>
                                        <p:attrNameLst>
                                          <p:attrName>style.visibility</p:attrName>
                                        </p:attrNameLst>
                                      </p:cBhvr>
                                      <p:to>
                                        <p:strVal val="visible"/>
                                      </p:to>
                                    </p:set>
                                    <p:animEffect transition="in" filter="fade">
                                      <p:cBhvr>
                                        <p:cTn id="18" dur="1000"/>
                                        <p:tgtEl>
                                          <p:spTgt spid="1027"/>
                                        </p:tgtEl>
                                      </p:cBhvr>
                                    </p:animEffect>
                                    <p:anim calcmode="lin" valueType="num">
                                      <p:cBhvr>
                                        <p:cTn id="19" dur="1000" fill="hold"/>
                                        <p:tgtEl>
                                          <p:spTgt spid="1027"/>
                                        </p:tgtEl>
                                        <p:attrNameLst>
                                          <p:attrName>ppt_x</p:attrName>
                                        </p:attrNameLst>
                                      </p:cBhvr>
                                      <p:tavLst>
                                        <p:tav tm="0">
                                          <p:val>
                                            <p:strVal val="#ppt_x"/>
                                          </p:val>
                                        </p:tav>
                                        <p:tav tm="100000">
                                          <p:val>
                                            <p:strVal val="#ppt_x"/>
                                          </p:val>
                                        </p:tav>
                                      </p:tavLst>
                                    </p:anim>
                                    <p:anim calcmode="lin" valueType="num">
                                      <p:cBhvr>
                                        <p:cTn id="20" dur="1000" fill="hold"/>
                                        <p:tgtEl>
                                          <p:spTgt spid="1027"/>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Effect transition="in" filter="fade">
                                      <p:cBhvr>
                                        <p:cTn id="25" dur="1000"/>
                                        <p:tgtEl>
                                          <p:spTgt spid="4">
                                            <p:txEl>
                                              <p:pRg st="0" end="0"/>
                                            </p:txEl>
                                          </p:spTgt>
                                        </p:tgtEl>
                                      </p:cBhvr>
                                    </p:animEffect>
                                    <p:anim calcmode="lin" valueType="num">
                                      <p:cBhvr>
                                        <p:cTn id="2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 calcmode="lin" valueType="num">
                                      <p:cBhvr additive="base">
                                        <p:cTn id="3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nodeType="clickEffect">
                                  <p:stCondLst>
                                    <p:cond delay="0"/>
                                  </p:stCondLst>
                                  <p:childTnLst>
                                    <p:set>
                                      <p:cBhvr>
                                        <p:cTn id="37" dur="1" fill="hold">
                                          <p:stCondLst>
                                            <p:cond delay="0"/>
                                          </p:stCondLst>
                                        </p:cTn>
                                        <p:tgtEl>
                                          <p:spTgt spid="1026"/>
                                        </p:tgtEl>
                                        <p:attrNameLst>
                                          <p:attrName>style.visibility</p:attrName>
                                        </p:attrNameLst>
                                      </p:cBhvr>
                                      <p:to>
                                        <p:strVal val="visible"/>
                                      </p:to>
                                    </p:set>
                                    <p:animEffect transition="in" filter="barn(inVertical)">
                                      <p:cBhvr>
                                        <p:cTn id="38" dur="500"/>
                                        <p:tgtEl>
                                          <p:spTgt spid="1026"/>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animEffect transition="in" filter="wipe(down)">
                                      <p:cBhvr>
                                        <p:cTn id="43"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332656"/>
            <a:ext cx="6781800" cy="504056"/>
          </a:xfrm>
        </p:spPr>
        <p:txBody>
          <a:bodyPr>
            <a:normAutofit/>
          </a:bodyPr>
          <a:lstStyle/>
          <a:p>
            <a:r>
              <a:rPr lang="cs-CZ" sz="2000" dirty="0" err="1" smtClean="0">
                <a:latin typeface="Arial" pitchFamily="34" charset="0"/>
                <a:cs typeface="Arial" pitchFamily="34" charset="0"/>
              </a:rPr>
              <a:t>You</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can</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remember</a:t>
            </a:r>
            <a:r>
              <a:rPr lang="cs-CZ" sz="2000" dirty="0" smtClean="0">
                <a:latin typeface="Arial" pitchFamily="34" charset="0"/>
                <a:cs typeface="Arial" pitchFamily="34" charset="0"/>
              </a:rPr>
              <a:t> a pair </a:t>
            </a:r>
            <a:r>
              <a:rPr lang="cs-CZ" sz="2000" dirty="0" err="1" smtClean="0">
                <a:latin typeface="Arial" pitchFamily="34" charset="0"/>
                <a:cs typeface="Arial" pitchFamily="34" charset="0"/>
              </a:rPr>
              <a:t>of</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opposites</a:t>
            </a:r>
            <a:r>
              <a:rPr lang="cs-CZ" sz="2000" dirty="0" smtClean="0">
                <a:latin typeface="Arial" pitchFamily="34" charset="0"/>
                <a:cs typeface="Arial" pitchFamily="34" charset="0"/>
              </a:rPr>
              <a:t>:</a:t>
            </a:r>
            <a:endParaRPr lang="cs-CZ" sz="2000" dirty="0">
              <a:latin typeface="Arial" pitchFamily="34" charset="0"/>
              <a:cs typeface="Arial" pitchFamily="34" charset="0"/>
            </a:endParaRPr>
          </a:p>
        </p:txBody>
      </p:sp>
      <p:sp>
        <p:nvSpPr>
          <p:cNvPr id="3" name="Zástupný symbol pro text 2"/>
          <p:cNvSpPr>
            <a:spLocks noGrp="1"/>
          </p:cNvSpPr>
          <p:nvPr>
            <p:ph type="body" idx="1"/>
          </p:nvPr>
        </p:nvSpPr>
        <p:spPr>
          <a:xfrm>
            <a:off x="758952" y="1412776"/>
            <a:ext cx="3657600" cy="864096"/>
          </a:xfrm>
        </p:spPr>
        <p:txBody>
          <a:bodyPr/>
          <a:lstStyle/>
          <a:p>
            <a:r>
              <a:rPr lang="cs-CZ" dirty="0" smtClean="0">
                <a:latin typeface="Arial" pitchFamily="34" charset="0"/>
                <a:cs typeface="Arial" pitchFamily="34" charset="0"/>
              </a:rPr>
              <a:t>as </a:t>
            </a:r>
            <a:r>
              <a:rPr lang="cs-CZ" dirty="0" err="1" smtClean="0">
                <a:latin typeface="Arial" pitchFamily="34" charset="0"/>
                <a:cs typeface="Arial" pitchFamily="34" charset="0"/>
              </a:rPr>
              <a:t>heavy</a:t>
            </a:r>
            <a:r>
              <a:rPr lang="cs-CZ" dirty="0" smtClean="0">
                <a:latin typeface="Arial" pitchFamily="34" charset="0"/>
                <a:cs typeface="Arial" pitchFamily="34" charset="0"/>
              </a:rPr>
              <a:t> as ……	</a:t>
            </a:r>
            <a:endParaRPr lang="cs-CZ" dirty="0">
              <a:latin typeface="Arial" pitchFamily="34" charset="0"/>
              <a:cs typeface="Arial" pitchFamily="34" charset="0"/>
            </a:endParaRPr>
          </a:p>
        </p:txBody>
      </p:sp>
      <p:sp>
        <p:nvSpPr>
          <p:cNvPr id="4" name="Zástupný symbol pro obsah 3"/>
          <p:cNvSpPr>
            <a:spLocks noGrp="1"/>
          </p:cNvSpPr>
          <p:nvPr>
            <p:ph sz="half" idx="2"/>
          </p:nvPr>
        </p:nvSpPr>
        <p:spPr>
          <a:xfrm>
            <a:off x="758952" y="2564904"/>
            <a:ext cx="3657600" cy="3456384"/>
          </a:xfrm>
        </p:spPr>
        <p:txBody>
          <a:bodyPr/>
          <a:lstStyle/>
          <a:p>
            <a:pPr marL="0" indent="0">
              <a:buNone/>
            </a:pPr>
            <a:r>
              <a:rPr lang="cs-CZ" dirty="0" smtClean="0"/>
              <a:t>L E A D		</a:t>
            </a:r>
            <a:endParaRPr lang="cs-CZ" dirty="0"/>
          </a:p>
        </p:txBody>
      </p:sp>
      <p:sp>
        <p:nvSpPr>
          <p:cNvPr id="5" name="Zástupný symbol pro text 4"/>
          <p:cNvSpPr>
            <a:spLocks noGrp="1"/>
          </p:cNvSpPr>
          <p:nvPr>
            <p:ph type="body" sz="quarter" idx="3"/>
          </p:nvPr>
        </p:nvSpPr>
        <p:spPr>
          <a:xfrm>
            <a:off x="4645152" y="1340768"/>
            <a:ext cx="3657600" cy="936104"/>
          </a:xfrm>
        </p:spPr>
        <p:txBody>
          <a:bodyPr/>
          <a:lstStyle/>
          <a:p>
            <a:r>
              <a:rPr lang="cs-CZ" dirty="0" smtClean="0">
                <a:latin typeface="Arial" pitchFamily="34" charset="0"/>
                <a:cs typeface="Arial" pitchFamily="34" charset="0"/>
              </a:rPr>
              <a:t> as </a:t>
            </a:r>
            <a:r>
              <a:rPr lang="cs-CZ" dirty="0" err="1" smtClean="0">
                <a:latin typeface="Arial" pitchFamily="34" charset="0"/>
                <a:cs typeface="Arial" pitchFamily="34" charset="0"/>
              </a:rPr>
              <a:t>light</a:t>
            </a:r>
            <a:r>
              <a:rPr lang="cs-CZ" dirty="0" smtClean="0">
                <a:latin typeface="Arial" pitchFamily="34" charset="0"/>
                <a:cs typeface="Arial" pitchFamily="34" charset="0"/>
              </a:rPr>
              <a:t> as …..</a:t>
            </a:r>
            <a:endParaRPr lang="cs-CZ" dirty="0">
              <a:latin typeface="Arial" pitchFamily="34" charset="0"/>
              <a:cs typeface="Arial" pitchFamily="34" charset="0"/>
            </a:endParaRPr>
          </a:p>
        </p:txBody>
      </p:sp>
      <p:sp>
        <p:nvSpPr>
          <p:cNvPr id="6" name="Zástupný symbol pro obsah 5"/>
          <p:cNvSpPr>
            <a:spLocks noGrp="1"/>
          </p:cNvSpPr>
          <p:nvPr>
            <p:ph sz="quarter" idx="4"/>
          </p:nvPr>
        </p:nvSpPr>
        <p:spPr>
          <a:xfrm>
            <a:off x="4645152" y="2564904"/>
            <a:ext cx="3657600" cy="3456384"/>
          </a:xfrm>
        </p:spPr>
        <p:txBody>
          <a:bodyPr/>
          <a:lstStyle/>
          <a:p>
            <a:pPr marL="0" indent="0">
              <a:buNone/>
            </a:pPr>
            <a:r>
              <a:rPr lang="cs-CZ" dirty="0" smtClean="0"/>
              <a:t>  F E A T H E R</a:t>
            </a:r>
            <a:endParaRPr lang="cs-CZ"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1" y="3356992"/>
            <a:ext cx="2552937" cy="1647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058" y="3356992"/>
            <a:ext cx="2678257" cy="16470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95390199"/>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2051"/>
                                        </p:tgtEl>
                                        <p:attrNameLst>
                                          <p:attrName>style.visibility</p:attrName>
                                        </p:attrNameLst>
                                      </p:cBhvr>
                                      <p:to>
                                        <p:strVal val="visible"/>
                                      </p:to>
                                    </p:set>
                                    <p:animEffect transition="in" filter="circle(in)">
                                      <p:cBhvr>
                                        <p:cTn id="18" dur="2000"/>
                                        <p:tgtEl>
                                          <p:spTgt spid="2051"/>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fade">
                                      <p:cBhvr>
                                        <p:cTn id="23" dur="1000"/>
                                        <p:tgtEl>
                                          <p:spTgt spid="4">
                                            <p:txEl>
                                              <p:pRg st="0" end="0"/>
                                            </p:txEl>
                                          </p:spTgt>
                                        </p:tgtEl>
                                      </p:cBhvr>
                                    </p:animEffect>
                                    <p:anim calcmode="lin" valueType="num">
                                      <p:cBhvr>
                                        <p:cTn id="2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5">
                                            <p:txEl>
                                              <p:pRg st="0" end="0"/>
                                            </p:txEl>
                                          </p:spTgt>
                                        </p:tgtEl>
                                        <p:attrNameLst>
                                          <p:attrName>style.visibility</p:attrName>
                                        </p:attrNameLst>
                                      </p:cBhvr>
                                      <p:to>
                                        <p:strVal val="visible"/>
                                      </p:to>
                                    </p:set>
                                    <p:anim calcmode="lin" valueType="num">
                                      <p:cBhvr additive="base">
                                        <p:cTn id="30"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2050"/>
                                        </p:tgtEl>
                                        <p:attrNameLst>
                                          <p:attrName>style.visibility</p:attrName>
                                        </p:attrNameLst>
                                      </p:cBhvr>
                                      <p:to>
                                        <p:strVal val="visible"/>
                                      </p:to>
                                    </p:set>
                                    <p:animEffect transition="in" filter="wipe(down)">
                                      <p:cBhvr>
                                        <p:cTn id="36" dur="500"/>
                                        <p:tgtEl>
                                          <p:spTgt spid="2050"/>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6">
                                            <p:txEl>
                                              <p:pRg st="0" end="0"/>
                                            </p:txEl>
                                          </p:spTgt>
                                        </p:tgtEl>
                                        <p:attrNameLst>
                                          <p:attrName>style.visibility</p:attrName>
                                        </p:attrNameLst>
                                      </p:cBhvr>
                                      <p:to>
                                        <p:strVal val="visible"/>
                                      </p:to>
                                    </p:set>
                                    <p:animEffect transition="in" filter="wipe(down)">
                                      <p:cBhvr>
                                        <p:cTn id="41"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332656"/>
            <a:ext cx="6781800" cy="504056"/>
          </a:xfrm>
        </p:spPr>
        <p:txBody>
          <a:bodyPr>
            <a:normAutofit/>
          </a:bodyPr>
          <a:lstStyle/>
          <a:p>
            <a:r>
              <a:rPr lang="cs-CZ" sz="2000" dirty="0" err="1" smtClean="0">
                <a:latin typeface="Arial" pitchFamily="34" charset="0"/>
                <a:cs typeface="Arial" pitchFamily="34" charset="0"/>
              </a:rPr>
              <a:t>You</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can</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remember</a:t>
            </a:r>
            <a:r>
              <a:rPr lang="cs-CZ" sz="2000" dirty="0" smtClean="0">
                <a:latin typeface="Arial" pitchFamily="34" charset="0"/>
                <a:cs typeface="Arial" pitchFamily="34" charset="0"/>
              </a:rPr>
              <a:t> a pair </a:t>
            </a:r>
            <a:r>
              <a:rPr lang="cs-CZ" sz="2000" dirty="0" err="1" smtClean="0">
                <a:latin typeface="Arial" pitchFamily="34" charset="0"/>
                <a:cs typeface="Arial" pitchFamily="34" charset="0"/>
              </a:rPr>
              <a:t>of</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opposites</a:t>
            </a:r>
            <a:r>
              <a:rPr lang="cs-CZ" sz="2000" dirty="0" smtClean="0">
                <a:latin typeface="Arial" pitchFamily="34" charset="0"/>
                <a:cs typeface="Arial" pitchFamily="34" charset="0"/>
              </a:rPr>
              <a:t>:</a:t>
            </a:r>
            <a:endParaRPr lang="cs-CZ" sz="2000" dirty="0">
              <a:latin typeface="Arial" pitchFamily="34" charset="0"/>
              <a:cs typeface="Arial" pitchFamily="34" charset="0"/>
            </a:endParaRPr>
          </a:p>
        </p:txBody>
      </p:sp>
      <p:sp>
        <p:nvSpPr>
          <p:cNvPr id="3" name="Zástupný symbol pro text 2"/>
          <p:cNvSpPr>
            <a:spLocks noGrp="1"/>
          </p:cNvSpPr>
          <p:nvPr>
            <p:ph type="body" idx="1"/>
          </p:nvPr>
        </p:nvSpPr>
        <p:spPr>
          <a:xfrm>
            <a:off x="758952" y="1412776"/>
            <a:ext cx="3657600" cy="864096"/>
          </a:xfrm>
        </p:spPr>
        <p:txBody>
          <a:bodyPr/>
          <a:lstStyle/>
          <a:p>
            <a:r>
              <a:rPr lang="cs-CZ" dirty="0" smtClean="0">
                <a:latin typeface="Arial" pitchFamily="34" charset="0"/>
                <a:cs typeface="Arial" pitchFamily="34" charset="0"/>
              </a:rPr>
              <a:t>as </a:t>
            </a:r>
            <a:r>
              <a:rPr lang="cs-CZ" dirty="0" err="1" smtClean="0">
                <a:latin typeface="Arial" pitchFamily="34" charset="0"/>
                <a:cs typeface="Arial" pitchFamily="34" charset="0"/>
              </a:rPr>
              <a:t>drunk</a:t>
            </a:r>
            <a:r>
              <a:rPr lang="cs-CZ" dirty="0" smtClean="0">
                <a:latin typeface="Arial" pitchFamily="34" charset="0"/>
                <a:cs typeface="Arial" pitchFamily="34" charset="0"/>
              </a:rPr>
              <a:t> as ……	</a:t>
            </a:r>
            <a:endParaRPr lang="cs-CZ" dirty="0">
              <a:latin typeface="Arial" pitchFamily="34" charset="0"/>
              <a:cs typeface="Arial" pitchFamily="34" charset="0"/>
            </a:endParaRPr>
          </a:p>
        </p:txBody>
      </p:sp>
      <p:sp>
        <p:nvSpPr>
          <p:cNvPr id="4" name="Zástupný symbol pro obsah 3"/>
          <p:cNvSpPr>
            <a:spLocks noGrp="1"/>
          </p:cNvSpPr>
          <p:nvPr>
            <p:ph sz="half" idx="2"/>
          </p:nvPr>
        </p:nvSpPr>
        <p:spPr>
          <a:xfrm>
            <a:off x="758952" y="2564904"/>
            <a:ext cx="3657600" cy="3456384"/>
          </a:xfrm>
        </p:spPr>
        <p:txBody>
          <a:bodyPr/>
          <a:lstStyle/>
          <a:p>
            <a:pPr marL="0" indent="0">
              <a:buNone/>
            </a:pPr>
            <a:r>
              <a:rPr lang="cs-CZ" dirty="0" smtClean="0"/>
              <a:t>A    L O R D		</a:t>
            </a:r>
            <a:endParaRPr lang="cs-CZ" dirty="0"/>
          </a:p>
        </p:txBody>
      </p:sp>
      <p:sp>
        <p:nvSpPr>
          <p:cNvPr id="5" name="Zástupný symbol pro text 4"/>
          <p:cNvSpPr>
            <a:spLocks noGrp="1"/>
          </p:cNvSpPr>
          <p:nvPr>
            <p:ph type="body" sz="quarter" idx="3"/>
          </p:nvPr>
        </p:nvSpPr>
        <p:spPr>
          <a:xfrm>
            <a:off x="4645152" y="1340768"/>
            <a:ext cx="3657600" cy="936104"/>
          </a:xfrm>
        </p:spPr>
        <p:txBody>
          <a:bodyPr/>
          <a:lstStyle/>
          <a:p>
            <a:r>
              <a:rPr lang="cs-CZ" dirty="0" smtClean="0">
                <a:latin typeface="Arial" pitchFamily="34" charset="0"/>
                <a:cs typeface="Arial" pitchFamily="34" charset="0"/>
              </a:rPr>
              <a:t> as </a:t>
            </a:r>
            <a:r>
              <a:rPr lang="cs-CZ" dirty="0" err="1" smtClean="0">
                <a:latin typeface="Arial" pitchFamily="34" charset="0"/>
                <a:cs typeface="Arial" pitchFamily="34" charset="0"/>
              </a:rPr>
              <a:t>sober</a:t>
            </a:r>
            <a:r>
              <a:rPr lang="cs-CZ" dirty="0" smtClean="0">
                <a:latin typeface="Arial" pitchFamily="34" charset="0"/>
                <a:cs typeface="Arial" pitchFamily="34" charset="0"/>
              </a:rPr>
              <a:t> as …..</a:t>
            </a:r>
            <a:endParaRPr lang="cs-CZ" dirty="0">
              <a:latin typeface="Arial" pitchFamily="34" charset="0"/>
              <a:cs typeface="Arial" pitchFamily="34" charset="0"/>
            </a:endParaRPr>
          </a:p>
        </p:txBody>
      </p:sp>
      <p:sp>
        <p:nvSpPr>
          <p:cNvPr id="6" name="Zástupný symbol pro obsah 5"/>
          <p:cNvSpPr>
            <a:spLocks noGrp="1"/>
          </p:cNvSpPr>
          <p:nvPr>
            <p:ph sz="quarter" idx="4"/>
          </p:nvPr>
        </p:nvSpPr>
        <p:spPr>
          <a:xfrm>
            <a:off x="4645152" y="2564904"/>
            <a:ext cx="3657600" cy="3456384"/>
          </a:xfrm>
        </p:spPr>
        <p:txBody>
          <a:bodyPr/>
          <a:lstStyle/>
          <a:p>
            <a:pPr marL="0" indent="0">
              <a:buNone/>
            </a:pPr>
            <a:r>
              <a:rPr lang="cs-CZ" dirty="0" smtClean="0"/>
              <a:t>  A    J U D G E</a:t>
            </a:r>
            <a:endParaRPr lang="cs-CZ"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3212976"/>
            <a:ext cx="1944216"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descr="Zobrazit podrobnost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3400400"/>
            <a:ext cx="18288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508355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3074"/>
                                        </p:tgtEl>
                                        <p:attrNameLst>
                                          <p:attrName>style.visibility</p:attrName>
                                        </p:attrNameLst>
                                      </p:cBhvr>
                                      <p:to>
                                        <p:strVal val="visible"/>
                                      </p:to>
                                    </p:set>
                                    <p:animEffect transition="in" filter="barn(inVertical)">
                                      <p:cBhvr>
                                        <p:cTn id="18" dur="500"/>
                                        <p:tgtEl>
                                          <p:spTgt spid="3074"/>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fade">
                                      <p:cBhvr>
                                        <p:cTn id="23" dur="1000"/>
                                        <p:tgtEl>
                                          <p:spTgt spid="4">
                                            <p:txEl>
                                              <p:pRg st="0" end="0"/>
                                            </p:txEl>
                                          </p:spTgt>
                                        </p:tgtEl>
                                      </p:cBhvr>
                                    </p:animEffect>
                                    <p:anim calcmode="lin" valueType="num">
                                      <p:cBhvr>
                                        <p:cTn id="2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5">
                                            <p:txEl>
                                              <p:pRg st="0" end="0"/>
                                            </p:txEl>
                                          </p:spTgt>
                                        </p:tgtEl>
                                        <p:attrNameLst>
                                          <p:attrName>style.visibility</p:attrName>
                                        </p:attrNameLst>
                                      </p:cBhvr>
                                      <p:to>
                                        <p:strVal val="visible"/>
                                      </p:to>
                                    </p:set>
                                    <p:anim calcmode="lin" valueType="num">
                                      <p:cBhvr additive="base">
                                        <p:cTn id="30"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1" presetClass="entr" presetSubtype="1" fill="hold" nodeType="clickEffect">
                                  <p:stCondLst>
                                    <p:cond delay="0"/>
                                  </p:stCondLst>
                                  <p:childTnLst>
                                    <p:set>
                                      <p:cBhvr>
                                        <p:cTn id="35" dur="1" fill="hold">
                                          <p:stCondLst>
                                            <p:cond delay="0"/>
                                          </p:stCondLst>
                                        </p:cTn>
                                        <p:tgtEl>
                                          <p:spTgt spid="3076"/>
                                        </p:tgtEl>
                                        <p:attrNameLst>
                                          <p:attrName>style.visibility</p:attrName>
                                        </p:attrNameLst>
                                      </p:cBhvr>
                                      <p:to>
                                        <p:strVal val="visible"/>
                                      </p:to>
                                    </p:set>
                                    <p:animEffect transition="in" filter="wheel(1)">
                                      <p:cBhvr>
                                        <p:cTn id="36" dur="2000"/>
                                        <p:tgtEl>
                                          <p:spTgt spid="3076"/>
                                        </p:tgtEl>
                                      </p:cBhvr>
                                    </p:animEffec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6">
                                            <p:txEl>
                                              <p:pRg st="0" end="0"/>
                                            </p:txEl>
                                          </p:spTgt>
                                        </p:tgtEl>
                                        <p:attrNameLst>
                                          <p:attrName>style.visibility</p:attrName>
                                        </p:attrNameLst>
                                      </p:cBhvr>
                                      <p:to>
                                        <p:strVal val="visible"/>
                                      </p:to>
                                    </p:set>
                                    <p:animEffect transition="in" filter="fade">
                                      <p:cBhvr>
                                        <p:cTn id="41" dur="1000"/>
                                        <p:tgtEl>
                                          <p:spTgt spid="6">
                                            <p:txEl>
                                              <p:pRg st="0" end="0"/>
                                            </p:txEl>
                                          </p:spTgt>
                                        </p:tgtEl>
                                      </p:cBhvr>
                                    </p:animEffect>
                                    <p:anim calcmode="lin" valueType="num">
                                      <p:cBhvr>
                                        <p:cTn id="4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332656"/>
            <a:ext cx="6781800" cy="504056"/>
          </a:xfrm>
        </p:spPr>
        <p:txBody>
          <a:bodyPr>
            <a:normAutofit/>
          </a:bodyPr>
          <a:lstStyle/>
          <a:p>
            <a:r>
              <a:rPr lang="cs-CZ" sz="2000" dirty="0" err="1" smtClean="0">
                <a:latin typeface="Arial" pitchFamily="34" charset="0"/>
                <a:cs typeface="Arial" pitchFamily="34" charset="0"/>
              </a:rPr>
              <a:t>Try</a:t>
            </a:r>
            <a:r>
              <a:rPr lang="cs-CZ" sz="2000" dirty="0" smtClean="0">
                <a:latin typeface="Arial" pitchFamily="34" charset="0"/>
                <a:cs typeface="Arial" pitchFamily="34" charset="0"/>
              </a:rPr>
              <a:t> to </a:t>
            </a:r>
            <a:r>
              <a:rPr lang="cs-CZ" sz="2000" dirty="0" err="1" smtClean="0">
                <a:latin typeface="Arial" pitchFamily="34" charset="0"/>
                <a:cs typeface="Arial" pitchFamily="34" charset="0"/>
              </a:rPr>
              <a:t>guess</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the</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words</a:t>
            </a:r>
            <a:r>
              <a:rPr lang="cs-CZ" sz="2000" dirty="0" smtClean="0">
                <a:latin typeface="Arial" pitchFamily="34" charset="0"/>
                <a:cs typeface="Arial" pitchFamily="34" charset="0"/>
              </a:rPr>
              <a:t>….</a:t>
            </a:r>
            <a:endParaRPr lang="cs-CZ" sz="2000" dirty="0">
              <a:latin typeface="Arial" pitchFamily="34" charset="0"/>
              <a:cs typeface="Arial" pitchFamily="34" charset="0"/>
            </a:endParaRPr>
          </a:p>
        </p:txBody>
      </p:sp>
      <p:sp>
        <p:nvSpPr>
          <p:cNvPr id="3" name="Zástupný symbol pro text 2"/>
          <p:cNvSpPr>
            <a:spLocks noGrp="1"/>
          </p:cNvSpPr>
          <p:nvPr>
            <p:ph type="body" idx="1"/>
          </p:nvPr>
        </p:nvSpPr>
        <p:spPr>
          <a:xfrm>
            <a:off x="758952" y="1412776"/>
            <a:ext cx="3657600" cy="864096"/>
          </a:xfrm>
        </p:spPr>
        <p:txBody>
          <a:bodyPr/>
          <a:lstStyle/>
          <a:p>
            <a:r>
              <a:rPr lang="cs-CZ" dirty="0" smtClean="0">
                <a:latin typeface="Arial" pitchFamily="34" charset="0"/>
                <a:cs typeface="Arial" pitchFamily="34" charset="0"/>
              </a:rPr>
              <a:t>as blind as ……	</a:t>
            </a:r>
            <a:endParaRPr lang="cs-CZ" dirty="0">
              <a:latin typeface="Arial" pitchFamily="34" charset="0"/>
              <a:cs typeface="Arial" pitchFamily="34" charset="0"/>
            </a:endParaRPr>
          </a:p>
        </p:txBody>
      </p:sp>
      <p:sp>
        <p:nvSpPr>
          <p:cNvPr id="4" name="Zástupný symbol pro obsah 3"/>
          <p:cNvSpPr>
            <a:spLocks noGrp="1"/>
          </p:cNvSpPr>
          <p:nvPr>
            <p:ph sz="half" idx="2"/>
          </p:nvPr>
        </p:nvSpPr>
        <p:spPr>
          <a:xfrm>
            <a:off x="758952" y="2564904"/>
            <a:ext cx="3657600" cy="3456384"/>
          </a:xfrm>
        </p:spPr>
        <p:txBody>
          <a:bodyPr/>
          <a:lstStyle/>
          <a:p>
            <a:pPr marL="0" indent="0">
              <a:buNone/>
            </a:pPr>
            <a:r>
              <a:rPr lang="cs-CZ" dirty="0" smtClean="0"/>
              <a:t>A    B A T		</a:t>
            </a:r>
            <a:endParaRPr lang="cs-CZ" dirty="0"/>
          </a:p>
        </p:txBody>
      </p:sp>
      <p:sp>
        <p:nvSpPr>
          <p:cNvPr id="5" name="Zástupný symbol pro text 4"/>
          <p:cNvSpPr>
            <a:spLocks noGrp="1"/>
          </p:cNvSpPr>
          <p:nvPr>
            <p:ph type="body" sz="quarter" idx="3"/>
          </p:nvPr>
        </p:nvSpPr>
        <p:spPr>
          <a:xfrm>
            <a:off x="4645152" y="1340768"/>
            <a:ext cx="3657600" cy="936104"/>
          </a:xfrm>
        </p:spPr>
        <p:txBody>
          <a:bodyPr/>
          <a:lstStyle/>
          <a:p>
            <a:r>
              <a:rPr lang="cs-CZ" dirty="0" smtClean="0">
                <a:latin typeface="Arial" pitchFamily="34" charset="0"/>
                <a:cs typeface="Arial" pitchFamily="34" charset="0"/>
              </a:rPr>
              <a:t> as </a:t>
            </a:r>
            <a:r>
              <a:rPr lang="cs-CZ" dirty="0" err="1" smtClean="0">
                <a:latin typeface="Arial" pitchFamily="34" charset="0"/>
                <a:cs typeface="Arial" pitchFamily="34" charset="0"/>
              </a:rPr>
              <a:t>thin</a:t>
            </a:r>
            <a:r>
              <a:rPr lang="cs-CZ" dirty="0" smtClean="0">
                <a:latin typeface="Arial" pitchFamily="34" charset="0"/>
                <a:cs typeface="Arial" pitchFamily="34" charset="0"/>
              </a:rPr>
              <a:t> as …..</a:t>
            </a:r>
            <a:endParaRPr lang="cs-CZ" dirty="0">
              <a:latin typeface="Arial" pitchFamily="34" charset="0"/>
              <a:cs typeface="Arial" pitchFamily="34" charset="0"/>
            </a:endParaRPr>
          </a:p>
        </p:txBody>
      </p:sp>
      <p:sp>
        <p:nvSpPr>
          <p:cNvPr id="6" name="Zástupný symbol pro obsah 5"/>
          <p:cNvSpPr>
            <a:spLocks noGrp="1"/>
          </p:cNvSpPr>
          <p:nvPr>
            <p:ph sz="quarter" idx="4"/>
          </p:nvPr>
        </p:nvSpPr>
        <p:spPr>
          <a:xfrm>
            <a:off x="4645152" y="2564904"/>
            <a:ext cx="3657600" cy="3456384"/>
          </a:xfrm>
        </p:spPr>
        <p:txBody>
          <a:bodyPr/>
          <a:lstStyle/>
          <a:p>
            <a:pPr marL="0" indent="0">
              <a:buNone/>
            </a:pPr>
            <a:r>
              <a:rPr lang="cs-CZ" dirty="0" smtClean="0"/>
              <a:t>  A    R A K E</a:t>
            </a:r>
            <a:endParaRPr lang="cs-CZ" dirty="0"/>
          </a:p>
        </p:txBody>
      </p:sp>
      <p:pic>
        <p:nvPicPr>
          <p:cNvPr id="5122" name="Picture 2" descr="Zobrazit podrobnost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3356992"/>
            <a:ext cx="1828800" cy="18288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Zobrazit podrobnost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3382113"/>
            <a:ext cx="18288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078857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122"/>
                                        </p:tgtEl>
                                        <p:attrNameLst>
                                          <p:attrName>style.visibility</p:attrName>
                                        </p:attrNameLst>
                                      </p:cBhvr>
                                      <p:to>
                                        <p:strVal val="visible"/>
                                      </p:to>
                                    </p:set>
                                    <p:animEffect transition="in" filter="circle(in)">
                                      <p:cBhvr>
                                        <p:cTn id="19" dur="2000"/>
                                        <p:tgtEl>
                                          <p:spTgt spid="5122"/>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barn(inVertical)">
                                      <p:cBhvr>
                                        <p:cTn id="24" dur="500"/>
                                        <p:tgtEl>
                                          <p:spTgt spid="4">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anim calcmode="lin" valueType="num">
                                      <p:cBhvr additive="base">
                                        <p:cTn id="2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1" presetClass="entr" presetSubtype="1" fill="hold" nodeType="clickEffect">
                                  <p:stCondLst>
                                    <p:cond delay="0"/>
                                  </p:stCondLst>
                                  <p:childTnLst>
                                    <p:set>
                                      <p:cBhvr>
                                        <p:cTn id="34" dur="1" fill="hold">
                                          <p:stCondLst>
                                            <p:cond delay="0"/>
                                          </p:stCondLst>
                                        </p:cTn>
                                        <p:tgtEl>
                                          <p:spTgt spid="5124"/>
                                        </p:tgtEl>
                                        <p:attrNameLst>
                                          <p:attrName>style.visibility</p:attrName>
                                        </p:attrNameLst>
                                      </p:cBhvr>
                                      <p:to>
                                        <p:strVal val="visible"/>
                                      </p:to>
                                    </p:set>
                                    <p:animEffect transition="in" filter="wheel(1)">
                                      <p:cBhvr>
                                        <p:cTn id="35" dur="2000"/>
                                        <p:tgtEl>
                                          <p:spTgt spid="5124"/>
                                        </p:tgtEl>
                                      </p:cBhvr>
                                    </p:animEffect>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6">
                                            <p:txEl>
                                              <p:pRg st="0" end="0"/>
                                            </p:txEl>
                                          </p:spTgt>
                                        </p:tgtEl>
                                        <p:attrNameLst>
                                          <p:attrName>style.visibility</p:attrName>
                                        </p:attrNameLst>
                                      </p:cBhvr>
                                      <p:to>
                                        <p:strVal val="visible"/>
                                      </p:to>
                                    </p:set>
                                    <p:animEffect transition="in" filter="fade">
                                      <p:cBhvr>
                                        <p:cTn id="40" dur="1000"/>
                                        <p:tgtEl>
                                          <p:spTgt spid="6">
                                            <p:txEl>
                                              <p:pRg st="0" end="0"/>
                                            </p:txEl>
                                          </p:spTgt>
                                        </p:tgtEl>
                                      </p:cBhvr>
                                    </p:animEffect>
                                    <p:anim calcmode="lin" valueType="num">
                                      <p:cBhvr>
                                        <p:cTn id="41"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2"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332656"/>
            <a:ext cx="6781800" cy="504056"/>
          </a:xfrm>
        </p:spPr>
        <p:txBody>
          <a:bodyPr>
            <a:normAutofit/>
          </a:bodyPr>
          <a:lstStyle/>
          <a:p>
            <a:r>
              <a:rPr lang="cs-CZ" sz="2000" dirty="0" err="1" smtClean="0">
                <a:latin typeface="Arial" pitchFamily="34" charset="0"/>
                <a:cs typeface="Arial" pitchFamily="34" charset="0"/>
              </a:rPr>
              <a:t>Try</a:t>
            </a:r>
            <a:r>
              <a:rPr lang="cs-CZ" sz="2000" dirty="0" smtClean="0">
                <a:latin typeface="Arial" pitchFamily="34" charset="0"/>
                <a:cs typeface="Arial" pitchFamily="34" charset="0"/>
              </a:rPr>
              <a:t> to </a:t>
            </a:r>
            <a:r>
              <a:rPr lang="cs-CZ" sz="2000" dirty="0" err="1" smtClean="0">
                <a:latin typeface="Arial" pitchFamily="34" charset="0"/>
                <a:cs typeface="Arial" pitchFamily="34" charset="0"/>
              </a:rPr>
              <a:t>guess</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the</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words</a:t>
            </a:r>
            <a:r>
              <a:rPr lang="cs-CZ" sz="2000" dirty="0" smtClean="0">
                <a:latin typeface="Arial" pitchFamily="34" charset="0"/>
                <a:cs typeface="Arial" pitchFamily="34" charset="0"/>
              </a:rPr>
              <a:t>….</a:t>
            </a:r>
            <a:endParaRPr lang="cs-CZ" sz="2000" dirty="0">
              <a:latin typeface="Arial" pitchFamily="34" charset="0"/>
              <a:cs typeface="Arial" pitchFamily="34" charset="0"/>
            </a:endParaRPr>
          </a:p>
        </p:txBody>
      </p:sp>
      <p:sp>
        <p:nvSpPr>
          <p:cNvPr id="3" name="Zástupný symbol pro text 2"/>
          <p:cNvSpPr>
            <a:spLocks noGrp="1"/>
          </p:cNvSpPr>
          <p:nvPr>
            <p:ph type="body" idx="1"/>
          </p:nvPr>
        </p:nvSpPr>
        <p:spPr>
          <a:xfrm>
            <a:off x="758952" y="1412776"/>
            <a:ext cx="3657600" cy="864096"/>
          </a:xfrm>
        </p:spPr>
        <p:txBody>
          <a:bodyPr/>
          <a:lstStyle/>
          <a:p>
            <a:r>
              <a:rPr lang="cs-CZ" dirty="0">
                <a:latin typeface="Arial" pitchFamily="34" charset="0"/>
                <a:cs typeface="Arial" pitchFamily="34" charset="0"/>
              </a:rPr>
              <a:t>a</a:t>
            </a:r>
            <a:r>
              <a:rPr lang="cs-CZ" dirty="0" smtClean="0">
                <a:latin typeface="Arial" pitchFamily="34" charset="0"/>
                <a:cs typeface="Arial" pitchFamily="34" charset="0"/>
              </a:rPr>
              <a:t>s </a:t>
            </a:r>
            <a:r>
              <a:rPr lang="cs-CZ" dirty="0" err="1" smtClean="0">
                <a:latin typeface="Arial" pitchFamily="34" charset="0"/>
                <a:cs typeface="Arial" pitchFamily="34" charset="0"/>
              </a:rPr>
              <a:t>strong</a:t>
            </a:r>
            <a:r>
              <a:rPr lang="cs-CZ" dirty="0" smtClean="0">
                <a:latin typeface="Arial" pitchFamily="34" charset="0"/>
                <a:cs typeface="Arial" pitchFamily="34" charset="0"/>
              </a:rPr>
              <a:t> as …	</a:t>
            </a:r>
            <a:endParaRPr lang="cs-CZ" dirty="0">
              <a:latin typeface="Arial" pitchFamily="34" charset="0"/>
              <a:cs typeface="Arial" pitchFamily="34" charset="0"/>
            </a:endParaRPr>
          </a:p>
        </p:txBody>
      </p:sp>
      <p:sp>
        <p:nvSpPr>
          <p:cNvPr id="4" name="Zástupný symbol pro obsah 3"/>
          <p:cNvSpPr>
            <a:spLocks noGrp="1"/>
          </p:cNvSpPr>
          <p:nvPr>
            <p:ph sz="half" idx="2"/>
          </p:nvPr>
        </p:nvSpPr>
        <p:spPr>
          <a:xfrm>
            <a:off x="758952" y="2564904"/>
            <a:ext cx="3657600" cy="3456384"/>
          </a:xfrm>
        </p:spPr>
        <p:txBody>
          <a:bodyPr/>
          <a:lstStyle/>
          <a:p>
            <a:pPr marL="0" indent="0">
              <a:buNone/>
            </a:pPr>
            <a:r>
              <a:rPr lang="cs-CZ" dirty="0" smtClean="0"/>
              <a:t>A N     O X		</a:t>
            </a:r>
            <a:endParaRPr lang="cs-CZ" dirty="0"/>
          </a:p>
        </p:txBody>
      </p:sp>
      <p:sp>
        <p:nvSpPr>
          <p:cNvPr id="5" name="Zástupný symbol pro text 4"/>
          <p:cNvSpPr>
            <a:spLocks noGrp="1"/>
          </p:cNvSpPr>
          <p:nvPr>
            <p:ph type="body" sz="quarter" idx="3"/>
          </p:nvPr>
        </p:nvSpPr>
        <p:spPr>
          <a:xfrm>
            <a:off x="4645152" y="1340768"/>
            <a:ext cx="3657600" cy="936104"/>
          </a:xfrm>
        </p:spPr>
        <p:txBody>
          <a:bodyPr/>
          <a:lstStyle/>
          <a:p>
            <a:r>
              <a:rPr lang="cs-CZ" dirty="0" smtClean="0">
                <a:latin typeface="Arial" pitchFamily="34" charset="0"/>
                <a:cs typeface="Arial" pitchFamily="34" charset="0"/>
              </a:rPr>
              <a:t> as </a:t>
            </a:r>
            <a:r>
              <a:rPr lang="cs-CZ" dirty="0" err="1" smtClean="0">
                <a:latin typeface="Arial" pitchFamily="34" charset="0"/>
                <a:cs typeface="Arial" pitchFamily="34" charset="0"/>
              </a:rPr>
              <a:t>quiet</a:t>
            </a:r>
            <a:r>
              <a:rPr lang="cs-CZ" dirty="0" smtClean="0">
                <a:latin typeface="Arial" pitchFamily="34" charset="0"/>
                <a:cs typeface="Arial" pitchFamily="34" charset="0"/>
              </a:rPr>
              <a:t> as …..</a:t>
            </a:r>
            <a:endParaRPr lang="cs-CZ" dirty="0">
              <a:latin typeface="Arial" pitchFamily="34" charset="0"/>
              <a:cs typeface="Arial" pitchFamily="34" charset="0"/>
            </a:endParaRPr>
          </a:p>
        </p:txBody>
      </p:sp>
      <p:sp>
        <p:nvSpPr>
          <p:cNvPr id="6" name="Zástupný symbol pro obsah 5"/>
          <p:cNvSpPr>
            <a:spLocks noGrp="1"/>
          </p:cNvSpPr>
          <p:nvPr>
            <p:ph sz="quarter" idx="4"/>
          </p:nvPr>
        </p:nvSpPr>
        <p:spPr>
          <a:xfrm>
            <a:off x="4645152" y="2564904"/>
            <a:ext cx="3657600" cy="3456384"/>
          </a:xfrm>
        </p:spPr>
        <p:txBody>
          <a:bodyPr/>
          <a:lstStyle/>
          <a:p>
            <a:pPr marL="0" indent="0">
              <a:buNone/>
            </a:pPr>
            <a:r>
              <a:rPr lang="cs-CZ" dirty="0" smtClean="0"/>
              <a:t>  A    M O U S E</a:t>
            </a:r>
            <a:endParaRPr lang="cs-CZ" dirty="0"/>
          </a:p>
        </p:txBody>
      </p:sp>
      <p:pic>
        <p:nvPicPr>
          <p:cNvPr id="6146" name="Picture 2" descr="C:\Users\ZS SLOVAN\Downloads\MB90032446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3573016"/>
            <a:ext cx="1828800" cy="18288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Zobrazit podrobnost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3573016"/>
            <a:ext cx="18288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136881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6146"/>
                                        </p:tgtEl>
                                        <p:attrNameLst>
                                          <p:attrName>style.visibility</p:attrName>
                                        </p:attrNameLst>
                                      </p:cBhvr>
                                      <p:to>
                                        <p:strVal val="visible"/>
                                      </p:to>
                                    </p:set>
                                    <p:animEffect transition="in" filter="barn(inVertical)">
                                      <p:cBhvr>
                                        <p:cTn id="18" dur="500"/>
                                        <p:tgtEl>
                                          <p:spTgt spid="6146"/>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fade">
                                      <p:cBhvr>
                                        <p:cTn id="23" dur="1000"/>
                                        <p:tgtEl>
                                          <p:spTgt spid="4">
                                            <p:txEl>
                                              <p:pRg st="0" end="0"/>
                                            </p:txEl>
                                          </p:spTgt>
                                        </p:tgtEl>
                                      </p:cBhvr>
                                    </p:animEffect>
                                    <p:anim calcmode="lin" valueType="num">
                                      <p:cBhvr>
                                        <p:cTn id="2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5">
                                            <p:txEl>
                                              <p:pRg st="0" end="0"/>
                                            </p:txEl>
                                          </p:spTgt>
                                        </p:tgtEl>
                                        <p:attrNameLst>
                                          <p:attrName>style.visibility</p:attrName>
                                        </p:attrNameLst>
                                      </p:cBhvr>
                                      <p:to>
                                        <p:strVal val="visible"/>
                                      </p:to>
                                    </p:set>
                                    <p:anim calcmode="lin" valueType="num">
                                      <p:cBhvr additive="base">
                                        <p:cTn id="30"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6148"/>
                                        </p:tgtEl>
                                        <p:attrNameLst>
                                          <p:attrName>style.visibility</p:attrName>
                                        </p:attrNameLst>
                                      </p:cBhvr>
                                      <p:to>
                                        <p:strVal val="visible"/>
                                      </p:to>
                                    </p:set>
                                    <p:animEffect transition="in" filter="wipe(down)">
                                      <p:cBhvr>
                                        <p:cTn id="36" dur="500"/>
                                        <p:tgtEl>
                                          <p:spTgt spid="6148"/>
                                        </p:tgtEl>
                                      </p:cBhvr>
                                    </p:animEffec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6">
                                            <p:txEl>
                                              <p:pRg st="0" end="0"/>
                                            </p:txEl>
                                          </p:spTgt>
                                        </p:tgtEl>
                                        <p:attrNameLst>
                                          <p:attrName>style.visibility</p:attrName>
                                        </p:attrNameLst>
                                      </p:cBhvr>
                                      <p:to>
                                        <p:strVal val="visible"/>
                                      </p:to>
                                    </p:set>
                                    <p:animEffect transition="in" filter="fade">
                                      <p:cBhvr>
                                        <p:cTn id="41" dur="1000"/>
                                        <p:tgtEl>
                                          <p:spTgt spid="6">
                                            <p:txEl>
                                              <p:pRg st="0" end="0"/>
                                            </p:txEl>
                                          </p:spTgt>
                                        </p:tgtEl>
                                      </p:cBhvr>
                                    </p:animEffect>
                                    <p:anim calcmode="lin" valueType="num">
                                      <p:cBhvr>
                                        <p:cTn id="4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332656"/>
            <a:ext cx="6781800" cy="504056"/>
          </a:xfrm>
        </p:spPr>
        <p:txBody>
          <a:bodyPr>
            <a:normAutofit/>
          </a:bodyPr>
          <a:lstStyle/>
          <a:p>
            <a:r>
              <a:rPr lang="cs-CZ" sz="2000" dirty="0" err="1" smtClean="0">
                <a:latin typeface="Arial" pitchFamily="34" charset="0"/>
                <a:cs typeface="Arial" pitchFamily="34" charset="0"/>
              </a:rPr>
              <a:t>Try</a:t>
            </a:r>
            <a:r>
              <a:rPr lang="cs-CZ" sz="2000" dirty="0" smtClean="0">
                <a:latin typeface="Arial" pitchFamily="34" charset="0"/>
                <a:cs typeface="Arial" pitchFamily="34" charset="0"/>
              </a:rPr>
              <a:t> to </a:t>
            </a:r>
            <a:r>
              <a:rPr lang="cs-CZ" sz="2000" dirty="0" err="1" smtClean="0">
                <a:latin typeface="Arial" pitchFamily="34" charset="0"/>
                <a:cs typeface="Arial" pitchFamily="34" charset="0"/>
              </a:rPr>
              <a:t>guess</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the</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words</a:t>
            </a:r>
            <a:r>
              <a:rPr lang="cs-CZ" sz="2000" dirty="0" smtClean="0">
                <a:latin typeface="Arial" pitchFamily="34" charset="0"/>
                <a:cs typeface="Arial" pitchFamily="34" charset="0"/>
              </a:rPr>
              <a:t>….</a:t>
            </a:r>
            <a:endParaRPr lang="cs-CZ" sz="2000" dirty="0">
              <a:latin typeface="Arial" pitchFamily="34" charset="0"/>
              <a:cs typeface="Arial" pitchFamily="34" charset="0"/>
            </a:endParaRPr>
          </a:p>
        </p:txBody>
      </p:sp>
      <p:sp>
        <p:nvSpPr>
          <p:cNvPr id="3" name="Zástupný symbol pro text 2"/>
          <p:cNvSpPr>
            <a:spLocks noGrp="1"/>
          </p:cNvSpPr>
          <p:nvPr>
            <p:ph type="body" idx="1"/>
          </p:nvPr>
        </p:nvSpPr>
        <p:spPr>
          <a:xfrm>
            <a:off x="758952" y="1412776"/>
            <a:ext cx="3657600" cy="864096"/>
          </a:xfrm>
        </p:spPr>
        <p:txBody>
          <a:bodyPr/>
          <a:lstStyle/>
          <a:p>
            <a:r>
              <a:rPr lang="cs-CZ" dirty="0">
                <a:latin typeface="Arial" pitchFamily="34" charset="0"/>
                <a:cs typeface="Arial" pitchFamily="34" charset="0"/>
              </a:rPr>
              <a:t>a</a:t>
            </a:r>
            <a:r>
              <a:rPr lang="cs-CZ" dirty="0" smtClean="0">
                <a:latin typeface="Arial" pitchFamily="34" charset="0"/>
                <a:cs typeface="Arial" pitchFamily="34" charset="0"/>
              </a:rPr>
              <a:t>s </a:t>
            </a:r>
            <a:r>
              <a:rPr lang="cs-CZ" dirty="0" err="1" smtClean="0">
                <a:latin typeface="Arial" pitchFamily="34" charset="0"/>
                <a:cs typeface="Arial" pitchFamily="34" charset="0"/>
              </a:rPr>
              <a:t>red</a:t>
            </a:r>
            <a:r>
              <a:rPr lang="cs-CZ" dirty="0" smtClean="0">
                <a:latin typeface="Arial" pitchFamily="34" charset="0"/>
                <a:cs typeface="Arial" pitchFamily="34" charset="0"/>
              </a:rPr>
              <a:t> as …	</a:t>
            </a:r>
            <a:endParaRPr lang="cs-CZ" dirty="0">
              <a:latin typeface="Arial" pitchFamily="34" charset="0"/>
              <a:cs typeface="Arial" pitchFamily="34" charset="0"/>
            </a:endParaRPr>
          </a:p>
        </p:txBody>
      </p:sp>
      <p:sp>
        <p:nvSpPr>
          <p:cNvPr id="4" name="Zástupný symbol pro obsah 3"/>
          <p:cNvSpPr>
            <a:spLocks noGrp="1"/>
          </p:cNvSpPr>
          <p:nvPr>
            <p:ph sz="half" idx="2"/>
          </p:nvPr>
        </p:nvSpPr>
        <p:spPr>
          <a:xfrm>
            <a:off x="758952" y="2564904"/>
            <a:ext cx="3657600" cy="3456384"/>
          </a:xfrm>
        </p:spPr>
        <p:txBody>
          <a:bodyPr/>
          <a:lstStyle/>
          <a:p>
            <a:pPr marL="0" indent="0">
              <a:buNone/>
            </a:pPr>
            <a:r>
              <a:rPr lang="cs-CZ" dirty="0" smtClean="0"/>
              <a:t>A  B E </a:t>
            </a:r>
            <a:r>
              <a:rPr lang="cs-CZ" dirty="0" err="1" smtClean="0"/>
              <a:t>E</a:t>
            </a:r>
            <a:r>
              <a:rPr lang="cs-CZ" dirty="0" smtClean="0"/>
              <a:t> T R O </a:t>
            </a:r>
            <a:r>
              <a:rPr lang="cs-CZ" dirty="0" err="1" smtClean="0"/>
              <a:t>O</a:t>
            </a:r>
            <a:r>
              <a:rPr lang="cs-CZ" dirty="0" smtClean="0"/>
              <a:t> T		</a:t>
            </a:r>
            <a:endParaRPr lang="cs-CZ" dirty="0"/>
          </a:p>
        </p:txBody>
      </p:sp>
      <p:sp>
        <p:nvSpPr>
          <p:cNvPr id="5" name="Zástupný symbol pro text 4"/>
          <p:cNvSpPr>
            <a:spLocks noGrp="1"/>
          </p:cNvSpPr>
          <p:nvPr>
            <p:ph type="body" sz="quarter" idx="3"/>
          </p:nvPr>
        </p:nvSpPr>
        <p:spPr>
          <a:xfrm>
            <a:off x="4645152" y="1340768"/>
            <a:ext cx="3657600" cy="936104"/>
          </a:xfrm>
        </p:spPr>
        <p:txBody>
          <a:bodyPr/>
          <a:lstStyle/>
          <a:p>
            <a:r>
              <a:rPr lang="cs-CZ" dirty="0" smtClean="0">
                <a:latin typeface="Arial" pitchFamily="34" charset="0"/>
                <a:cs typeface="Arial" pitchFamily="34" charset="0"/>
              </a:rPr>
              <a:t> as  </a:t>
            </a:r>
            <a:r>
              <a:rPr lang="cs-CZ" dirty="0" err="1" smtClean="0">
                <a:latin typeface="Arial" pitchFamily="34" charset="0"/>
                <a:cs typeface="Arial" pitchFamily="34" charset="0"/>
              </a:rPr>
              <a:t>good</a:t>
            </a:r>
            <a:r>
              <a:rPr lang="cs-CZ" dirty="0" smtClean="0">
                <a:latin typeface="Arial" pitchFamily="34" charset="0"/>
                <a:cs typeface="Arial" pitchFamily="34" charset="0"/>
              </a:rPr>
              <a:t> as …..</a:t>
            </a:r>
            <a:endParaRPr lang="cs-CZ" dirty="0">
              <a:latin typeface="Arial" pitchFamily="34" charset="0"/>
              <a:cs typeface="Arial" pitchFamily="34" charset="0"/>
            </a:endParaRPr>
          </a:p>
        </p:txBody>
      </p:sp>
      <p:sp>
        <p:nvSpPr>
          <p:cNvPr id="6" name="Zástupný symbol pro obsah 5"/>
          <p:cNvSpPr>
            <a:spLocks noGrp="1"/>
          </p:cNvSpPr>
          <p:nvPr>
            <p:ph sz="quarter" idx="4"/>
          </p:nvPr>
        </p:nvSpPr>
        <p:spPr>
          <a:xfrm>
            <a:off x="4645152" y="2564904"/>
            <a:ext cx="3657600" cy="3456384"/>
          </a:xfrm>
        </p:spPr>
        <p:txBody>
          <a:bodyPr/>
          <a:lstStyle/>
          <a:p>
            <a:pPr marL="0" indent="0">
              <a:buNone/>
            </a:pPr>
            <a:r>
              <a:rPr lang="cs-CZ" dirty="0" smtClean="0"/>
              <a:t>  G O L D</a:t>
            </a:r>
            <a:endParaRPr lang="cs-CZ" dirty="0"/>
          </a:p>
        </p:txBody>
      </p:sp>
      <p:pic>
        <p:nvPicPr>
          <p:cNvPr id="7170" name="Picture 2" descr="Zobrazit podrobnost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3356992"/>
            <a:ext cx="1828800" cy="1828800"/>
          </a:xfrm>
          <a:prstGeom prst="rect">
            <a:avLst/>
          </a:prstGeom>
          <a:noFill/>
          <a:extLst>
            <a:ext uri="{909E8E84-426E-40DD-AFC4-6F175D3DCCD1}">
              <a14:hiddenFill xmlns:a14="http://schemas.microsoft.com/office/drawing/2010/main">
                <a:solidFill>
                  <a:srgbClr val="FFFFFF"/>
                </a:solidFill>
              </a14:hiddenFill>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3356992"/>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0037478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7170"/>
                                        </p:tgtEl>
                                        <p:attrNameLst>
                                          <p:attrName>style.visibility</p:attrName>
                                        </p:attrNameLst>
                                      </p:cBhvr>
                                      <p:to>
                                        <p:strVal val="visible"/>
                                      </p:to>
                                    </p:set>
                                    <p:animEffect transition="in" filter="wheel(1)">
                                      <p:cBhvr>
                                        <p:cTn id="19" dur="2000"/>
                                        <p:tgtEl>
                                          <p:spTgt spid="7170"/>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fade">
                                      <p:cBhvr>
                                        <p:cTn id="24" dur="1000"/>
                                        <p:tgtEl>
                                          <p:spTgt spid="4">
                                            <p:txEl>
                                              <p:pRg st="0" end="0"/>
                                            </p:txEl>
                                          </p:spTgt>
                                        </p:tgtEl>
                                      </p:cBhvr>
                                    </p:animEffect>
                                    <p:anim calcmode="lin" valueType="num">
                                      <p:cBhvr>
                                        <p:cTn id="2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7171"/>
                                        </p:tgtEl>
                                        <p:attrNameLst>
                                          <p:attrName>style.visibility</p:attrName>
                                        </p:attrNameLst>
                                      </p:cBhvr>
                                      <p:to>
                                        <p:strVal val="visible"/>
                                      </p:to>
                                    </p:set>
                                    <p:animEffect transition="in" filter="barn(inVertical)">
                                      <p:cBhvr>
                                        <p:cTn id="37" dur="500"/>
                                        <p:tgtEl>
                                          <p:spTgt spid="7171"/>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0" end="0"/>
                                            </p:txEl>
                                          </p:spTgt>
                                        </p:tgtEl>
                                        <p:attrNameLst>
                                          <p:attrName>style.visibility</p:attrName>
                                        </p:attrNameLst>
                                      </p:cBhvr>
                                      <p:to>
                                        <p:strVal val="visible"/>
                                      </p:to>
                                    </p:set>
                                    <p:animEffect transition="in" filter="fade">
                                      <p:cBhvr>
                                        <p:cTn id="42" dur="1000"/>
                                        <p:tgtEl>
                                          <p:spTgt spid="6">
                                            <p:txEl>
                                              <p:pRg st="0" end="0"/>
                                            </p:txEl>
                                          </p:spTgt>
                                        </p:tgtEl>
                                      </p:cBhvr>
                                    </p:animEffect>
                                    <p:anim calcmode="lin" valueType="num">
                                      <p:cBhvr>
                                        <p:cTn id="4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332656"/>
            <a:ext cx="6781800" cy="504056"/>
          </a:xfrm>
        </p:spPr>
        <p:txBody>
          <a:bodyPr>
            <a:normAutofit/>
          </a:bodyPr>
          <a:lstStyle/>
          <a:p>
            <a:r>
              <a:rPr lang="cs-CZ" sz="2000" dirty="0" err="1" smtClean="0">
                <a:latin typeface="Arial" pitchFamily="34" charset="0"/>
                <a:cs typeface="Arial" pitchFamily="34" charset="0"/>
              </a:rPr>
              <a:t>Try</a:t>
            </a:r>
            <a:r>
              <a:rPr lang="cs-CZ" sz="2000" dirty="0" smtClean="0">
                <a:latin typeface="Arial" pitchFamily="34" charset="0"/>
                <a:cs typeface="Arial" pitchFamily="34" charset="0"/>
              </a:rPr>
              <a:t> to </a:t>
            </a:r>
            <a:r>
              <a:rPr lang="cs-CZ" sz="2000" dirty="0" err="1" smtClean="0">
                <a:latin typeface="Arial" pitchFamily="34" charset="0"/>
                <a:cs typeface="Arial" pitchFamily="34" charset="0"/>
              </a:rPr>
              <a:t>guess</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the</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words</a:t>
            </a:r>
            <a:r>
              <a:rPr lang="cs-CZ" sz="2000" dirty="0" smtClean="0">
                <a:latin typeface="Arial" pitchFamily="34" charset="0"/>
                <a:cs typeface="Arial" pitchFamily="34" charset="0"/>
              </a:rPr>
              <a:t>….</a:t>
            </a:r>
            <a:endParaRPr lang="cs-CZ" sz="2000" dirty="0">
              <a:latin typeface="Arial" pitchFamily="34" charset="0"/>
              <a:cs typeface="Arial" pitchFamily="34" charset="0"/>
            </a:endParaRPr>
          </a:p>
        </p:txBody>
      </p:sp>
      <p:sp>
        <p:nvSpPr>
          <p:cNvPr id="3" name="Zástupný symbol pro text 2"/>
          <p:cNvSpPr>
            <a:spLocks noGrp="1"/>
          </p:cNvSpPr>
          <p:nvPr>
            <p:ph type="body" idx="1"/>
          </p:nvPr>
        </p:nvSpPr>
        <p:spPr>
          <a:xfrm>
            <a:off x="758952" y="1412776"/>
            <a:ext cx="3657600" cy="864096"/>
          </a:xfrm>
        </p:spPr>
        <p:txBody>
          <a:bodyPr/>
          <a:lstStyle/>
          <a:p>
            <a:r>
              <a:rPr lang="cs-CZ" dirty="0">
                <a:latin typeface="Arial" pitchFamily="34" charset="0"/>
                <a:cs typeface="Arial" pitchFamily="34" charset="0"/>
              </a:rPr>
              <a:t>a</a:t>
            </a:r>
            <a:r>
              <a:rPr lang="cs-CZ" dirty="0" smtClean="0">
                <a:latin typeface="Arial" pitchFamily="34" charset="0"/>
                <a:cs typeface="Arial" pitchFamily="34" charset="0"/>
              </a:rPr>
              <a:t>s dry as …	</a:t>
            </a:r>
            <a:endParaRPr lang="cs-CZ" dirty="0">
              <a:latin typeface="Arial" pitchFamily="34" charset="0"/>
              <a:cs typeface="Arial" pitchFamily="34" charset="0"/>
            </a:endParaRPr>
          </a:p>
        </p:txBody>
      </p:sp>
      <p:sp>
        <p:nvSpPr>
          <p:cNvPr id="4" name="Zástupný symbol pro obsah 3"/>
          <p:cNvSpPr>
            <a:spLocks noGrp="1"/>
          </p:cNvSpPr>
          <p:nvPr>
            <p:ph sz="half" idx="2"/>
          </p:nvPr>
        </p:nvSpPr>
        <p:spPr>
          <a:xfrm>
            <a:off x="683568" y="2564904"/>
            <a:ext cx="3657600" cy="3456384"/>
          </a:xfrm>
        </p:spPr>
        <p:txBody>
          <a:bodyPr/>
          <a:lstStyle/>
          <a:p>
            <a:pPr marL="0" indent="0">
              <a:buNone/>
            </a:pPr>
            <a:r>
              <a:rPr lang="cs-CZ" dirty="0" smtClean="0"/>
              <a:t>A  B O N E		</a:t>
            </a:r>
            <a:endParaRPr lang="cs-CZ" dirty="0"/>
          </a:p>
        </p:txBody>
      </p:sp>
      <p:sp>
        <p:nvSpPr>
          <p:cNvPr id="5" name="Zástupný symbol pro text 4"/>
          <p:cNvSpPr>
            <a:spLocks noGrp="1"/>
          </p:cNvSpPr>
          <p:nvPr>
            <p:ph type="body" sz="quarter" idx="3"/>
          </p:nvPr>
        </p:nvSpPr>
        <p:spPr>
          <a:xfrm>
            <a:off x="4645152" y="1340768"/>
            <a:ext cx="3657600" cy="936104"/>
          </a:xfrm>
        </p:spPr>
        <p:txBody>
          <a:bodyPr/>
          <a:lstStyle/>
          <a:p>
            <a:r>
              <a:rPr lang="cs-CZ" dirty="0" smtClean="0">
                <a:latin typeface="Arial" pitchFamily="34" charset="0"/>
                <a:cs typeface="Arial" pitchFamily="34" charset="0"/>
              </a:rPr>
              <a:t> as  hard as …..</a:t>
            </a:r>
            <a:endParaRPr lang="cs-CZ" dirty="0">
              <a:latin typeface="Arial" pitchFamily="34" charset="0"/>
              <a:cs typeface="Arial" pitchFamily="34" charset="0"/>
            </a:endParaRPr>
          </a:p>
        </p:txBody>
      </p:sp>
      <p:sp>
        <p:nvSpPr>
          <p:cNvPr id="6" name="Zástupný symbol pro obsah 5"/>
          <p:cNvSpPr>
            <a:spLocks noGrp="1"/>
          </p:cNvSpPr>
          <p:nvPr>
            <p:ph sz="quarter" idx="4"/>
          </p:nvPr>
        </p:nvSpPr>
        <p:spPr>
          <a:xfrm>
            <a:off x="4645152" y="2564904"/>
            <a:ext cx="3657600" cy="3456384"/>
          </a:xfrm>
        </p:spPr>
        <p:txBody>
          <a:bodyPr/>
          <a:lstStyle/>
          <a:p>
            <a:pPr marL="0" indent="0">
              <a:buNone/>
            </a:pPr>
            <a:r>
              <a:rPr lang="cs-CZ" dirty="0" smtClean="0"/>
              <a:t>  I R O N</a:t>
            </a:r>
            <a:endParaRPr lang="cs-CZ" dirty="0"/>
          </a:p>
        </p:txBody>
      </p:sp>
      <p:pic>
        <p:nvPicPr>
          <p:cNvPr id="819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78540" y="3861048"/>
            <a:ext cx="1781175" cy="1476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8" name="Picture 6" descr="Zobrazit podrobnost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3508623"/>
            <a:ext cx="18288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13587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8198"/>
                                        </p:tgtEl>
                                        <p:attrNameLst>
                                          <p:attrName>style.visibility</p:attrName>
                                        </p:attrNameLst>
                                      </p:cBhvr>
                                      <p:to>
                                        <p:strVal val="visible"/>
                                      </p:to>
                                    </p:set>
                                    <p:animEffect transition="in" filter="wipe(down)">
                                      <p:cBhvr>
                                        <p:cTn id="18" dur="500"/>
                                        <p:tgtEl>
                                          <p:spTgt spid="8198"/>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fade">
                                      <p:cBhvr>
                                        <p:cTn id="23" dur="1000"/>
                                        <p:tgtEl>
                                          <p:spTgt spid="4">
                                            <p:txEl>
                                              <p:pRg st="0" end="0"/>
                                            </p:txEl>
                                          </p:spTgt>
                                        </p:tgtEl>
                                      </p:cBhvr>
                                    </p:animEffect>
                                    <p:anim calcmode="lin" valueType="num">
                                      <p:cBhvr>
                                        <p:cTn id="2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5">
                                            <p:txEl>
                                              <p:pRg st="0" end="0"/>
                                            </p:txEl>
                                          </p:spTgt>
                                        </p:tgtEl>
                                        <p:attrNameLst>
                                          <p:attrName>style.visibility</p:attrName>
                                        </p:attrNameLst>
                                      </p:cBhvr>
                                      <p:to>
                                        <p:strVal val="visible"/>
                                      </p:to>
                                    </p:set>
                                    <p:anim calcmode="lin" valueType="num">
                                      <p:cBhvr additive="base">
                                        <p:cTn id="30"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8196"/>
                                        </p:tgtEl>
                                        <p:attrNameLst>
                                          <p:attrName>style.visibility</p:attrName>
                                        </p:attrNameLst>
                                      </p:cBhvr>
                                      <p:to>
                                        <p:strVal val="visible"/>
                                      </p:to>
                                    </p:set>
                                    <p:animEffect transition="in" filter="circle(in)">
                                      <p:cBhvr>
                                        <p:cTn id="36" dur="2000"/>
                                        <p:tgtEl>
                                          <p:spTgt spid="8196"/>
                                        </p:tgtEl>
                                      </p:cBhvr>
                                    </p:animEffec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6">
                                            <p:txEl>
                                              <p:pRg st="0" end="0"/>
                                            </p:txEl>
                                          </p:spTgt>
                                        </p:tgtEl>
                                        <p:attrNameLst>
                                          <p:attrName>style.visibility</p:attrName>
                                        </p:attrNameLst>
                                      </p:cBhvr>
                                      <p:to>
                                        <p:strVal val="visible"/>
                                      </p:to>
                                    </p:set>
                                    <p:animEffect transition="in" filter="fade">
                                      <p:cBhvr>
                                        <p:cTn id="41" dur="1000"/>
                                        <p:tgtEl>
                                          <p:spTgt spid="6">
                                            <p:txEl>
                                              <p:pRg st="0" end="0"/>
                                            </p:txEl>
                                          </p:spTgt>
                                        </p:tgtEl>
                                      </p:cBhvr>
                                    </p:animEffect>
                                    <p:anim calcmode="lin" valueType="num">
                                      <p:cBhvr>
                                        <p:cTn id="4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332656"/>
            <a:ext cx="6781800" cy="504056"/>
          </a:xfrm>
        </p:spPr>
        <p:txBody>
          <a:bodyPr>
            <a:normAutofit/>
          </a:bodyPr>
          <a:lstStyle/>
          <a:p>
            <a:r>
              <a:rPr lang="cs-CZ" sz="2000" dirty="0" err="1" smtClean="0">
                <a:latin typeface="Arial" pitchFamily="34" charset="0"/>
                <a:cs typeface="Arial" pitchFamily="34" charset="0"/>
              </a:rPr>
              <a:t>Try</a:t>
            </a:r>
            <a:r>
              <a:rPr lang="cs-CZ" sz="2000" dirty="0" smtClean="0">
                <a:latin typeface="Arial" pitchFamily="34" charset="0"/>
                <a:cs typeface="Arial" pitchFamily="34" charset="0"/>
              </a:rPr>
              <a:t> to </a:t>
            </a:r>
            <a:r>
              <a:rPr lang="cs-CZ" sz="2000" dirty="0" err="1" smtClean="0">
                <a:latin typeface="Arial" pitchFamily="34" charset="0"/>
                <a:cs typeface="Arial" pitchFamily="34" charset="0"/>
              </a:rPr>
              <a:t>guess</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the</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words</a:t>
            </a:r>
            <a:r>
              <a:rPr lang="cs-CZ" sz="2000" dirty="0" smtClean="0">
                <a:latin typeface="Arial" pitchFamily="34" charset="0"/>
                <a:cs typeface="Arial" pitchFamily="34" charset="0"/>
              </a:rPr>
              <a:t>….</a:t>
            </a:r>
            <a:endParaRPr lang="cs-CZ" sz="2000" dirty="0">
              <a:latin typeface="Arial" pitchFamily="34" charset="0"/>
              <a:cs typeface="Arial" pitchFamily="34" charset="0"/>
            </a:endParaRPr>
          </a:p>
        </p:txBody>
      </p:sp>
      <p:sp>
        <p:nvSpPr>
          <p:cNvPr id="3" name="Zástupný symbol pro text 2"/>
          <p:cNvSpPr>
            <a:spLocks noGrp="1"/>
          </p:cNvSpPr>
          <p:nvPr>
            <p:ph type="body" idx="1"/>
          </p:nvPr>
        </p:nvSpPr>
        <p:spPr>
          <a:xfrm>
            <a:off x="758952" y="1412776"/>
            <a:ext cx="3657600" cy="864096"/>
          </a:xfrm>
        </p:spPr>
        <p:txBody>
          <a:bodyPr/>
          <a:lstStyle/>
          <a:p>
            <a:r>
              <a:rPr lang="cs-CZ" dirty="0">
                <a:latin typeface="Arial" pitchFamily="34" charset="0"/>
                <a:cs typeface="Arial" pitchFamily="34" charset="0"/>
              </a:rPr>
              <a:t>a</a:t>
            </a:r>
            <a:r>
              <a:rPr lang="cs-CZ" dirty="0" smtClean="0">
                <a:latin typeface="Arial" pitchFamily="34" charset="0"/>
                <a:cs typeface="Arial" pitchFamily="34" charset="0"/>
              </a:rPr>
              <a:t>s </a:t>
            </a:r>
            <a:r>
              <a:rPr lang="cs-CZ" dirty="0" err="1" smtClean="0">
                <a:latin typeface="Arial" pitchFamily="34" charset="0"/>
                <a:cs typeface="Arial" pitchFamily="34" charset="0"/>
              </a:rPr>
              <a:t>quick</a:t>
            </a:r>
            <a:r>
              <a:rPr lang="cs-CZ" dirty="0" smtClean="0">
                <a:latin typeface="Arial" pitchFamily="34" charset="0"/>
                <a:cs typeface="Arial" pitchFamily="34" charset="0"/>
              </a:rPr>
              <a:t> as …	</a:t>
            </a:r>
            <a:endParaRPr lang="cs-CZ" dirty="0">
              <a:latin typeface="Arial" pitchFamily="34" charset="0"/>
              <a:cs typeface="Arial" pitchFamily="34" charset="0"/>
            </a:endParaRPr>
          </a:p>
        </p:txBody>
      </p:sp>
      <p:sp>
        <p:nvSpPr>
          <p:cNvPr id="4" name="Zástupný symbol pro obsah 3"/>
          <p:cNvSpPr>
            <a:spLocks noGrp="1"/>
          </p:cNvSpPr>
          <p:nvPr>
            <p:ph sz="half" idx="2"/>
          </p:nvPr>
        </p:nvSpPr>
        <p:spPr>
          <a:xfrm>
            <a:off x="683568" y="2636912"/>
            <a:ext cx="3657600" cy="3456384"/>
          </a:xfrm>
        </p:spPr>
        <p:txBody>
          <a:bodyPr/>
          <a:lstStyle/>
          <a:p>
            <a:pPr marL="0" indent="0">
              <a:buNone/>
            </a:pPr>
            <a:r>
              <a:rPr lang="cs-CZ" dirty="0" smtClean="0"/>
              <a:t>A  F L A S H		</a:t>
            </a:r>
            <a:endParaRPr lang="cs-CZ" dirty="0"/>
          </a:p>
        </p:txBody>
      </p:sp>
      <p:sp>
        <p:nvSpPr>
          <p:cNvPr id="5" name="Zástupný symbol pro text 4"/>
          <p:cNvSpPr>
            <a:spLocks noGrp="1"/>
          </p:cNvSpPr>
          <p:nvPr>
            <p:ph type="body" sz="quarter" idx="3"/>
          </p:nvPr>
        </p:nvSpPr>
        <p:spPr>
          <a:xfrm>
            <a:off x="4645152" y="1340768"/>
            <a:ext cx="3657600" cy="936104"/>
          </a:xfrm>
        </p:spPr>
        <p:txBody>
          <a:bodyPr/>
          <a:lstStyle/>
          <a:p>
            <a:r>
              <a:rPr lang="cs-CZ" dirty="0" smtClean="0">
                <a:latin typeface="Arial" pitchFamily="34" charset="0"/>
                <a:cs typeface="Arial" pitchFamily="34" charset="0"/>
              </a:rPr>
              <a:t> as  </a:t>
            </a:r>
            <a:r>
              <a:rPr lang="cs-CZ" dirty="0" err="1" smtClean="0">
                <a:latin typeface="Arial" pitchFamily="34" charset="0"/>
                <a:cs typeface="Arial" pitchFamily="34" charset="0"/>
              </a:rPr>
              <a:t>sick</a:t>
            </a:r>
            <a:r>
              <a:rPr lang="cs-CZ" dirty="0" smtClean="0">
                <a:latin typeface="Arial" pitchFamily="34" charset="0"/>
                <a:cs typeface="Arial" pitchFamily="34" charset="0"/>
              </a:rPr>
              <a:t>  as …..</a:t>
            </a:r>
            <a:endParaRPr lang="cs-CZ" dirty="0">
              <a:latin typeface="Arial" pitchFamily="34" charset="0"/>
              <a:cs typeface="Arial" pitchFamily="34" charset="0"/>
            </a:endParaRPr>
          </a:p>
        </p:txBody>
      </p:sp>
      <p:sp>
        <p:nvSpPr>
          <p:cNvPr id="6" name="Zástupný symbol pro obsah 5"/>
          <p:cNvSpPr>
            <a:spLocks noGrp="1"/>
          </p:cNvSpPr>
          <p:nvPr>
            <p:ph sz="quarter" idx="4"/>
          </p:nvPr>
        </p:nvSpPr>
        <p:spPr>
          <a:xfrm>
            <a:off x="4645152" y="2564904"/>
            <a:ext cx="3657600" cy="3456384"/>
          </a:xfrm>
        </p:spPr>
        <p:txBody>
          <a:bodyPr/>
          <a:lstStyle/>
          <a:p>
            <a:pPr marL="0" indent="0">
              <a:buNone/>
            </a:pPr>
            <a:r>
              <a:rPr lang="cs-CZ" dirty="0" smtClean="0"/>
              <a:t>  A    D O G</a:t>
            </a:r>
            <a:endParaRPr lang="cs-CZ"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575" y="3573016"/>
            <a:ext cx="2448272" cy="1961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7" y="3573016"/>
            <a:ext cx="2697597" cy="1961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586485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9218"/>
                                        </p:tgtEl>
                                        <p:attrNameLst>
                                          <p:attrName>style.visibility</p:attrName>
                                        </p:attrNameLst>
                                      </p:cBhvr>
                                      <p:to>
                                        <p:strVal val="visible"/>
                                      </p:to>
                                    </p:set>
                                    <p:animEffect transition="in" filter="randombar(horizontal)">
                                      <p:cBhvr>
                                        <p:cTn id="18" dur="500"/>
                                        <p:tgtEl>
                                          <p:spTgt spid="9218"/>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fade">
                                      <p:cBhvr>
                                        <p:cTn id="23" dur="1000"/>
                                        <p:tgtEl>
                                          <p:spTgt spid="4">
                                            <p:txEl>
                                              <p:pRg st="0" end="0"/>
                                            </p:txEl>
                                          </p:spTgt>
                                        </p:tgtEl>
                                      </p:cBhvr>
                                    </p:animEffect>
                                    <p:anim calcmode="lin" valueType="num">
                                      <p:cBhvr>
                                        <p:cTn id="2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5">
                                            <p:txEl>
                                              <p:pRg st="0" end="0"/>
                                            </p:txEl>
                                          </p:spTgt>
                                        </p:tgtEl>
                                        <p:attrNameLst>
                                          <p:attrName>style.visibility</p:attrName>
                                        </p:attrNameLst>
                                      </p:cBhvr>
                                      <p:to>
                                        <p:strVal val="visible"/>
                                      </p:to>
                                    </p:set>
                                    <p:anim calcmode="lin" valueType="num">
                                      <p:cBhvr additive="base">
                                        <p:cTn id="30"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9221"/>
                                        </p:tgtEl>
                                        <p:attrNameLst>
                                          <p:attrName>style.visibility</p:attrName>
                                        </p:attrNameLst>
                                      </p:cBhvr>
                                      <p:to>
                                        <p:strVal val="visible"/>
                                      </p:to>
                                    </p:set>
                                    <p:animEffect transition="in" filter="circle(in)">
                                      <p:cBhvr>
                                        <p:cTn id="36" dur="2000"/>
                                        <p:tgtEl>
                                          <p:spTgt spid="9221"/>
                                        </p:tgtEl>
                                      </p:cBhvr>
                                    </p:animEffec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6">
                                            <p:txEl>
                                              <p:pRg st="0" end="0"/>
                                            </p:txEl>
                                          </p:spTgt>
                                        </p:tgtEl>
                                        <p:attrNameLst>
                                          <p:attrName>style.visibility</p:attrName>
                                        </p:attrNameLst>
                                      </p:cBhvr>
                                      <p:to>
                                        <p:strVal val="visible"/>
                                      </p:to>
                                    </p:set>
                                    <p:animEffect transition="in" filter="fade">
                                      <p:cBhvr>
                                        <p:cTn id="41" dur="1000"/>
                                        <p:tgtEl>
                                          <p:spTgt spid="6">
                                            <p:txEl>
                                              <p:pRg st="0" end="0"/>
                                            </p:txEl>
                                          </p:spTgt>
                                        </p:tgtEl>
                                      </p:cBhvr>
                                    </p:animEffect>
                                    <p:anim calcmode="lin" valueType="num">
                                      <p:cBhvr>
                                        <p:cTn id="4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332656"/>
            <a:ext cx="6781800" cy="504056"/>
          </a:xfrm>
        </p:spPr>
        <p:txBody>
          <a:bodyPr>
            <a:normAutofit/>
          </a:bodyPr>
          <a:lstStyle/>
          <a:p>
            <a:r>
              <a:rPr lang="cs-CZ" sz="2000" dirty="0" err="1" smtClean="0">
                <a:latin typeface="Arial" pitchFamily="34" charset="0"/>
                <a:cs typeface="Arial" pitchFamily="34" charset="0"/>
              </a:rPr>
              <a:t>Try</a:t>
            </a:r>
            <a:r>
              <a:rPr lang="cs-CZ" sz="2000" dirty="0" smtClean="0">
                <a:latin typeface="Arial" pitchFamily="34" charset="0"/>
                <a:cs typeface="Arial" pitchFamily="34" charset="0"/>
              </a:rPr>
              <a:t> to </a:t>
            </a:r>
            <a:r>
              <a:rPr lang="cs-CZ" sz="2000" dirty="0" err="1" smtClean="0">
                <a:latin typeface="Arial" pitchFamily="34" charset="0"/>
                <a:cs typeface="Arial" pitchFamily="34" charset="0"/>
              </a:rPr>
              <a:t>guess</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the</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words</a:t>
            </a:r>
            <a:r>
              <a:rPr lang="cs-CZ" sz="2000" dirty="0" smtClean="0">
                <a:latin typeface="Arial" pitchFamily="34" charset="0"/>
                <a:cs typeface="Arial" pitchFamily="34" charset="0"/>
              </a:rPr>
              <a:t>….</a:t>
            </a:r>
            <a:endParaRPr lang="cs-CZ" sz="2000" dirty="0">
              <a:latin typeface="Arial" pitchFamily="34" charset="0"/>
              <a:cs typeface="Arial" pitchFamily="34" charset="0"/>
            </a:endParaRPr>
          </a:p>
        </p:txBody>
      </p:sp>
      <p:sp>
        <p:nvSpPr>
          <p:cNvPr id="3" name="Zástupný symbol pro text 2"/>
          <p:cNvSpPr>
            <a:spLocks noGrp="1"/>
          </p:cNvSpPr>
          <p:nvPr>
            <p:ph type="body" idx="1"/>
          </p:nvPr>
        </p:nvSpPr>
        <p:spPr>
          <a:xfrm>
            <a:off x="758952" y="1412776"/>
            <a:ext cx="3657600" cy="864096"/>
          </a:xfrm>
        </p:spPr>
        <p:txBody>
          <a:bodyPr/>
          <a:lstStyle/>
          <a:p>
            <a:r>
              <a:rPr lang="cs-CZ" dirty="0">
                <a:latin typeface="Arial" pitchFamily="34" charset="0"/>
                <a:cs typeface="Arial" pitchFamily="34" charset="0"/>
              </a:rPr>
              <a:t>a</a:t>
            </a:r>
            <a:r>
              <a:rPr lang="cs-CZ" dirty="0" smtClean="0">
                <a:latin typeface="Arial" pitchFamily="34" charset="0"/>
                <a:cs typeface="Arial" pitchFamily="34" charset="0"/>
              </a:rPr>
              <a:t>s </a:t>
            </a:r>
            <a:r>
              <a:rPr lang="cs-CZ" dirty="0" err="1" smtClean="0">
                <a:latin typeface="Arial" pitchFamily="34" charset="0"/>
                <a:cs typeface="Arial" pitchFamily="34" charset="0"/>
              </a:rPr>
              <a:t>warm</a:t>
            </a:r>
            <a:r>
              <a:rPr lang="cs-CZ" dirty="0" smtClean="0">
                <a:latin typeface="Arial" pitchFamily="34" charset="0"/>
                <a:cs typeface="Arial" pitchFamily="34" charset="0"/>
              </a:rPr>
              <a:t> as …	</a:t>
            </a:r>
            <a:endParaRPr lang="cs-CZ" dirty="0">
              <a:latin typeface="Arial" pitchFamily="34" charset="0"/>
              <a:cs typeface="Arial" pitchFamily="34" charset="0"/>
            </a:endParaRPr>
          </a:p>
        </p:txBody>
      </p:sp>
      <p:sp>
        <p:nvSpPr>
          <p:cNvPr id="4" name="Zástupný symbol pro obsah 3"/>
          <p:cNvSpPr>
            <a:spLocks noGrp="1"/>
          </p:cNvSpPr>
          <p:nvPr>
            <p:ph sz="half" idx="2"/>
          </p:nvPr>
        </p:nvSpPr>
        <p:spPr>
          <a:xfrm>
            <a:off x="683568" y="2636912"/>
            <a:ext cx="3657600" cy="3456384"/>
          </a:xfrm>
        </p:spPr>
        <p:txBody>
          <a:bodyPr/>
          <a:lstStyle/>
          <a:p>
            <a:pPr marL="0" indent="0">
              <a:buNone/>
            </a:pPr>
            <a:r>
              <a:rPr lang="cs-CZ" dirty="0" smtClean="0"/>
              <a:t>T O A S T		</a:t>
            </a:r>
            <a:endParaRPr lang="cs-CZ" dirty="0"/>
          </a:p>
        </p:txBody>
      </p:sp>
      <p:sp>
        <p:nvSpPr>
          <p:cNvPr id="5" name="Zástupný symbol pro text 4"/>
          <p:cNvSpPr>
            <a:spLocks noGrp="1"/>
          </p:cNvSpPr>
          <p:nvPr>
            <p:ph type="body" sz="quarter" idx="3"/>
          </p:nvPr>
        </p:nvSpPr>
        <p:spPr>
          <a:xfrm>
            <a:off x="4645152" y="1340768"/>
            <a:ext cx="3657600" cy="936104"/>
          </a:xfrm>
        </p:spPr>
        <p:txBody>
          <a:bodyPr/>
          <a:lstStyle/>
          <a:p>
            <a:r>
              <a:rPr lang="cs-CZ" dirty="0" smtClean="0">
                <a:latin typeface="Arial" pitchFamily="34" charset="0"/>
                <a:cs typeface="Arial" pitchFamily="34" charset="0"/>
              </a:rPr>
              <a:t> as  hot  as …..</a:t>
            </a:r>
            <a:endParaRPr lang="cs-CZ" dirty="0">
              <a:latin typeface="Arial" pitchFamily="34" charset="0"/>
              <a:cs typeface="Arial" pitchFamily="34" charset="0"/>
            </a:endParaRPr>
          </a:p>
        </p:txBody>
      </p:sp>
      <p:sp>
        <p:nvSpPr>
          <p:cNvPr id="6" name="Zástupný symbol pro obsah 5"/>
          <p:cNvSpPr>
            <a:spLocks noGrp="1"/>
          </p:cNvSpPr>
          <p:nvPr>
            <p:ph sz="quarter" idx="4"/>
          </p:nvPr>
        </p:nvSpPr>
        <p:spPr>
          <a:xfrm>
            <a:off x="4645152" y="2564904"/>
            <a:ext cx="3657600" cy="3456384"/>
          </a:xfrm>
        </p:spPr>
        <p:txBody>
          <a:bodyPr/>
          <a:lstStyle/>
          <a:p>
            <a:pPr marL="0" indent="0">
              <a:buNone/>
            </a:pPr>
            <a:r>
              <a:rPr lang="cs-CZ" dirty="0" smtClean="0"/>
              <a:t>  A N   O V E N</a:t>
            </a:r>
            <a:endParaRPr lang="cs-CZ" dirty="0"/>
          </a:p>
        </p:txBody>
      </p:sp>
      <p:pic>
        <p:nvPicPr>
          <p:cNvPr id="1026" name="Picture 2" descr="Krajíce chleb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3704100"/>
            <a:ext cx="1828800" cy="18288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Zobrazit podrobnost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3704100"/>
            <a:ext cx="18288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26804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1000"/>
                                        <p:tgtEl>
                                          <p:spTgt spid="4">
                                            <p:txEl>
                                              <p:pRg st="0" end="0"/>
                                            </p:txEl>
                                          </p:spTgt>
                                        </p:tgtEl>
                                      </p:cBhvr>
                                    </p:animEffect>
                                    <p:anim calcmode="lin" valueType="num">
                                      <p:cBhvr>
                                        <p:cTn id="1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fade">
                                      <p:cBhvr>
                                        <p:cTn id="31" dur="1000"/>
                                        <p:tgtEl>
                                          <p:spTgt spid="6">
                                            <p:txEl>
                                              <p:pRg st="0" end="0"/>
                                            </p:txEl>
                                          </p:spTgt>
                                        </p:tgtEl>
                                      </p:cBhvr>
                                    </p:animEffect>
                                    <p:anim calcmode="lin" valueType="num">
                                      <p:cBhvr>
                                        <p:cTn id="3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332656"/>
            <a:ext cx="6781800" cy="504056"/>
          </a:xfrm>
        </p:spPr>
        <p:txBody>
          <a:bodyPr>
            <a:normAutofit/>
          </a:bodyPr>
          <a:lstStyle/>
          <a:p>
            <a:r>
              <a:rPr lang="cs-CZ" sz="2000" dirty="0" err="1" smtClean="0">
                <a:latin typeface="Arial" pitchFamily="34" charset="0"/>
                <a:cs typeface="Arial" pitchFamily="34" charset="0"/>
              </a:rPr>
              <a:t>Try</a:t>
            </a:r>
            <a:r>
              <a:rPr lang="cs-CZ" sz="2000" dirty="0" smtClean="0">
                <a:latin typeface="Arial" pitchFamily="34" charset="0"/>
                <a:cs typeface="Arial" pitchFamily="34" charset="0"/>
              </a:rPr>
              <a:t> to </a:t>
            </a:r>
            <a:r>
              <a:rPr lang="cs-CZ" sz="2000" dirty="0" err="1" smtClean="0">
                <a:latin typeface="Arial" pitchFamily="34" charset="0"/>
                <a:cs typeface="Arial" pitchFamily="34" charset="0"/>
              </a:rPr>
              <a:t>guess</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the</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words</a:t>
            </a:r>
            <a:r>
              <a:rPr lang="cs-CZ" sz="2000" dirty="0" smtClean="0">
                <a:latin typeface="Arial" pitchFamily="34" charset="0"/>
                <a:cs typeface="Arial" pitchFamily="34" charset="0"/>
              </a:rPr>
              <a:t>….</a:t>
            </a:r>
            <a:endParaRPr lang="cs-CZ" sz="2000" dirty="0">
              <a:latin typeface="Arial" pitchFamily="34" charset="0"/>
              <a:cs typeface="Arial" pitchFamily="34" charset="0"/>
            </a:endParaRPr>
          </a:p>
        </p:txBody>
      </p:sp>
      <p:sp>
        <p:nvSpPr>
          <p:cNvPr id="3" name="Zástupný symbol pro text 2"/>
          <p:cNvSpPr>
            <a:spLocks noGrp="1"/>
          </p:cNvSpPr>
          <p:nvPr>
            <p:ph type="body" idx="1"/>
          </p:nvPr>
        </p:nvSpPr>
        <p:spPr>
          <a:xfrm>
            <a:off x="758952" y="1412776"/>
            <a:ext cx="3657600" cy="864096"/>
          </a:xfrm>
        </p:spPr>
        <p:txBody>
          <a:bodyPr/>
          <a:lstStyle/>
          <a:p>
            <a:r>
              <a:rPr lang="cs-CZ" dirty="0">
                <a:latin typeface="Arial" pitchFamily="34" charset="0"/>
                <a:cs typeface="Arial" pitchFamily="34" charset="0"/>
              </a:rPr>
              <a:t>a</a:t>
            </a:r>
            <a:r>
              <a:rPr lang="cs-CZ" dirty="0" smtClean="0">
                <a:latin typeface="Arial" pitchFamily="34" charset="0"/>
                <a:cs typeface="Arial" pitchFamily="34" charset="0"/>
              </a:rPr>
              <a:t>s </a:t>
            </a:r>
            <a:r>
              <a:rPr lang="cs-CZ" dirty="0" err="1" smtClean="0">
                <a:latin typeface="Arial" pitchFamily="34" charset="0"/>
                <a:cs typeface="Arial" pitchFamily="34" charset="0"/>
              </a:rPr>
              <a:t>old</a:t>
            </a:r>
            <a:r>
              <a:rPr lang="cs-CZ" dirty="0" smtClean="0">
                <a:latin typeface="Arial" pitchFamily="34" charset="0"/>
                <a:cs typeface="Arial" pitchFamily="34" charset="0"/>
              </a:rPr>
              <a:t> as …	</a:t>
            </a:r>
            <a:endParaRPr lang="cs-CZ" dirty="0">
              <a:latin typeface="Arial" pitchFamily="34" charset="0"/>
              <a:cs typeface="Arial" pitchFamily="34" charset="0"/>
            </a:endParaRPr>
          </a:p>
        </p:txBody>
      </p:sp>
      <p:sp>
        <p:nvSpPr>
          <p:cNvPr id="4" name="Zástupný symbol pro obsah 3"/>
          <p:cNvSpPr>
            <a:spLocks noGrp="1"/>
          </p:cNvSpPr>
          <p:nvPr>
            <p:ph sz="half" idx="2"/>
          </p:nvPr>
        </p:nvSpPr>
        <p:spPr>
          <a:xfrm>
            <a:off x="683568" y="2636912"/>
            <a:ext cx="3657600" cy="3456384"/>
          </a:xfrm>
        </p:spPr>
        <p:txBody>
          <a:bodyPr/>
          <a:lstStyle/>
          <a:p>
            <a:pPr marL="0" indent="0">
              <a:buNone/>
            </a:pPr>
            <a:r>
              <a:rPr lang="cs-CZ" dirty="0" smtClean="0"/>
              <a:t>H I L </a:t>
            </a:r>
            <a:r>
              <a:rPr lang="cs-CZ" dirty="0" err="1" smtClean="0"/>
              <a:t>L</a:t>
            </a:r>
            <a:r>
              <a:rPr lang="cs-CZ" dirty="0" smtClean="0"/>
              <a:t> S		</a:t>
            </a:r>
            <a:endParaRPr lang="cs-CZ" dirty="0"/>
          </a:p>
        </p:txBody>
      </p:sp>
      <p:sp>
        <p:nvSpPr>
          <p:cNvPr id="5" name="Zástupný symbol pro text 4"/>
          <p:cNvSpPr>
            <a:spLocks noGrp="1"/>
          </p:cNvSpPr>
          <p:nvPr>
            <p:ph type="body" sz="quarter" idx="3"/>
          </p:nvPr>
        </p:nvSpPr>
        <p:spPr>
          <a:xfrm>
            <a:off x="4645152" y="1340768"/>
            <a:ext cx="3657600" cy="936104"/>
          </a:xfrm>
        </p:spPr>
        <p:txBody>
          <a:bodyPr/>
          <a:lstStyle/>
          <a:p>
            <a:r>
              <a:rPr lang="cs-CZ" dirty="0" smtClean="0">
                <a:latin typeface="Arial" pitchFamily="34" charset="0"/>
                <a:cs typeface="Arial" pitchFamily="34" charset="0"/>
              </a:rPr>
              <a:t> as  big  as …..</a:t>
            </a:r>
            <a:endParaRPr lang="cs-CZ" dirty="0">
              <a:latin typeface="Arial" pitchFamily="34" charset="0"/>
              <a:cs typeface="Arial" pitchFamily="34" charset="0"/>
            </a:endParaRPr>
          </a:p>
        </p:txBody>
      </p:sp>
      <p:sp>
        <p:nvSpPr>
          <p:cNvPr id="6" name="Zástupný symbol pro obsah 5"/>
          <p:cNvSpPr>
            <a:spLocks noGrp="1"/>
          </p:cNvSpPr>
          <p:nvPr>
            <p:ph sz="quarter" idx="4"/>
          </p:nvPr>
        </p:nvSpPr>
        <p:spPr>
          <a:xfrm>
            <a:off x="4645152" y="2564904"/>
            <a:ext cx="3657600" cy="3456384"/>
          </a:xfrm>
        </p:spPr>
        <p:txBody>
          <a:bodyPr/>
          <a:lstStyle/>
          <a:p>
            <a:pPr marL="0" indent="0">
              <a:buNone/>
            </a:pPr>
            <a:r>
              <a:rPr lang="cs-CZ" dirty="0" smtClean="0"/>
              <a:t>  A N   E L E P H A N T</a:t>
            </a:r>
            <a:endParaRPr lang="cs-CZ"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3501008"/>
            <a:ext cx="2472704" cy="15710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3461635"/>
            <a:ext cx="2376264" cy="1584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1009222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1000"/>
                                        <p:tgtEl>
                                          <p:spTgt spid="4">
                                            <p:txEl>
                                              <p:pRg st="0" end="0"/>
                                            </p:txEl>
                                          </p:spTgt>
                                        </p:tgtEl>
                                      </p:cBhvr>
                                    </p:animEffect>
                                    <p:anim calcmode="lin" valueType="num">
                                      <p:cBhvr>
                                        <p:cTn id="1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fade">
                                      <p:cBhvr>
                                        <p:cTn id="31" dur="1000"/>
                                        <p:tgtEl>
                                          <p:spTgt spid="6">
                                            <p:txEl>
                                              <p:pRg st="0" end="0"/>
                                            </p:txEl>
                                          </p:spTgt>
                                        </p:tgtEl>
                                      </p:cBhvr>
                                    </p:animEffect>
                                    <p:anim calcmode="lin" valueType="num">
                                      <p:cBhvr>
                                        <p:cTn id="3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332656"/>
            <a:ext cx="6781800" cy="504056"/>
          </a:xfrm>
        </p:spPr>
        <p:txBody>
          <a:bodyPr>
            <a:normAutofit/>
          </a:bodyPr>
          <a:lstStyle/>
          <a:p>
            <a:r>
              <a:rPr lang="cs-CZ" sz="2000" dirty="0" err="1" smtClean="0">
                <a:latin typeface="Arial" pitchFamily="34" charset="0"/>
                <a:cs typeface="Arial" pitchFamily="34" charset="0"/>
              </a:rPr>
              <a:t>Try</a:t>
            </a:r>
            <a:r>
              <a:rPr lang="cs-CZ" sz="2000" dirty="0" smtClean="0">
                <a:latin typeface="Arial" pitchFamily="34" charset="0"/>
                <a:cs typeface="Arial" pitchFamily="34" charset="0"/>
              </a:rPr>
              <a:t> to </a:t>
            </a:r>
            <a:r>
              <a:rPr lang="cs-CZ" sz="2000" dirty="0" err="1" smtClean="0">
                <a:latin typeface="Arial" pitchFamily="34" charset="0"/>
                <a:cs typeface="Arial" pitchFamily="34" charset="0"/>
              </a:rPr>
              <a:t>guess</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the</a:t>
            </a:r>
            <a:r>
              <a:rPr lang="cs-CZ" sz="2000" dirty="0" smtClean="0">
                <a:latin typeface="Arial" pitchFamily="34" charset="0"/>
                <a:cs typeface="Arial" pitchFamily="34" charset="0"/>
              </a:rPr>
              <a:t> </a:t>
            </a:r>
            <a:r>
              <a:rPr lang="cs-CZ" sz="2000" dirty="0" err="1" smtClean="0">
                <a:latin typeface="Arial" pitchFamily="34" charset="0"/>
                <a:cs typeface="Arial" pitchFamily="34" charset="0"/>
              </a:rPr>
              <a:t>words</a:t>
            </a:r>
            <a:r>
              <a:rPr lang="cs-CZ" sz="2000" dirty="0" smtClean="0">
                <a:latin typeface="Arial" pitchFamily="34" charset="0"/>
                <a:cs typeface="Arial" pitchFamily="34" charset="0"/>
              </a:rPr>
              <a:t>….</a:t>
            </a:r>
            <a:endParaRPr lang="cs-CZ" sz="2000" dirty="0">
              <a:latin typeface="Arial" pitchFamily="34" charset="0"/>
              <a:cs typeface="Arial" pitchFamily="34" charset="0"/>
            </a:endParaRPr>
          </a:p>
        </p:txBody>
      </p:sp>
      <p:sp>
        <p:nvSpPr>
          <p:cNvPr id="3" name="Zástupný symbol pro text 2"/>
          <p:cNvSpPr>
            <a:spLocks noGrp="1"/>
          </p:cNvSpPr>
          <p:nvPr>
            <p:ph type="body" idx="1"/>
          </p:nvPr>
        </p:nvSpPr>
        <p:spPr>
          <a:xfrm>
            <a:off x="758952" y="1412776"/>
            <a:ext cx="3657600" cy="864096"/>
          </a:xfrm>
        </p:spPr>
        <p:txBody>
          <a:bodyPr/>
          <a:lstStyle/>
          <a:p>
            <a:r>
              <a:rPr lang="cs-CZ" dirty="0">
                <a:latin typeface="Arial" pitchFamily="34" charset="0"/>
                <a:cs typeface="Arial" pitchFamily="34" charset="0"/>
              </a:rPr>
              <a:t>a</a:t>
            </a:r>
            <a:r>
              <a:rPr lang="cs-CZ" dirty="0" smtClean="0">
                <a:latin typeface="Arial" pitchFamily="34" charset="0"/>
                <a:cs typeface="Arial" pitchFamily="34" charset="0"/>
              </a:rPr>
              <a:t>s proud as …	</a:t>
            </a:r>
            <a:endParaRPr lang="cs-CZ" dirty="0">
              <a:latin typeface="Arial" pitchFamily="34" charset="0"/>
              <a:cs typeface="Arial" pitchFamily="34" charset="0"/>
            </a:endParaRPr>
          </a:p>
        </p:txBody>
      </p:sp>
      <p:sp>
        <p:nvSpPr>
          <p:cNvPr id="4" name="Zástupný symbol pro obsah 3"/>
          <p:cNvSpPr>
            <a:spLocks noGrp="1"/>
          </p:cNvSpPr>
          <p:nvPr>
            <p:ph sz="half" idx="2"/>
          </p:nvPr>
        </p:nvSpPr>
        <p:spPr>
          <a:xfrm>
            <a:off x="683568" y="2636912"/>
            <a:ext cx="3657600" cy="3456384"/>
          </a:xfrm>
        </p:spPr>
        <p:txBody>
          <a:bodyPr/>
          <a:lstStyle/>
          <a:p>
            <a:pPr marL="0" indent="0">
              <a:buNone/>
            </a:pPr>
            <a:r>
              <a:rPr lang="cs-CZ" dirty="0" smtClean="0"/>
              <a:t>A    P E A C O C K		</a:t>
            </a:r>
            <a:endParaRPr lang="cs-CZ" dirty="0"/>
          </a:p>
        </p:txBody>
      </p:sp>
      <p:sp>
        <p:nvSpPr>
          <p:cNvPr id="5" name="Zástupný symbol pro text 4"/>
          <p:cNvSpPr>
            <a:spLocks noGrp="1"/>
          </p:cNvSpPr>
          <p:nvPr>
            <p:ph type="body" sz="quarter" idx="3"/>
          </p:nvPr>
        </p:nvSpPr>
        <p:spPr>
          <a:xfrm>
            <a:off x="4645152" y="1340768"/>
            <a:ext cx="3657600" cy="936104"/>
          </a:xfrm>
        </p:spPr>
        <p:txBody>
          <a:bodyPr/>
          <a:lstStyle/>
          <a:p>
            <a:r>
              <a:rPr lang="cs-CZ" dirty="0" smtClean="0">
                <a:latin typeface="Arial" pitchFamily="34" charset="0"/>
                <a:cs typeface="Arial" pitchFamily="34" charset="0"/>
              </a:rPr>
              <a:t> as  </a:t>
            </a:r>
            <a:r>
              <a:rPr lang="cs-CZ" dirty="0" err="1" smtClean="0">
                <a:latin typeface="Arial" pitchFamily="34" charset="0"/>
                <a:cs typeface="Arial" pitchFamily="34" charset="0"/>
              </a:rPr>
              <a:t>cold</a:t>
            </a:r>
            <a:r>
              <a:rPr lang="cs-CZ" dirty="0" smtClean="0">
                <a:latin typeface="Arial" pitchFamily="34" charset="0"/>
                <a:cs typeface="Arial" pitchFamily="34" charset="0"/>
              </a:rPr>
              <a:t> as …</a:t>
            </a:r>
            <a:endParaRPr lang="cs-CZ" dirty="0">
              <a:latin typeface="Arial" pitchFamily="34" charset="0"/>
              <a:cs typeface="Arial" pitchFamily="34" charset="0"/>
            </a:endParaRPr>
          </a:p>
        </p:txBody>
      </p:sp>
      <p:sp>
        <p:nvSpPr>
          <p:cNvPr id="6" name="Zástupný symbol pro obsah 5"/>
          <p:cNvSpPr>
            <a:spLocks noGrp="1"/>
          </p:cNvSpPr>
          <p:nvPr>
            <p:ph sz="quarter" idx="4"/>
          </p:nvPr>
        </p:nvSpPr>
        <p:spPr>
          <a:xfrm>
            <a:off x="4645152" y="2564904"/>
            <a:ext cx="3657600" cy="3456384"/>
          </a:xfrm>
        </p:spPr>
        <p:txBody>
          <a:bodyPr/>
          <a:lstStyle/>
          <a:p>
            <a:pPr marL="0" indent="0">
              <a:buNone/>
            </a:pPr>
            <a:r>
              <a:rPr lang="cs-CZ" dirty="0" smtClean="0"/>
              <a:t>  I C E</a:t>
            </a:r>
            <a:endParaRPr lang="cs-CZ"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3717032"/>
            <a:ext cx="2872248" cy="16767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3565004"/>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445252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1000"/>
                                        <p:tgtEl>
                                          <p:spTgt spid="4">
                                            <p:txEl>
                                              <p:pRg st="0" end="0"/>
                                            </p:txEl>
                                          </p:spTgt>
                                        </p:tgtEl>
                                      </p:cBhvr>
                                    </p:animEffect>
                                    <p:anim calcmode="lin" valueType="num">
                                      <p:cBhvr>
                                        <p:cTn id="1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fade">
                                      <p:cBhvr>
                                        <p:cTn id="31" dur="1000"/>
                                        <p:tgtEl>
                                          <p:spTgt spid="6">
                                            <p:txEl>
                                              <p:pRg st="0" end="0"/>
                                            </p:txEl>
                                          </p:spTgt>
                                        </p:tgtEl>
                                      </p:cBhvr>
                                    </p:animEffect>
                                    <p:anim calcmode="lin" valueType="num">
                                      <p:cBhvr>
                                        <p:cTn id="3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548680"/>
            <a:ext cx="6781800" cy="5472608"/>
          </a:xfrm>
        </p:spPr>
        <p:txBody>
          <a:bodyPr>
            <a:noAutofit/>
          </a:bodyPr>
          <a:lstStyle/>
          <a:p>
            <a:r>
              <a:rPr lang="cs-CZ" sz="3200" i="1" dirty="0" err="1" smtClean="0">
                <a:latin typeface="Arial" pitchFamily="34" charset="0"/>
                <a:cs typeface="Arial" pitchFamily="34" charset="0"/>
              </a:rPr>
              <a:t>Let´s</a:t>
            </a:r>
            <a:r>
              <a:rPr lang="cs-CZ" sz="3200" i="1" dirty="0" smtClean="0">
                <a:latin typeface="Arial" pitchFamily="34" charset="0"/>
                <a:cs typeface="Arial" pitchFamily="34" charset="0"/>
              </a:rPr>
              <a:t> </a:t>
            </a:r>
            <a:r>
              <a:rPr lang="cs-CZ" sz="3200" i="1" dirty="0" err="1" smtClean="0">
                <a:latin typeface="Arial" pitchFamily="34" charset="0"/>
                <a:cs typeface="Arial" pitchFamily="34" charset="0"/>
              </a:rPr>
              <a:t>practise</a:t>
            </a:r>
            <a:r>
              <a:rPr lang="cs-CZ" sz="3200" i="1" dirty="0" smtClean="0">
                <a:latin typeface="Arial" pitchFamily="34" charset="0"/>
                <a:cs typeface="Arial" pitchFamily="34" charset="0"/>
              </a:rPr>
              <a:t>!</a:t>
            </a:r>
            <a:br>
              <a:rPr lang="cs-CZ" sz="3200" i="1" dirty="0" smtClean="0">
                <a:latin typeface="Arial" pitchFamily="34" charset="0"/>
                <a:cs typeface="Arial" pitchFamily="34" charset="0"/>
              </a:rPr>
            </a:br>
            <a:r>
              <a:rPr lang="cs-CZ" sz="3200" i="1" dirty="0" smtClean="0">
                <a:latin typeface="Arial" pitchFamily="34" charset="0"/>
                <a:cs typeface="Arial" pitchFamily="34" charset="0"/>
              </a:rPr>
              <a:t>Fill in </a:t>
            </a:r>
            <a:r>
              <a:rPr lang="cs-CZ" sz="3200" i="1" dirty="0" err="1" smtClean="0">
                <a:latin typeface="Arial" pitchFamily="34" charset="0"/>
                <a:cs typeface="Arial" pitchFamily="34" charset="0"/>
              </a:rPr>
              <a:t>the</a:t>
            </a:r>
            <a:r>
              <a:rPr lang="cs-CZ" sz="3200" i="1" dirty="0" smtClean="0">
                <a:latin typeface="Arial" pitchFamily="34" charset="0"/>
                <a:cs typeface="Arial" pitchFamily="34" charset="0"/>
              </a:rPr>
              <a:t> </a:t>
            </a:r>
            <a:r>
              <a:rPr lang="cs-CZ" sz="3200" i="1" dirty="0" err="1" smtClean="0">
                <a:latin typeface="Arial" pitchFamily="34" charset="0"/>
                <a:cs typeface="Arial" pitchFamily="34" charset="0"/>
              </a:rPr>
              <a:t>missing</a:t>
            </a:r>
            <a:r>
              <a:rPr lang="cs-CZ" sz="3200" i="1" dirty="0" smtClean="0">
                <a:latin typeface="Arial" pitchFamily="34" charset="0"/>
                <a:cs typeface="Arial" pitchFamily="34" charset="0"/>
              </a:rPr>
              <a:t> </a:t>
            </a:r>
            <a:r>
              <a:rPr lang="cs-CZ" sz="3200" i="1" dirty="0" err="1" smtClean="0">
                <a:latin typeface="Arial" pitchFamily="34" charset="0"/>
                <a:cs typeface="Arial" pitchFamily="34" charset="0"/>
              </a:rPr>
              <a:t>words</a:t>
            </a:r>
            <a:r>
              <a:rPr lang="cs-CZ" sz="3200" i="1" dirty="0" smtClean="0">
                <a:latin typeface="Arial" pitchFamily="34" charset="0"/>
                <a:cs typeface="Arial" pitchFamily="34" charset="0"/>
              </a:rPr>
              <a:t>!</a:t>
            </a:r>
            <a:br>
              <a:rPr lang="cs-CZ" sz="3200" i="1" dirty="0" smtClean="0">
                <a:latin typeface="Arial" pitchFamily="34" charset="0"/>
                <a:cs typeface="Arial" pitchFamily="34" charset="0"/>
              </a:rPr>
            </a:br>
            <a:r>
              <a:rPr lang="cs-CZ" sz="3200" dirty="0" smtClean="0">
                <a:latin typeface="Arial" pitchFamily="34" charset="0"/>
                <a:cs typeface="Arial" pitchFamily="34" charset="0"/>
              </a:rPr>
              <a:t>1. as _ _ _ _ _ as </a:t>
            </a:r>
            <a:r>
              <a:rPr lang="cs-CZ" sz="3200" dirty="0" err="1" smtClean="0">
                <a:latin typeface="Arial" pitchFamily="34" charset="0"/>
                <a:cs typeface="Arial" pitchFamily="34" charset="0"/>
              </a:rPr>
              <a:t>snow</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2. as _ _ _ _ _ as night</a:t>
            </a:r>
            <a:br>
              <a:rPr lang="cs-CZ" sz="3200" dirty="0" smtClean="0">
                <a:latin typeface="Arial" pitchFamily="34" charset="0"/>
                <a:cs typeface="Arial" pitchFamily="34" charset="0"/>
              </a:rPr>
            </a:br>
            <a:r>
              <a:rPr lang="cs-CZ" sz="3200" dirty="0" smtClean="0">
                <a:latin typeface="Arial" pitchFamily="34" charset="0"/>
                <a:cs typeface="Arial" pitchFamily="34" charset="0"/>
              </a:rPr>
              <a:t>3. as _ _ _ _ _ as </a:t>
            </a:r>
            <a:r>
              <a:rPr lang="cs-CZ" sz="3200" dirty="0" err="1" smtClean="0">
                <a:latin typeface="Arial" pitchFamily="34" charset="0"/>
                <a:cs typeface="Arial" pitchFamily="34" charset="0"/>
              </a:rPr>
              <a:t>lead</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4. as _ _ _ _ _ as a </a:t>
            </a:r>
            <a:r>
              <a:rPr lang="cs-CZ" sz="3200" dirty="0" err="1" smtClean="0">
                <a:latin typeface="Arial" pitchFamily="34" charset="0"/>
                <a:cs typeface="Arial" pitchFamily="34" charset="0"/>
              </a:rPr>
              <a:t>feather</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5. as _ _ _ _ _ as a lord</a:t>
            </a:r>
            <a:br>
              <a:rPr lang="cs-CZ" sz="3200" dirty="0" smtClean="0">
                <a:latin typeface="Arial" pitchFamily="34" charset="0"/>
                <a:cs typeface="Arial" pitchFamily="34" charset="0"/>
              </a:rPr>
            </a:br>
            <a:r>
              <a:rPr lang="cs-CZ" sz="3200" dirty="0" smtClean="0">
                <a:latin typeface="Arial" pitchFamily="34" charset="0"/>
                <a:cs typeface="Arial" pitchFamily="34" charset="0"/>
              </a:rPr>
              <a:t>6. as _ _ _ _ _ as a </a:t>
            </a:r>
            <a:r>
              <a:rPr lang="cs-CZ" sz="3200" dirty="0" err="1" smtClean="0">
                <a:latin typeface="Arial" pitchFamily="34" charset="0"/>
                <a:cs typeface="Arial" pitchFamily="34" charset="0"/>
              </a:rPr>
              <a:t>judge</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7. as _ _ _ _ _ as a </a:t>
            </a:r>
            <a:r>
              <a:rPr lang="cs-CZ" sz="3200" dirty="0" err="1" smtClean="0">
                <a:latin typeface="Arial" pitchFamily="34" charset="0"/>
                <a:cs typeface="Arial" pitchFamily="34" charset="0"/>
              </a:rPr>
              <a:t>bat</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8. as _ _ _ _ as a </a:t>
            </a:r>
            <a:r>
              <a:rPr lang="cs-CZ" sz="3200" dirty="0" err="1" smtClean="0">
                <a:latin typeface="Arial" pitchFamily="34" charset="0"/>
                <a:cs typeface="Arial" pitchFamily="34" charset="0"/>
              </a:rPr>
              <a:t>rake</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endParaRPr lang="cs-CZ" sz="3200" dirty="0">
              <a:latin typeface="Arial" pitchFamily="34" charset="0"/>
              <a:cs typeface="Arial" pitchFamily="34" charset="0"/>
            </a:endParaRPr>
          </a:p>
        </p:txBody>
      </p:sp>
    </p:spTree>
    <p:extLst>
      <p:ext uri="{BB962C8B-B14F-4D97-AF65-F5344CB8AC3E}">
        <p14:creationId xmlns:p14="http://schemas.microsoft.com/office/powerpoint/2010/main" val="2946296003"/>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grpId="0" nodeType="clickEffect">
                                  <p:stCondLst>
                                    <p:cond delay="0"/>
                                  </p:stCondLst>
                                  <p:iterate type="lt">
                                    <p:tmPct val="4000"/>
                                  </p:iterate>
                                  <p:childTnLst>
                                    <p:set>
                                      <p:cBhvr override="childStyle">
                                        <p:cTn id="6" dur="500" fill="hold"/>
                                        <p:tgtEl>
                                          <p:spTgt spid="2"/>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548680"/>
            <a:ext cx="6781800" cy="5472608"/>
          </a:xfrm>
        </p:spPr>
        <p:txBody>
          <a:bodyPr>
            <a:noAutofit/>
          </a:bodyPr>
          <a:lstStyle/>
          <a:p>
            <a:r>
              <a:rPr lang="cs-CZ" sz="3200" i="1" dirty="0" err="1" smtClean="0">
                <a:latin typeface="Arial" pitchFamily="34" charset="0"/>
                <a:cs typeface="Arial" pitchFamily="34" charset="0"/>
              </a:rPr>
              <a:t>Let´s</a:t>
            </a:r>
            <a:r>
              <a:rPr lang="cs-CZ" sz="3200" i="1" dirty="0" smtClean="0">
                <a:latin typeface="Arial" pitchFamily="34" charset="0"/>
                <a:cs typeface="Arial" pitchFamily="34" charset="0"/>
              </a:rPr>
              <a:t> </a:t>
            </a:r>
            <a:r>
              <a:rPr lang="cs-CZ" sz="3200" i="1" dirty="0" err="1" smtClean="0">
                <a:latin typeface="Arial" pitchFamily="34" charset="0"/>
                <a:cs typeface="Arial" pitchFamily="34" charset="0"/>
              </a:rPr>
              <a:t>practise</a:t>
            </a:r>
            <a:r>
              <a:rPr lang="cs-CZ" sz="3200" i="1" dirty="0" smtClean="0">
                <a:latin typeface="Arial" pitchFamily="34" charset="0"/>
                <a:cs typeface="Arial" pitchFamily="34" charset="0"/>
              </a:rPr>
              <a:t>!</a:t>
            </a:r>
            <a:br>
              <a:rPr lang="cs-CZ" sz="3200" i="1" dirty="0" smtClean="0">
                <a:latin typeface="Arial" pitchFamily="34" charset="0"/>
                <a:cs typeface="Arial" pitchFamily="34" charset="0"/>
              </a:rPr>
            </a:br>
            <a:r>
              <a:rPr lang="cs-CZ" sz="3200" i="1" dirty="0" smtClean="0">
                <a:latin typeface="Arial" pitchFamily="34" charset="0"/>
                <a:cs typeface="Arial" pitchFamily="34" charset="0"/>
              </a:rPr>
              <a:t>Fill in </a:t>
            </a:r>
            <a:r>
              <a:rPr lang="cs-CZ" sz="3200" i="1" dirty="0" err="1" smtClean="0">
                <a:latin typeface="Arial" pitchFamily="34" charset="0"/>
                <a:cs typeface="Arial" pitchFamily="34" charset="0"/>
              </a:rPr>
              <a:t>the</a:t>
            </a:r>
            <a:r>
              <a:rPr lang="cs-CZ" sz="3200" i="1" dirty="0" smtClean="0">
                <a:latin typeface="Arial" pitchFamily="34" charset="0"/>
                <a:cs typeface="Arial" pitchFamily="34" charset="0"/>
              </a:rPr>
              <a:t> </a:t>
            </a:r>
            <a:r>
              <a:rPr lang="cs-CZ" sz="3200" i="1" dirty="0" err="1" smtClean="0">
                <a:latin typeface="Arial" pitchFamily="34" charset="0"/>
                <a:cs typeface="Arial" pitchFamily="34" charset="0"/>
              </a:rPr>
              <a:t>missing</a:t>
            </a:r>
            <a:r>
              <a:rPr lang="cs-CZ" sz="3200" i="1" dirty="0" smtClean="0">
                <a:latin typeface="Arial" pitchFamily="34" charset="0"/>
                <a:cs typeface="Arial" pitchFamily="34" charset="0"/>
              </a:rPr>
              <a:t> </a:t>
            </a:r>
            <a:r>
              <a:rPr lang="cs-CZ" sz="3200" i="1" dirty="0" err="1" smtClean="0">
                <a:latin typeface="Arial" pitchFamily="34" charset="0"/>
                <a:cs typeface="Arial" pitchFamily="34" charset="0"/>
              </a:rPr>
              <a:t>words</a:t>
            </a:r>
            <a:r>
              <a:rPr lang="cs-CZ" sz="3200" i="1" dirty="0" smtClean="0">
                <a:latin typeface="Arial" pitchFamily="34" charset="0"/>
                <a:cs typeface="Arial" pitchFamily="34" charset="0"/>
              </a:rPr>
              <a:t>!</a:t>
            </a:r>
            <a:br>
              <a:rPr lang="cs-CZ" sz="3200" i="1" dirty="0" smtClean="0">
                <a:latin typeface="Arial" pitchFamily="34" charset="0"/>
                <a:cs typeface="Arial" pitchFamily="34" charset="0"/>
              </a:rPr>
            </a:br>
            <a:r>
              <a:rPr lang="cs-CZ" sz="3200" dirty="0" smtClean="0">
                <a:latin typeface="Arial" pitchFamily="34" charset="0"/>
                <a:cs typeface="Arial" pitchFamily="34" charset="0"/>
              </a:rPr>
              <a:t>9. as _ _ _ _ _ _ as </a:t>
            </a:r>
            <a:r>
              <a:rPr lang="cs-CZ" sz="3200" dirty="0" err="1" smtClean="0">
                <a:latin typeface="Arial" pitchFamily="34" charset="0"/>
                <a:cs typeface="Arial" pitchFamily="34" charset="0"/>
              </a:rPr>
              <a:t>an</a:t>
            </a:r>
            <a:r>
              <a:rPr lang="cs-CZ" sz="3200" dirty="0" smtClean="0">
                <a:latin typeface="Arial" pitchFamily="34" charset="0"/>
                <a:cs typeface="Arial" pitchFamily="34" charset="0"/>
              </a:rPr>
              <a:t> </a:t>
            </a:r>
            <a:r>
              <a:rPr lang="cs-CZ" sz="3200" dirty="0" err="1" smtClean="0">
                <a:latin typeface="Arial" pitchFamily="34" charset="0"/>
                <a:cs typeface="Arial" pitchFamily="34" charset="0"/>
              </a:rPr>
              <a:t>ox</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10. as _ _ _ _ _ as a </a:t>
            </a:r>
            <a:r>
              <a:rPr lang="cs-CZ" sz="3200" dirty="0" err="1" smtClean="0">
                <a:latin typeface="Arial" pitchFamily="34" charset="0"/>
                <a:cs typeface="Arial" pitchFamily="34" charset="0"/>
              </a:rPr>
              <a:t>mouse</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11. as _ _ _ as a </a:t>
            </a:r>
            <a:r>
              <a:rPr lang="cs-CZ" sz="3200" dirty="0" err="1" smtClean="0">
                <a:latin typeface="Arial" pitchFamily="34" charset="0"/>
                <a:cs typeface="Arial" pitchFamily="34" charset="0"/>
              </a:rPr>
              <a:t>beetroot</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12. as _ _ _ _ as </a:t>
            </a:r>
            <a:r>
              <a:rPr lang="cs-CZ" sz="3200" dirty="0" err="1" smtClean="0">
                <a:latin typeface="Arial" pitchFamily="34" charset="0"/>
                <a:cs typeface="Arial" pitchFamily="34" charset="0"/>
              </a:rPr>
              <a:t>gold</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13. as _ _ _ as a bone</a:t>
            </a:r>
            <a:br>
              <a:rPr lang="cs-CZ" sz="3200" dirty="0" smtClean="0">
                <a:latin typeface="Arial" pitchFamily="34" charset="0"/>
                <a:cs typeface="Arial" pitchFamily="34" charset="0"/>
              </a:rPr>
            </a:br>
            <a:r>
              <a:rPr lang="cs-CZ" sz="3200" dirty="0" smtClean="0">
                <a:latin typeface="Arial" pitchFamily="34" charset="0"/>
                <a:cs typeface="Arial" pitchFamily="34" charset="0"/>
              </a:rPr>
              <a:t>14. as _ _ _ _ as iron</a:t>
            </a:r>
            <a:br>
              <a:rPr lang="cs-CZ" sz="3200" dirty="0" smtClean="0">
                <a:latin typeface="Arial" pitchFamily="34" charset="0"/>
                <a:cs typeface="Arial" pitchFamily="34" charset="0"/>
              </a:rPr>
            </a:br>
            <a:r>
              <a:rPr lang="cs-CZ" sz="3200" dirty="0" smtClean="0">
                <a:latin typeface="Arial" pitchFamily="34" charset="0"/>
                <a:cs typeface="Arial" pitchFamily="34" charset="0"/>
              </a:rPr>
              <a:t>15. as _ _ _ _ _ as a </a:t>
            </a:r>
            <a:r>
              <a:rPr lang="cs-CZ" sz="3200" dirty="0" err="1" smtClean="0">
                <a:latin typeface="Arial" pitchFamily="34" charset="0"/>
                <a:cs typeface="Arial" pitchFamily="34" charset="0"/>
              </a:rPr>
              <a:t>flash</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16. as _ _ _ _ as a dog</a:t>
            </a:r>
            <a:br>
              <a:rPr lang="cs-CZ" sz="3200" dirty="0" smtClean="0">
                <a:latin typeface="Arial" pitchFamily="34" charset="0"/>
                <a:cs typeface="Arial" pitchFamily="34" charset="0"/>
              </a:rPr>
            </a:br>
            <a:endParaRPr lang="cs-CZ" sz="3200" dirty="0">
              <a:latin typeface="Arial" pitchFamily="34" charset="0"/>
              <a:cs typeface="Arial" pitchFamily="34" charset="0"/>
            </a:endParaRPr>
          </a:p>
        </p:txBody>
      </p:sp>
    </p:spTree>
    <p:extLst>
      <p:ext uri="{BB962C8B-B14F-4D97-AF65-F5344CB8AC3E}">
        <p14:creationId xmlns:p14="http://schemas.microsoft.com/office/powerpoint/2010/main" val="99138274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grpId="0" nodeType="clickEffect">
                                  <p:stCondLst>
                                    <p:cond delay="0"/>
                                  </p:stCondLst>
                                  <p:iterate type="lt">
                                    <p:tmPct val="4000"/>
                                  </p:iterate>
                                  <p:childTnLst>
                                    <p:set>
                                      <p:cBhvr override="childStyle">
                                        <p:cTn id="6" dur="500" fill="hold"/>
                                        <p:tgtEl>
                                          <p:spTgt spid="2"/>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548680"/>
            <a:ext cx="6781800" cy="5472608"/>
          </a:xfrm>
        </p:spPr>
        <p:txBody>
          <a:bodyPr>
            <a:noAutofit/>
          </a:bodyPr>
          <a:lstStyle/>
          <a:p>
            <a:r>
              <a:rPr lang="cs-CZ" sz="3200" i="1" dirty="0" err="1" smtClean="0">
                <a:latin typeface="Arial" pitchFamily="34" charset="0"/>
                <a:cs typeface="Arial" pitchFamily="34" charset="0"/>
              </a:rPr>
              <a:t>Let´s</a:t>
            </a:r>
            <a:r>
              <a:rPr lang="cs-CZ" sz="3200" i="1" dirty="0" smtClean="0">
                <a:latin typeface="Arial" pitchFamily="34" charset="0"/>
                <a:cs typeface="Arial" pitchFamily="34" charset="0"/>
              </a:rPr>
              <a:t> </a:t>
            </a:r>
            <a:r>
              <a:rPr lang="cs-CZ" sz="3200" i="1" dirty="0" err="1" smtClean="0">
                <a:latin typeface="Arial" pitchFamily="34" charset="0"/>
                <a:cs typeface="Arial" pitchFamily="34" charset="0"/>
              </a:rPr>
              <a:t>practise</a:t>
            </a:r>
            <a:r>
              <a:rPr lang="cs-CZ" sz="3200" i="1" dirty="0" smtClean="0">
                <a:latin typeface="Arial" pitchFamily="34" charset="0"/>
                <a:cs typeface="Arial" pitchFamily="34" charset="0"/>
              </a:rPr>
              <a:t>!</a:t>
            </a:r>
            <a:br>
              <a:rPr lang="cs-CZ" sz="3200" i="1" dirty="0" smtClean="0">
                <a:latin typeface="Arial" pitchFamily="34" charset="0"/>
                <a:cs typeface="Arial" pitchFamily="34" charset="0"/>
              </a:rPr>
            </a:br>
            <a:r>
              <a:rPr lang="cs-CZ" sz="3200" i="1" dirty="0" smtClean="0">
                <a:latin typeface="Arial" pitchFamily="34" charset="0"/>
                <a:cs typeface="Arial" pitchFamily="34" charset="0"/>
              </a:rPr>
              <a:t>Fill in </a:t>
            </a:r>
            <a:r>
              <a:rPr lang="cs-CZ" sz="3200" i="1" dirty="0" err="1" smtClean="0">
                <a:latin typeface="Arial" pitchFamily="34" charset="0"/>
                <a:cs typeface="Arial" pitchFamily="34" charset="0"/>
              </a:rPr>
              <a:t>the</a:t>
            </a:r>
            <a:r>
              <a:rPr lang="cs-CZ" sz="3200" i="1" dirty="0" smtClean="0">
                <a:latin typeface="Arial" pitchFamily="34" charset="0"/>
                <a:cs typeface="Arial" pitchFamily="34" charset="0"/>
              </a:rPr>
              <a:t> </a:t>
            </a:r>
            <a:r>
              <a:rPr lang="cs-CZ" sz="3200" i="1" dirty="0" err="1" smtClean="0">
                <a:latin typeface="Arial" pitchFamily="34" charset="0"/>
                <a:cs typeface="Arial" pitchFamily="34" charset="0"/>
              </a:rPr>
              <a:t>missing</a:t>
            </a:r>
            <a:r>
              <a:rPr lang="cs-CZ" sz="3200" i="1" dirty="0" smtClean="0">
                <a:latin typeface="Arial" pitchFamily="34" charset="0"/>
                <a:cs typeface="Arial" pitchFamily="34" charset="0"/>
              </a:rPr>
              <a:t> </a:t>
            </a:r>
            <a:r>
              <a:rPr lang="cs-CZ" sz="3200" i="1" dirty="0" err="1" smtClean="0">
                <a:latin typeface="Arial" pitchFamily="34" charset="0"/>
                <a:cs typeface="Arial" pitchFamily="34" charset="0"/>
              </a:rPr>
              <a:t>words</a:t>
            </a:r>
            <a:r>
              <a:rPr lang="cs-CZ" sz="3200" i="1" dirty="0" smtClean="0">
                <a:latin typeface="Arial" pitchFamily="34" charset="0"/>
                <a:cs typeface="Arial" pitchFamily="34" charset="0"/>
              </a:rPr>
              <a:t>!</a:t>
            </a:r>
            <a:br>
              <a:rPr lang="cs-CZ" sz="3200" i="1" dirty="0" smtClean="0">
                <a:latin typeface="Arial" pitchFamily="34" charset="0"/>
                <a:cs typeface="Arial" pitchFamily="34" charset="0"/>
              </a:rPr>
            </a:br>
            <a:r>
              <a:rPr lang="cs-CZ" sz="3200" dirty="0" smtClean="0">
                <a:latin typeface="Arial" pitchFamily="34" charset="0"/>
                <a:cs typeface="Arial" pitchFamily="34" charset="0"/>
              </a:rPr>
              <a:t>17. as _ _ _ _ as toast</a:t>
            </a:r>
            <a:br>
              <a:rPr lang="cs-CZ" sz="3200" dirty="0" smtClean="0">
                <a:latin typeface="Arial" pitchFamily="34" charset="0"/>
                <a:cs typeface="Arial" pitchFamily="34" charset="0"/>
              </a:rPr>
            </a:br>
            <a:r>
              <a:rPr lang="cs-CZ" sz="3200" dirty="0" smtClean="0">
                <a:latin typeface="Arial" pitchFamily="34" charset="0"/>
                <a:cs typeface="Arial" pitchFamily="34" charset="0"/>
              </a:rPr>
              <a:t>18. as _ _ _ as </a:t>
            </a:r>
            <a:r>
              <a:rPr lang="cs-CZ" sz="3200" dirty="0" err="1" smtClean="0">
                <a:latin typeface="Arial" pitchFamily="34" charset="0"/>
                <a:cs typeface="Arial" pitchFamily="34" charset="0"/>
              </a:rPr>
              <a:t>an</a:t>
            </a:r>
            <a:r>
              <a:rPr lang="cs-CZ" sz="3200" dirty="0" smtClean="0">
                <a:latin typeface="Arial" pitchFamily="34" charset="0"/>
                <a:cs typeface="Arial" pitchFamily="34" charset="0"/>
              </a:rPr>
              <a:t> </a:t>
            </a:r>
            <a:r>
              <a:rPr lang="cs-CZ" sz="3200" dirty="0" err="1" smtClean="0">
                <a:latin typeface="Arial" pitchFamily="34" charset="0"/>
                <a:cs typeface="Arial" pitchFamily="34" charset="0"/>
              </a:rPr>
              <a:t>oven</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19. as _ _ _ as </a:t>
            </a:r>
            <a:r>
              <a:rPr lang="cs-CZ" sz="3200" dirty="0" err="1" smtClean="0">
                <a:latin typeface="Arial" pitchFamily="34" charset="0"/>
                <a:cs typeface="Arial" pitchFamily="34" charset="0"/>
              </a:rPr>
              <a:t>hills</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20. as _ _ _  as </a:t>
            </a:r>
            <a:r>
              <a:rPr lang="cs-CZ" sz="3200" dirty="0" err="1" smtClean="0">
                <a:latin typeface="Arial" pitchFamily="34" charset="0"/>
                <a:cs typeface="Arial" pitchFamily="34" charset="0"/>
              </a:rPr>
              <a:t>an</a:t>
            </a:r>
            <a:r>
              <a:rPr lang="cs-CZ" sz="3200" dirty="0" smtClean="0">
                <a:latin typeface="Arial" pitchFamily="34" charset="0"/>
                <a:cs typeface="Arial" pitchFamily="34" charset="0"/>
              </a:rPr>
              <a:t> </a:t>
            </a:r>
            <a:r>
              <a:rPr lang="cs-CZ" sz="3200" dirty="0" err="1" smtClean="0">
                <a:latin typeface="Arial" pitchFamily="34" charset="0"/>
                <a:cs typeface="Arial" pitchFamily="34" charset="0"/>
              </a:rPr>
              <a:t>elephant</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21. as _ _ _ _ _ as a </a:t>
            </a:r>
            <a:r>
              <a:rPr lang="cs-CZ" sz="3200" dirty="0" err="1" smtClean="0">
                <a:latin typeface="Arial" pitchFamily="34" charset="0"/>
                <a:cs typeface="Arial" pitchFamily="34" charset="0"/>
              </a:rPr>
              <a:t>peacock</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22. as _ _ _ _ as </a:t>
            </a:r>
            <a:r>
              <a:rPr lang="cs-CZ" sz="3200" dirty="0" err="1" smtClean="0">
                <a:latin typeface="Arial" pitchFamily="34" charset="0"/>
                <a:cs typeface="Arial" pitchFamily="34" charset="0"/>
              </a:rPr>
              <a:t>ice</a:t>
            </a: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smtClean="0">
                <a:latin typeface="Arial" pitchFamily="34" charset="0"/>
                <a:cs typeface="Arial" pitchFamily="34" charset="0"/>
              </a:rPr>
              <a:t/>
            </a:r>
            <a:br>
              <a:rPr lang="cs-CZ" sz="3200" dirty="0" smtClean="0">
                <a:latin typeface="Arial" pitchFamily="34" charset="0"/>
                <a:cs typeface="Arial" pitchFamily="34" charset="0"/>
              </a:rPr>
            </a:br>
            <a:r>
              <a:rPr lang="cs-CZ" sz="3200" dirty="0">
                <a:latin typeface="Arial" pitchFamily="34" charset="0"/>
                <a:cs typeface="Arial" pitchFamily="34" charset="0"/>
              </a:rPr>
              <a:t/>
            </a:r>
            <a:br>
              <a:rPr lang="cs-CZ" sz="3200" dirty="0">
                <a:latin typeface="Arial" pitchFamily="34" charset="0"/>
                <a:cs typeface="Arial" pitchFamily="34" charset="0"/>
              </a:rPr>
            </a:br>
            <a:endParaRPr lang="cs-CZ" sz="3200" dirty="0">
              <a:latin typeface="Arial" pitchFamily="34" charset="0"/>
              <a:cs typeface="Arial" pitchFamily="34" charset="0"/>
            </a:endParaRPr>
          </a:p>
        </p:txBody>
      </p:sp>
    </p:spTree>
    <p:extLst>
      <p:ext uri="{BB962C8B-B14F-4D97-AF65-F5344CB8AC3E}">
        <p14:creationId xmlns:p14="http://schemas.microsoft.com/office/powerpoint/2010/main" val="84432507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grpId="0" nodeType="clickEffect">
                                  <p:stCondLst>
                                    <p:cond delay="0"/>
                                  </p:stCondLst>
                                  <p:iterate type="lt">
                                    <p:tmPct val="4000"/>
                                  </p:iterate>
                                  <p:childTnLst>
                                    <p:set>
                                      <p:cBhvr override="childStyle">
                                        <p:cTn id="6" dur="500" fill="hold"/>
                                        <p:tgtEl>
                                          <p:spTgt spid="2"/>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62000" y="1268760"/>
            <a:ext cx="6781800" cy="4903440"/>
          </a:xfrm>
        </p:spPr>
        <p:txBody>
          <a:bodyPr>
            <a:normAutofit/>
          </a:bodyPr>
          <a:lstStyle/>
          <a:p>
            <a:r>
              <a:rPr lang="cs-CZ" sz="2000" u="sng" dirty="0" smtClean="0">
                <a:latin typeface="Arial" pitchFamily="34" charset="0"/>
                <a:cs typeface="Arial" pitchFamily="34" charset="0"/>
              </a:rPr>
              <a:t>Anotace:</a:t>
            </a:r>
            <a:r>
              <a:rPr lang="cs-CZ" sz="2000" dirty="0" smtClean="0">
                <a:latin typeface="Arial" pitchFamily="34" charset="0"/>
                <a:cs typeface="Arial" pitchFamily="34" charset="0"/>
              </a:rPr>
              <a:t/>
            </a:r>
            <a:br>
              <a:rPr lang="cs-CZ" sz="2000" dirty="0" smtClean="0">
                <a:latin typeface="Arial" pitchFamily="34" charset="0"/>
                <a:cs typeface="Arial" pitchFamily="34" charset="0"/>
              </a:rPr>
            </a:br>
            <a:r>
              <a:rPr lang="cs-CZ" sz="2000" dirty="0" smtClean="0">
                <a:latin typeface="Arial" pitchFamily="34" charset="0"/>
                <a:cs typeface="Arial" pitchFamily="34" charset="0"/>
              </a:rPr>
              <a:t>Výukovým materiálem je prezentace k tématu přirovnání. Žákům je představeno 16 slovních spojení. Podle obrázku má žáky napadnout slovo, ke kterému se přirovnává. Na konci prezentace je test, kde žáci doplňují místo podstatného jména chybějící přídavné jméno.  </a:t>
            </a:r>
            <a:br>
              <a:rPr lang="cs-CZ" sz="2000" dirty="0" smtClean="0">
                <a:latin typeface="Arial" pitchFamily="34" charset="0"/>
                <a:cs typeface="Arial" pitchFamily="34" charset="0"/>
              </a:rPr>
            </a:br>
            <a:r>
              <a:rPr lang="cs-CZ" sz="2000" dirty="0" smtClean="0">
                <a:latin typeface="Arial" pitchFamily="34" charset="0"/>
                <a:cs typeface="Arial" pitchFamily="34" charset="0"/>
              </a:rPr>
              <a:t/>
            </a:r>
            <a:br>
              <a:rPr lang="cs-CZ" sz="2000" dirty="0" smtClean="0">
                <a:latin typeface="Arial" pitchFamily="34" charset="0"/>
                <a:cs typeface="Arial" pitchFamily="34" charset="0"/>
              </a:rPr>
            </a:br>
            <a:r>
              <a:rPr lang="cs-CZ" sz="2000" u="sng" dirty="0" smtClean="0">
                <a:latin typeface="Arial" pitchFamily="34" charset="0"/>
                <a:cs typeface="Arial" pitchFamily="34" charset="0"/>
              </a:rPr>
              <a:t>Ilustrace:</a:t>
            </a:r>
            <a:r>
              <a:rPr lang="cs-CZ" sz="2000" dirty="0" smtClean="0">
                <a:latin typeface="Arial" pitchFamily="34" charset="0"/>
                <a:cs typeface="Arial" pitchFamily="34" charset="0"/>
              </a:rPr>
              <a:t> </a:t>
            </a:r>
            <a:r>
              <a:rPr lang="cs-CZ" sz="2000" dirty="0" smtClean="0">
                <a:latin typeface="Arial" pitchFamily="34" charset="0"/>
                <a:cs typeface="Arial" pitchFamily="34" charset="0"/>
                <a:hlinkClick r:id="rId2"/>
              </a:rPr>
              <a:t>www.office.microsoft.com</a:t>
            </a:r>
            <a:r>
              <a:rPr lang="cs-CZ" sz="2000" dirty="0" smtClean="0">
                <a:latin typeface="Arial" pitchFamily="34" charset="0"/>
                <a:cs typeface="Arial" pitchFamily="34" charset="0"/>
              </a:rPr>
              <a:t/>
            </a:r>
            <a:br>
              <a:rPr lang="cs-CZ" sz="2000" dirty="0" smtClean="0">
                <a:latin typeface="Arial" pitchFamily="34" charset="0"/>
                <a:cs typeface="Arial" pitchFamily="34" charset="0"/>
              </a:rPr>
            </a:br>
            <a:r>
              <a:rPr lang="cs-CZ" sz="2000" dirty="0" smtClean="0">
                <a:latin typeface="Arial" pitchFamily="34" charset="0"/>
                <a:cs typeface="Arial" pitchFamily="34" charset="0"/>
              </a:rPr>
              <a:t/>
            </a:r>
            <a:br>
              <a:rPr lang="cs-CZ" sz="2000" dirty="0" smtClean="0">
                <a:latin typeface="Arial" pitchFamily="34" charset="0"/>
                <a:cs typeface="Arial" pitchFamily="34" charset="0"/>
              </a:rPr>
            </a:br>
            <a:r>
              <a:rPr lang="cs-CZ" sz="2000" u="sng" dirty="0" smtClean="0">
                <a:latin typeface="Arial" pitchFamily="34" charset="0"/>
                <a:cs typeface="Arial" pitchFamily="34" charset="0"/>
              </a:rPr>
              <a:t>Pilotáž: </a:t>
            </a:r>
            <a:r>
              <a:rPr lang="cs-CZ" sz="2000" dirty="0" smtClean="0">
                <a:latin typeface="Arial" pitchFamily="34" charset="0"/>
                <a:cs typeface="Arial" pitchFamily="34" charset="0"/>
              </a:rPr>
              <a:t/>
            </a:r>
            <a:br>
              <a:rPr lang="cs-CZ" sz="2000" dirty="0" smtClean="0">
                <a:latin typeface="Arial" pitchFamily="34" charset="0"/>
                <a:cs typeface="Arial" pitchFamily="34" charset="0"/>
              </a:rPr>
            </a:br>
            <a:r>
              <a:rPr lang="cs-CZ" sz="2000" dirty="0" smtClean="0">
                <a:latin typeface="Arial" pitchFamily="34" charset="0"/>
                <a:cs typeface="Arial" pitchFamily="34" charset="0"/>
              </a:rPr>
              <a:t>Výukový materiál byl použit v hodinách anglického jazyka ve třídách 8. ročníku. Žáci si doplnili slovní zásobu o přirovnání. </a:t>
            </a:r>
            <a:br>
              <a:rPr lang="cs-CZ" sz="2000" dirty="0" smtClean="0">
                <a:latin typeface="Arial" pitchFamily="34" charset="0"/>
                <a:cs typeface="Arial" pitchFamily="34" charset="0"/>
              </a:rPr>
            </a:br>
            <a:r>
              <a:rPr lang="cs-CZ" sz="2000" dirty="0" smtClean="0">
                <a:latin typeface="Arial" pitchFamily="34" charset="0"/>
                <a:cs typeface="Arial" pitchFamily="34" charset="0"/>
              </a:rPr>
              <a:t/>
            </a:r>
            <a:br>
              <a:rPr lang="cs-CZ" sz="2000" dirty="0" smtClean="0">
                <a:latin typeface="Arial" pitchFamily="34" charset="0"/>
                <a:cs typeface="Arial" pitchFamily="34" charset="0"/>
              </a:rPr>
            </a:br>
            <a:endParaRPr lang="cs-CZ" sz="2000" dirty="0">
              <a:latin typeface="Arial" pitchFamily="34" charset="0"/>
              <a:cs typeface="Arial" pitchFamily="34" charset="0"/>
            </a:endParaRPr>
          </a:p>
        </p:txBody>
      </p:sp>
    </p:spTree>
    <p:extLst>
      <p:ext uri="{BB962C8B-B14F-4D97-AF65-F5344CB8AC3E}">
        <p14:creationId xmlns:p14="http://schemas.microsoft.com/office/powerpoint/2010/main" val="327195635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xit" presetSubtype="0" fill="hold" grpId="0" nodeType="clickEffect">
                                  <p:stCondLst>
                                    <p:cond delay="0"/>
                                  </p:stCondLst>
                                  <p:childTnLst>
                                    <p:anim calcmode="lin" valueType="num">
                                      <p:cBhvr>
                                        <p:cTn id="6" dur="1000"/>
                                        <p:tgtEl>
                                          <p:spTgt spid="2"/>
                                        </p:tgtEl>
                                        <p:attrNameLst>
                                          <p:attrName>ppt_w</p:attrName>
                                        </p:attrNameLst>
                                      </p:cBhvr>
                                      <p:tavLst>
                                        <p:tav tm="0">
                                          <p:val>
                                            <p:strVal val="ppt_w"/>
                                          </p:val>
                                        </p:tav>
                                        <p:tav tm="100000">
                                          <p:val>
                                            <p:fltVal val="0"/>
                                          </p:val>
                                        </p:tav>
                                      </p:tavLst>
                                    </p:anim>
                                    <p:anim calcmode="lin" valueType="num">
                                      <p:cBhvr>
                                        <p:cTn id="7" dur="1000"/>
                                        <p:tgtEl>
                                          <p:spTgt spid="2"/>
                                        </p:tgtEl>
                                        <p:attrNameLst>
                                          <p:attrName>ppt_h</p:attrName>
                                        </p:attrNameLst>
                                      </p:cBhvr>
                                      <p:tavLst>
                                        <p:tav tm="0">
                                          <p:val>
                                            <p:strVal val="ppt_h"/>
                                          </p:val>
                                        </p:tav>
                                        <p:tav tm="100000">
                                          <p:val>
                                            <p:fltVal val="0"/>
                                          </p:val>
                                        </p:tav>
                                      </p:tavLst>
                                    </p:anim>
                                    <p:anim calcmode="lin" valueType="num">
                                      <p:cBhvr>
                                        <p:cTn id="8" dur="1000"/>
                                        <p:tgtEl>
                                          <p:spTgt spid="2"/>
                                        </p:tgtEl>
                                        <p:attrNameLst>
                                          <p:attrName>style.rotation</p:attrName>
                                        </p:attrNameLst>
                                      </p:cBhvr>
                                      <p:tavLst>
                                        <p:tav tm="0">
                                          <p:val>
                                            <p:fltVal val="0"/>
                                          </p:val>
                                        </p:tav>
                                        <p:tav tm="100000">
                                          <p:val>
                                            <p:fltVal val="90"/>
                                          </p:val>
                                        </p:tav>
                                      </p:tavLst>
                                    </p:anim>
                                    <p:animEffect transition="out" filter="fade">
                                      <p:cBhvr>
                                        <p:cTn id="9" dur="1000"/>
                                        <p:tgtEl>
                                          <p:spTgt spid="2"/>
                                        </p:tgtEl>
                                      </p:cBhvr>
                                    </p:animEffect>
                                    <p:set>
                                      <p:cBhvr>
                                        <p:cTn id="10"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emplate>
  <TotalTime>146</TotalTime>
  <Words>383</Words>
  <Application>Microsoft Office PowerPoint</Application>
  <PresentationFormat>Předvádění na obrazovce (4:3)</PresentationFormat>
  <Paragraphs>76</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NewsPrint</vt:lpstr>
      <vt:lpstr>Prezentace aplikace PowerPoint</vt:lpstr>
      <vt:lpstr>Similies (as…as)</vt:lpstr>
      <vt:lpstr>You can remember a pair of opposites:</vt:lpstr>
      <vt:lpstr>You can remember a pair of opposites:</vt:lpstr>
      <vt:lpstr>You can remember a pair of opposites:</vt:lpstr>
      <vt:lpstr>Try to guess the words….</vt:lpstr>
      <vt:lpstr>Try to guess the words….</vt:lpstr>
      <vt:lpstr>Try to guess the words….</vt:lpstr>
      <vt:lpstr>Try to guess the words….</vt:lpstr>
      <vt:lpstr>Try to guess the words….</vt:lpstr>
      <vt:lpstr>Try to guess the words….</vt:lpstr>
      <vt:lpstr>Try to guess the words….</vt:lpstr>
      <vt:lpstr>Try to guess the words….</vt:lpstr>
      <vt:lpstr>Let´s practise! Fill in the missing words! 1. as _ _ _ _ _ as snow 2. as _ _ _ _ _ as night 3. as _ _ _ _ _ as lead 4. as _ _ _ _ _ as a feather 5. as _ _ _ _ _ as a lord 6. as _ _ _ _ _ as a judge 7. as _ _ _ _ _ as a bat 8. as _ _ _ _ as a rake </vt:lpstr>
      <vt:lpstr>Let´s practise! Fill in the missing words! 9. as _ _ _ _ _ _ as an ox 10. as _ _ _ _ _ as a mouse 11. as _ _ _ as a beetroot 12. as _ _ _ _ as gold 13. as _ _ _ as a bone 14. as _ _ _ _ as iron 15. as _ _ _ _ _ as a flash 16. as _ _ _ _ as a dog </vt:lpstr>
      <vt:lpstr>Let´s practise! Fill in the missing words! 17. as _ _ _ _ as toast 18. as _ _ _ as an oven 19. as _ _ _ as hills 20. as _ _ _  as an elephant 21. as _ _ _ _ _ as a peacock 22. as _ _ _ _ as ice   </vt:lpstr>
      <vt:lpstr>Anotace: Výukovým materiálem je prezentace k tématu přirovnání. Žákům je představeno 16 slovních spojení. Podle obrázku má žáky napadnout slovo, ke kterému se přirovnává. Na konci prezentace je test, kde žáci doplňují místo podstatného jména chybějící přídavné jméno.    Ilustrace: www.office.microsoft.com  Pilotáž:  Výukový materiál byl použit v hodinách anglického jazyka ve třídách 8. ročníku. Žáci si doplnili slovní zásobu o přirovnání.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 Koláčková</dc:creator>
  <cp:lastModifiedBy>H Koláčková</cp:lastModifiedBy>
  <cp:revision>20</cp:revision>
  <dcterms:created xsi:type="dcterms:W3CDTF">2011-10-14T09:00:52Z</dcterms:created>
  <dcterms:modified xsi:type="dcterms:W3CDTF">2012-06-25T11:25:16Z</dcterms:modified>
</cp:coreProperties>
</file>