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92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E1CC4-98EE-4B41-9732-1A439BB0EAE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E3612-1E2B-4934-BC4E-5D713E2901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E1CC4-98EE-4B41-9732-1A439BB0EAE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E3612-1E2B-4934-BC4E-5D713E2901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E1CC4-98EE-4B41-9732-1A439BB0EAE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E3612-1E2B-4934-BC4E-5D713E2901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E1CC4-98EE-4B41-9732-1A439BB0EAE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E3612-1E2B-4934-BC4E-5D713E2901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E1CC4-98EE-4B41-9732-1A439BB0EAE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E3612-1E2B-4934-BC4E-5D713E2901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E1CC4-98EE-4B41-9732-1A439BB0EAE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E3612-1E2B-4934-BC4E-5D713E2901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E1CC4-98EE-4B41-9732-1A439BB0EAE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E3612-1E2B-4934-BC4E-5D713E2901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E1CC4-98EE-4B41-9732-1A439BB0EAE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E3612-1E2B-4934-BC4E-5D713E2901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E1CC4-98EE-4B41-9732-1A439BB0EAE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E3612-1E2B-4934-BC4E-5D713E2901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E1CC4-98EE-4B41-9732-1A439BB0EAE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E3612-1E2B-4934-BC4E-5D713E2901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E1CC4-98EE-4B41-9732-1A439BB0EAE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4E3612-1E2B-4934-BC4E-5D713E2901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FE1CC4-98EE-4B41-9732-1A439BB0EAE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4E3612-1E2B-4934-BC4E-5D713E2901E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gif"/><Relationship Id="rId5" Type="http://schemas.openxmlformats.org/officeDocument/2006/relationships/image" Target="../media/image6.wmf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gif"/><Relationship Id="rId4" Type="http://schemas.openxmlformats.org/officeDocument/2006/relationships/image" Target="../media/image12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ln w="19050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sz="1800" dirty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r>
              <a:rPr lang="cs-CZ" sz="1800" dirty="0"/>
              <a:t> </a:t>
            </a:r>
            <a:r>
              <a:rPr lang="cs-CZ" sz="1800" dirty="0" smtClean="0"/>
              <a:t>   Adresa školy:  ZŠ Třeboň, Na Sadech 375</a:t>
            </a:r>
          </a:p>
          <a:p>
            <a:pPr>
              <a:buNone/>
            </a:pPr>
            <a:r>
              <a:rPr lang="cs-CZ" sz="1800" dirty="0" smtClean="0"/>
              <a:t>    Jméno autora: Mgr. Jana </a:t>
            </a:r>
            <a:r>
              <a:rPr lang="cs-CZ" sz="1800" dirty="0" err="1" smtClean="0"/>
              <a:t>Písaříková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    Název</a:t>
            </a:r>
            <a:r>
              <a:rPr lang="cs-CZ" sz="1800" smtClean="0"/>
              <a:t>: </a:t>
            </a:r>
            <a:r>
              <a:rPr lang="cs-CZ" sz="1800" smtClean="0"/>
              <a:t>VY_32_INOVACE_441 </a:t>
            </a:r>
            <a:r>
              <a:rPr lang="cs-CZ" sz="1800" dirty="0" err="1" smtClean="0"/>
              <a:t>Nj</a:t>
            </a:r>
            <a:r>
              <a:rPr lang="cs-CZ" sz="1800" dirty="0" smtClean="0"/>
              <a:t>/8</a:t>
            </a:r>
            <a:r>
              <a:rPr lang="cs-CZ" sz="1800" b="1" i="1" dirty="0" smtClean="0"/>
              <a:t>       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    Číslo projektu: CZ.1.07/1.4.00/21.3807</a:t>
            </a:r>
          </a:p>
          <a:p>
            <a:pPr>
              <a:buNone/>
            </a:pPr>
            <a:r>
              <a:rPr lang="cs-CZ" sz="1800" dirty="0" smtClean="0"/>
              <a:t>    Téma hodiny: Nepravidelná slovesa (A</a:t>
            </a:r>
            <a:r>
              <a:rPr lang="cs-CZ" sz="1800" dirty="0" smtClean="0">
                <a:latin typeface="Times New Roman"/>
                <a:cs typeface="Times New Roman"/>
              </a:rPr>
              <a:t>→</a:t>
            </a:r>
            <a:r>
              <a:rPr lang="cs-CZ" sz="1800" dirty="0" smtClean="0">
                <a:latin typeface="Calibri"/>
                <a:cs typeface="Times New Roman"/>
              </a:rPr>
              <a:t>Ä)</a:t>
            </a:r>
            <a:endParaRPr lang="cs-CZ" sz="1800" dirty="0" smtClean="0"/>
          </a:p>
          <a:p>
            <a:pPr>
              <a:buNone/>
            </a:pPr>
            <a:r>
              <a:rPr lang="cs-CZ" sz="1800" dirty="0" smtClean="0"/>
              <a:t>    Ročník: 8.</a:t>
            </a:r>
          </a:p>
          <a:p>
            <a:pPr>
              <a:buNone/>
            </a:pPr>
            <a:r>
              <a:rPr lang="cs-CZ" sz="1800" dirty="0" smtClean="0"/>
              <a:t>    Klíčová slova: nepravidelná slovesa, doplňování, tvorba vět</a:t>
            </a:r>
          </a:p>
          <a:p>
            <a:pPr>
              <a:buNone/>
            </a:pPr>
            <a:r>
              <a:rPr lang="cs-CZ" sz="1800" dirty="0" smtClean="0"/>
              <a:t>    Datum tvorby: 26. 9. 2013</a:t>
            </a:r>
          </a:p>
          <a:p>
            <a:endParaRPr lang="cs-CZ" sz="1800" dirty="0"/>
          </a:p>
        </p:txBody>
      </p:sp>
      <p:pic>
        <p:nvPicPr>
          <p:cNvPr id="6" name="Obrázek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32656"/>
            <a:ext cx="5162550" cy="10382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19050">
            <a:solidFill>
              <a:schemeClr val="accent6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ln w="10541" cmpd="sng">
                  <a:solidFill>
                    <a:schemeClr val="tx2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Metodické pokyny</a:t>
            </a:r>
            <a:endParaRPr lang="cs-CZ" b="1" dirty="0">
              <a:ln w="10541" cmpd="sng">
                <a:solidFill>
                  <a:schemeClr val="tx2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19050">
            <a:solidFill>
              <a:schemeClr val="accent6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dirty="0" smtClean="0"/>
              <a:t>Tato prezentace je určena žákům 8. ročníku. 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Slouží jako doplněk učebnice </a:t>
            </a:r>
            <a:r>
              <a:rPr lang="cs-CZ" sz="2400" i="1" dirty="0" smtClean="0"/>
              <a:t>„</a:t>
            </a:r>
            <a:r>
              <a:rPr lang="cs-CZ" sz="2400" i="1" dirty="0" err="1" smtClean="0"/>
              <a:t>Deutsch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mit</a:t>
            </a:r>
            <a:r>
              <a:rPr lang="cs-CZ" sz="2400" i="1" dirty="0" smtClean="0"/>
              <a:t> Max 2“.</a:t>
            </a:r>
            <a:endParaRPr lang="cs-CZ" sz="2400" dirty="0" smtClean="0"/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Hlavním cílem je procvičení časování nepravidelných sloves.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Po výkladových tabulích (3, 4) následuje procvičení daného jevu.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Jednotlivá cvičení je možné řešit formou společné i samostatné práce. </a:t>
            </a:r>
            <a:r>
              <a:rPr lang="cs-CZ" sz="2400" b="1" u="sng" dirty="0" smtClean="0"/>
              <a:t> 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Úkol na snímku 8 je konverzačně zaměřen, žáci jej ale mohou vypracovat i písemně.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19050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ln w="10541" cmpd="sng">
                  <a:solidFill>
                    <a:schemeClr val="tx2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Nepravidelná slovesa A</a:t>
            </a:r>
            <a:r>
              <a:rPr lang="cs-CZ" b="1" dirty="0" smtClean="0">
                <a:ln w="10541" cmpd="sng">
                  <a:solidFill>
                    <a:schemeClr val="tx2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/>
                <a:cs typeface="Times New Roman"/>
              </a:rPr>
              <a:t>→</a:t>
            </a:r>
            <a:r>
              <a:rPr lang="cs-CZ" b="1" dirty="0" smtClean="0">
                <a:ln w="10541" cmpd="sng">
                  <a:solidFill>
                    <a:schemeClr val="tx2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Calibri"/>
                <a:cs typeface="Times New Roman"/>
              </a:rPr>
              <a:t>Ä</a:t>
            </a:r>
            <a:endParaRPr lang="cs-CZ" b="1" dirty="0">
              <a:ln w="10541" cmpd="sng">
                <a:solidFill>
                  <a:schemeClr val="tx2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19050">
            <a:solidFill>
              <a:schemeClr val="accent6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800" dirty="0" smtClean="0"/>
              <a:t>Ve 2. a 3. osobě jednotného čísla dochází ke změně kmenové samohlásky.</a:t>
            </a:r>
          </a:p>
          <a:p>
            <a:endParaRPr lang="cs-CZ" sz="2800" dirty="0" smtClean="0"/>
          </a:p>
          <a:p>
            <a:endParaRPr lang="cs-CZ" sz="2800" dirty="0"/>
          </a:p>
        </p:txBody>
      </p:sp>
      <p:graphicFrame>
        <p:nvGraphicFramePr>
          <p:cNvPr id="14" name="Tabulka 13"/>
          <p:cNvGraphicFramePr>
            <a:graphicFrameLocks noGrp="1"/>
          </p:cNvGraphicFramePr>
          <p:nvPr/>
        </p:nvGraphicFramePr>
        <p:xfrm>
          <a:off x="1619672" y="2852936"/>
          <a:ext cx="6192688" cy="1728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6344"/>
                <a:gridCol w="3096344"/>
              </a:tblGrid>
              <a:tr h="432048">
                <a:tc gridSpan="2">
                  <a:txBody>
                    <a:bodyPr/>
                    <a:lstStyle/>
                    <a:p>
                      <a:pPr algn="ctr"/>
                      <a:r>
                        <a:rPr lang="cs-CZ" b="1" dirty="0" err="1" smtClean="0">
                          <a:solidFill>
                            <a:schemeClr val="tx1"/>
                          </a:solidFill>
                        </a:rPr>
                        <a:t>Fahren</a:t>
                      </a:r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 - jezdit</a:t>
                      </a:r>
                      <a:endParaRPr lang="cs-CZ" b="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mtClean="0"/>
                        <a:t>ich </a:t>
                      </a:r>
                      <a:r>
                        <a:rPr lang="cs-CZ" dirty="0" err="1" smtClean="0"/>
                        <a:t>fahre</a:t>
                      </a:r>
                      <a:r>
                        <a:rPr lang="cs-CZ" dirty="0" smtClean="0"/>
                        <a:t> - jedu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2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bg2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bg2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wir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fahren</a:t>
                      </a:r>
                      <a:r>
                        <a:rPr lang="cs-CZ" dirty="0" smtClean="0"/>
                        <a:t> - jedeme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2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bg2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bg2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du</a:t>
                      </a:r>
                      <a:r>
                        <a:rPr lang="cs-CZ" dirty="0" smtClean="0"/>
                        <a:t> </a:t>
                      </a:r>
                      <a:r>
                        <a:rPr lang="cs-CZ" b="1" dirty="0" err="1" smtClean="0"/>
                        <a:t>f</a:t>
                      </a:r>
                      <a:r>
                        <a:rPr lang="cs-CZ" b="1" dirty="0" err="1" smtClean="0">
                          <a:latin typeface="Calibri"/>
                        </a:rPr>
                        <a:t>ährst</a:t>
                      </a:r>
                      <a:r>
                        <a:rPr lang="cs-CZ" dirty="0" smtClean="0">
                          <a:latin typeface="Calibri"/>
                        </a:rPr>
                        <a:t> - jedeš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2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bg2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bg2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ihr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fahrt</a:t>
                      </a:r>
                      <a:r>
                        <a:rPr lang="cs-CZ" dirty="0" smtClean="0"/>
                        <a:t> - jedete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2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bg2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bg2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er</a:t>
                      </a:r>
                      <a:r>
                        <a:rPr lang="cs-CZ" dirty="0" smtClean="0"/>
                        <a:t>, </a:t>
                      </a:r>
                      <a:r>
                        <a:rPr lang="cs-CZ" dirty="0" err="1" smtClean="0"/>
                        <a:t>sie</a:t>
                      </a:r>
                      <a:r>
                        <a:rPr lang="cs-CZ" dirty="0" smtClean="0"/>
                        <a:t>, es </a:t>
                      </a:r>
                      <a:r>
                        <a:rPr lang="cs-CZ" b="1" dirty="0" err="1" smtClean="0"/>
                        <a:t>f</a:t>
                      </a:r>
                      <a:r>
                        <a:rPr lang="cs-CZ" b="1" dirty="0" err="1" smtClean="0">
                          <a:latin typeface="Calibri"/>
                        </a:rPr>
                        <a:t>ährt</a:t>
                      </a:r>
                      <a:r>
                        <a:rPr lang="cs-CZ" dirty="0" smtClean="0">
                          <a:latin typeface="Calibri"/>
                        </a:rPr>
                        <a:t> - jede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2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bg2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bg2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sie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fahren</a:t>
                      </a:r>
                      <a:r>
                        <a:rPr lang="cs-CZ" dirty="0" smtClean="0"/>
                        <a:t> - jedou</a:t>
                      </a:r>
                      <a:endParaRPr lang="cs-CZ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2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bg2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bg2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</a:tr>
            </a:tbl>
          </a:graphicData>
        </a:graphic>
      </p:graphicFrame>
      <p:pic>
        <p:nvPicPr>
          <p:cNvPr id="1026" name="Picture 2" descr="C:\Users\standard\AppData\Local\Microsoft\Windows\Temporary Internet Files\Content.IE5\GIR7FVX9\MM90033698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4869160"/>
            <a:ext cx="1028700" cy="1028700"/>
          </a:xfrm>
          <a:prstGeom prst="rect">
            <a:avLst/>
          </a:prstGeom>
          <a:noFill/>
        </p:spPr>
      </p:pic>
      <p:pic>
        <p:nvPicPr>
          <p:cNvPr id="1027" name="Picture 3" descr="C:\Users\standard\AppData\Local\Microsoft\Windows\Temporary Internet Files\Content.IE5\J25ATIDM\MM90033699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051720" y="4797152"/>
            <a:ext cx="1028700" cy="1028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19050">
            <a:solidFill>
              <a:schemeClr val="accent6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ln w="10541" cmpd="sng">
                  <a:solidFill>
                    <a:schemeClr val="tx2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Nepravidelná slovesa A</a:t>
            </a:r>
            <a:r>
              <a:rPr lang="cs-CZ" b="1" dirty="0" smtClean="0">
                <a:ln w="10541" cmpd="sng">
                  <a:solidFill>
                    <a:schemeClr val="tx2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/>
                <a:cs typeface="Times New Roman"/>
              </a:rPr>
              <a:t>→</a:t>
            </a:r>
            <a:r>
              <a:rPr lang="cs-CZ" b="1" dirty="0" smtClean="0">
                <a:ln w="10541" cmpd="sng">
                  <a:solidFill>
                    <a:schemeClr val="tx2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cs typeface="Times New Roman"/>
              </a:rPr>
              <a:t>Ä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19050">
            <a:solidFill>
              <a:schemeClr val="accent6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Do této skupiny sloves patří například:</a:t>
            </a:r>
          </a:p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475656" y="2420888"/>
          <a:ext cx="5832648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6324"/>
                <a:gridCol w="2916324"/>
              </a:tblGrid>
              <a:tr h="342038">
                <a:tc>
                  <a:txBody>
                    <a:bodyPr/>
                    <a:lstStyle/>
                    <a:p>
                      <a:pPr algn="ctr"/>
                      <a:r>
                        <a:rPr lang="cs-CZ" b="1" dirty="0" err="1" smtClean="0">
                          <a:solidFill>
                            <a:schemeClr val="tx1"/>
                          </a:solidFill>
                        </a:rPr>
                        <a:t>fahren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2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bg2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bg2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chemeClr val="tx1"/>
                          </a:solidFill>
                        </a:rPr>
                        <a:t>jezdit</a:t>
                      </a:r>
                      <a:endParaRPr lang="cs-CZ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342038">
                <a:tc>
                  <a:txBody>
                    <a:bodyPr/>
                    <a:lstStyle/>
                    <a:p>
                      <a:pPr algn="ctr"/>
                      <a:r>
                        <a:rPr lang="cs-CZ" b="1" dirty="0" err="1" smtClean="0"/>
                        <a:t>fallen</a:t>
                      </a:r>
                      <a:endParaRPr lang="cs-CZ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2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bg2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bg2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padat</a:t>
                      </a:r>
                      <a:endParaRPr lang="cs-CZ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342038">
                <a:tc>
                  <a:txBody>
                    <a:bodyPr/>
                    <a:lstStyle/>
                    <a:p>
                      <a:pPr algn="ctr"/>
                      <a:r>
                        <a:rPr lang="cs-CZ" b="1" dirty="0" err="1" smtClean="0"/>
                        <a:t>schlafen</a:t>
                      </a:r>
                      <a:endParaRPr lang="cs-CZ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2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bg2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bg2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spát</a:t>
                      </a:r>
                      <a:endParaRPr lang="cs-CZ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342038">
                <a:tc>
                  <a:txBody>
                    <a:bodyPr/>
                    <a:lstStyle/>
                    <a:p>
                      <a:pPr algn="ctr"/>
                      <a:r>
                        <a:rPr lang="cs-CZ" b="1" dirty="0" err="1" smtClean="0"/>
                        <a:t>backen</a:t>
                      </a:r>
                      <a:endParaRPr lang="cs-CZ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2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bg2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bg2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péci</a:t>
                      </a:r>
                      <a:endParaRPr lang="cs-CZ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342038">
                <a:tc>
                  <a:txBody>
                    <a:bodyPr/>
                    <a:lstStyle/>
                    <a:p>
                      <a:pPr algn="ctr"/>
                      <a:r>
                        <a:rPr lang="cs-CZ" b="1" dirty="0" err="1" smtClean="0"/>
                        <a:t>fangen</a:t>
                      </a:r>
                      <a:endParaRPr lang="cs-CZ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2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bg2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bg2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chytat</a:t>
                      </a:r>
                      <a:endParaRPr lang="cs-CZ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342038">
                <a:tc>
                  <a:txBody>
                    <a:bodyPr/>
                    <a:lstStyle/>
                    <a:p>
                      <a:pPr algn="ctr"/>
                      <a:r>
                        <a:rPr lang="cs-CZ" b="1" dirty="0" err="1" smtClean="0"/>
                        <a:t>halten</a:t>
                      </a:r>
                      <a:endParaRPr lang="cs-CZ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2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bg2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bg2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držet</a:t>
                      </a:r>
                      <a:endParaRPr lang="cs-CZ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342038">
                <a:tc>
                  <a:txBody>
                    <a:bodyPr/>
                    <a:lstStyle/>
                    <a:p>
                      <a:pPr algn="ctr"/>
                      <a:r>
                        <a:rPr lang="cs-CZ" b="1" dirty="0" err="1" smtClean="0"/>
                        <a:t>waschen</a:t>
                      </a:r>
                      <a:endParaRPr lang="cs-CZ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2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bg2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bg2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mýt (se)</a:t>
                      </a:r>
                      <a:endParaRPr lang="cs-CZ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342038">
                <a:tc>
                  <a:txBody>
                    <a:bodyPr/>
                    <a:lstStyle/>
                    <a:p>
                      <a:pPr algn="ctr"/>
                      <a:r>
                        <a:rPr lang="cs-CZ" b="1" dirty="0" err="1" smtClean="0"/>
                        <a:t>lassen</a:t>
                      </a:r>
                      <a:endParaRPr lang="cs-CZ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2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bg2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bg2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nechat</a:t>
                      </a:r>
                      <a:endParaRPr lang="cs-CZ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342038">
                <a:tc>
                  <a:txBody>
                    <a:bodyPr/>
                    <a:lstStyle/>
                    <a:p>
                      <a:pPr algn="ctr"/>
                      <a:r>
                        <a:rPr lang="cs-CZ" b="1" dirty="0" err="1" smtClean="0"/>
                        <a:t>tragen</a:t>
                      </a:r>
                      <a:endParaRPr lang="cs-CZ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bg2">
                            <a:lumMod val="75000"/>
                            <a:tint val="66000"/>
                            <a:satMod val="160000"/>
                          </a:schemeClr>
                        </a:gs>
                        <a:gs pos="50000">
                          <a:schemeClr val="bg2">
                            <a:lumMod val="75000"/>
                            <a:tint val="44500"/>
                            <a:satMod val="160000"/>
                          </a:schemeClr>
                        </a:gs>
                        <a:gs pos="100000">
                          <a:schemeClr val="bg2">
                            <a:lumMod val="75000"/>
                            <a:tint val="23500"/>
                            <a:satMod val="160000"/>
                          </a:schemeClr>
                        </a:gs>
                      </a:gsLst>
                      <a:lin ang="81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/>
                        <a:t>nést, nosit</a:t>
                      </a:r>
                      <a:endParaRPr lang="cs-CZ" b="1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19050">
            <a:solidFill>
              <a:schemeClr val="accent6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ln w="10541" cmpd="sng">
                  <a:solidFill>
                    <a:schemeClr val="tx2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Opakování sloves</a:t>
            </a:r>
            <a:endParaRPr lang="cs-CZ" b="1" dirty="0">
              <a:ln w="10541" cmpd="sng">
                <a:solidFill>
                  <a:schemeClr val="tx2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ln w="19050">
            <a:solidFill>
              <a:schemeClr val="accent6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dirty="0" smtClean="0"/>
              <a:t>                                                                      </a:t>
            </a:r>
            <a:r>
              <a:rPr lang="cs-CZ" dirty="0" err="1" smtClean="0"/>
              <a:t>fahren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                                     </a:t>
            </a:r>
            <a:r>
              <a:rPr lang="cs-CZ" dirty="0" err="1" smtClean="0"/>
              <a:t>schlafen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                                     </a:t>
            </a:r>
            <a:r>
              <a:rPr lang="cs-CZ" dirty="0" err="1" smtClean="0"/>
              <a:t>backen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                                     </a:t>
            </a:r>
            <a:r>
              <a:rPr lang="cs-CZ" dirty="0" err="1" smtClean="0"/>
              <a:t>fangen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                                     </a:t>
            </a:r>
            <a:r>
              <a:rPr lang="cs-CZ" dirty="0" err="1" smtClean="0"/>
              <a:t>waschen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                                     </a:t>
            </a:r>
            <a:r>
              <a:rPr lang="cs-CZ" dirty="0" err="1" smtClean="0"/>
              <a:t>fallen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                                                                  </a:t>
            </a:r>
            <a:r>
              <a:rPr lang="cs-CZ" dirty="0" err="1" smtClean="0"/>
              <a:t>tragen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1027" name="Picture 3" descr="C:\Users\standard\AppData\Local\Microsoft\Windows\Temporary Internet Files\Content.IE5\J25ATIDM\MM900336995[2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700808"/>
            <a:ext cx="1152128" cy="115212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030" name="Picture 6" descr="C:\Users\standard\AppData\Local\Microsoft\Windows\Temporary Internet Files\Content.IE5\2J34JFU8\MC90036163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4437112"/>
            <a:ext cx="1080120" cy="119035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1033" name="Picture 9" descr="C:\Users\standard\AppData\Local\Microsoft\Windows\Temporary Internet Files\Content.IE5\J25ATIDM\MM90004089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140968"/>
            <a:ext cx="1568841" cy="9361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cxnSp>
        <p:nvCxnSpPr>
          <p:cNvPr id="20" name="Přímá spojovací šipka 19"/>
          <p:cNvCxnSpPr/>
          <p:nvPr/>
        </p:nvCxnSpPr>
        <p:spPr>
          <a:xfrm flipV="1">
            <a:off x="1907704" y="1844824"/>
            <a:ext cx="5112568" cy="6480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37" name="Picture 13" descr="C:\Users\standard\AppData\Local\Microsoft\Windows\Temporary Internet Files\Content.IE5\QDA77Z5D\MC90028648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1916832"/>
            <a:ext cx="1080120" cy="115751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cxnSp>
        <p:nvCxnSpPr>
          <p:cNvPr id="22" name="Přímá spojovací šipka 21"/>
          <p:cNvCxnSpPr>
            <a:stCxn id="1030" idx="3"/>
          </p:cNvCxnSpPr>
          <p:nvPr/>
        </p:nvCxnSpPr>
        <p:spPr>
          <a:xfrm flipV="1">
            <a:off x="2051720" y="2492896"/>
            <a:ext cx="4968552" cy="253939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34" name="Picture 10" descr="C:\Users\standard\AppData\Local\Microsoft\Windows\Temporary Internet Files\Content.IE5\2J34JFU8\MM900236446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3933056"/>
            <a:ext cx="1152128" cy="115212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cxnSp>
        <p:nvCxnSpPr>
          <p:cNvPr id="26" name="Přímá spojovací šipka 25"/>
          <p:cNvCxnSpPr>
            <a:stCxn id="1033" idx="3"/>
          </p:cNvCxnSpPr>
          <p:nvPr/>
        </p:nvCxnSpPr>
        <p:spPr>
          <a:xfrm>
            <a:off x="2324417" y="3609020"/>
            <a:ext cx="4695855" cy="10801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šipka 27"/>
          <p:cNvCxnSpPr>
            <a:stCxn id="1037" idx="3"/>
          </p:cNvCxnSpPr>
          <p:nvPr/>
        </p:nvCxnSpPr>
        <p:spPr>
          <a:xfrm>
            <a:off x="3779912" y="2495592"/>
            <a:ext cx="3240360" cy="29496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31" name="Picture 7" descr="C:\Users\standard\AppData\Local\Microsoft\Windows\Temporary Internet Files\Content.IE5\2J34JFU8\MC900279208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5976" y="2564904"/>
            <a:ext cx="1080120" cy="101071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cxnSp>
        <p:nvCxnSpPr>
          <p:cNvPr id="31" name="Přímá spojovací šipka 30"/>
          <p:cNvCxnSpPr>
            <a:stCxn id="1034" idx="3"/>
          </p:cNvCxnSpPr>
          <p:nvPr/>
        </p:nvCxnSpPr>
        <p:spPr>
          <a:xfrm flipV="1">
            <a:off x="3923928" y="4293096"/>
            <a:ext cx="3168352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šipka 32"/>
          <p:cNvCxnSpPr>
            <a:stCxn id="1036" idx="3"/>
          </p:cNvCxnSpPr>
          <p:nvPr/>
        </p:nvCxnSpPr>
        <p:spPr>
          <a:xfrm flipV="1">
            <a:off x="5652120" y="4869160"/>
            <a:ext cx="1368152" cy="8060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ovací šipka 34"/>
          <p:cNvCxnSpPr/>
          <p:nvPr/>
        </p:nvCxnSpPr>
        <p:spPr>
          <a:xfrm>
            <a:off x="5436096" y="2708920"/>
            <a:ext cx="1584176" cy="4320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36" name="Picture 12" descr="C:\Users\standard\AppData\Local\Microsoft\Windows\Temporary Internet Files\Content.IE5\J25ATIDM\MM900282783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27984" y="4365104"/>
            <a:ext cx="1224136" cy="116932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19050">
            <a:solidFill>
              <a:schemeClr val="accent6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ln w="10541" cmpd="sng">
                  <a:solidFill>
                    <a:schemeClr val="tx2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Přiřaďte k osobám slovesa:</a:t>
            </a:r>
            <a:endParaRPr lang="cs-CZ" b="1" dirty="0">
              <a:ln w="10541" cmpd="sng">
                <a:solidFill>
                  <a:schemeClr val="tx2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19050">
            <a:solidFill>
              <a:schemeClr val="accent6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s</a:t>
            </a:r>
            <a:endParaRPr lang="cs-CZ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Zkosené hrany 3"/>
          <p:cNvSpPr/>
          <p:nvPr/>
        </p:nvSpPr>
        <p:spPr>
          <a:xfrm>
            <a:off x="1115616" y="1988840"/>
            <a:ext cx="1080120" cy="432048"/>
          </a:xfrm>
          <a:prstGeom prst="beve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ich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Zkosené hrany 5"/>
          <p:cNvSpPr/>
          <p:nvPr/>
        </p:nvSpPr>
        <p:spPr>
          <a:xfrm>
            <a:off x="1115616" y="2636912"/>
            <a:ext cx="1080120" cy="432048"/>
          </a:xfrm>
          <a:prstGeom prst="beve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wir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7" name="Zkosené hrany 6"/>
          <p:cNvSpPr/>
          <p:nvPr/>
        </p:nvSpPr>
        <p:spPr>
          <a:xfrm>
            <a:off x="1115616" y="3284984"/>
            <a:ext cx="1080120" cy="432048"/>
          </a:xfrm>
          <a:prstGeom prst="beve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du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8" name="Zkosené hrany 7"/>
          <p:cNvSpPr/>
          <p:nvPr/>
        </p:nvSpPr>
        <p:spPr>
          <a:xfrm>
            <a:off x="1115616" y="3933056"/>
            <a:ext cx="1080120" cy="432048"/>
          </a:xfrm>
          <a:prstGeom prst="beve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er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Zkosené hrany 8"/>
          <p:cNvSpPr/>
          <p:nvPr/>
        </p:nvSpPr>
        <p:spPr>
          <a:xfrm>
            <a:off x="1115616" y="4509120"/>
            <a:ext cx="1080120" cy="432048"/>
          </a:xfrm>
          <a:prstGeom prst="beve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sie</a:t>
            </a:r>
            <a:r>
              <a:rPr lang="cs-CZ" b="1" dirty="0" smtClean="0">
                <a:solidFill>
                  <a:schemeClr val="tx1"/>
                </a:solidFill>
              </a:rPr>
              <a:t> (oni)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0" name="Zkosené hrany 9"/>
          <p:cNvSpPr/>
          <p:nvPr/>
        </p:nvSpPr>
        <p:spPr>
          <a:xfrm>
            <a:off x="1115616" y="5157192"/>
            <a:ext cx="1080120" cy="432048"/>
          </a:xfrm>
          <a:prstGeom prst="bevel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ihr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1" name="Zkosené hrany 10"/>
          <p:cNvSpPr/>
          <p:nvPr/>
        </p:nvSpPr>
        <p:spPr>
          <a:xfrm>
            <a:off x="5220072" y="1844824"/>
            <a:ext cx="1440160" cy="432048"/>
          </a:xfrm>
          <a:prstGeom prst="beve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i="1" dirty="0" err="1" smtClean="0">
                <a:solidFill>
                  <a:schemeClr val="tx1"/>
                </a:solidFill>
              </a:rPr>
              <a:t>b</a:t>
            </a:r>
            <a:r>
              <a:rPr lang="cs-CZ" b="1" i="1" dirty="0" err="1" smtClean="0">
                <a:solidFill>
                  <a:schemeClr val="tx1"/>
                </a:solidFill>
                <a:latin typeface="Calibri"/>
              </a:rPr>
              <a:t>äckst</a:t>
            </a:r>
            <a:endParaRPr lang="cs-CZ" b="1" i="1" dirty="0">
              <a:solidFill>
                <a:schemeClr val="tx1"/>
              </a:solidFill>
            </a:endParaRPr>
          </a:p>
        </p:txBody>
      </p:sp>
      <p:sp>
        <p:nvSpPr>
          <p:cNvPr id="12" name="Zkosené hrany 11"/>
          <p:cNvSpPr/>
          <p:nvPr/>
        </p:nvSpPr>
        <p:spPr>
          <a:xfrm>
            <a:off x="6588224" y="3212976"/>
            <a:ext cx="1440160" cy="432048"/>
          </a:xfrm>
          <a:prstGeom prst="beve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i="1" dirty="0" err="1" smtClean="0">
                <a:solidFill>
                  <a:schemeClr val="tx1"/>
                </a:solidFill>
              </a:rPr>
              <a:t>tr</a:t>
            </a:r>
            <a:r>
              <a:rPr lang="cs-CZ" b="1" i="1" dirty="0" err="1" smtClean="0">
                <a:solidFill>
                  <a:schemeClr val="tx1"/>
                </a:solidFill>
                <a:latin typeface="Calibri"/>
              </a:rPr>
              <a:t>ägt</a:t>
            </a:r>
            <a:endParaRPr lang="cs-CZ" b="1" i="1" dirty="0">
              <a:solidFill>
                <a:schemeClr val="tx1"/>
              </a:solidFill>
            </a:endParaRPr>
          </a:p>
        </p:txBody>
      </p:sp>
      <p:sp>
        <p:nvSpPr>
          <p:cNvPr id="13" name="Zkosené hrany 12"/>
          <p:cNvSpPr/>
          <p:nvPr/>
        </p:nvSpPr>
        <p:spPr>
          <a:xfrm>
            <a:off x="4716016" y="4941168"/>
            <a:ext cx="1440160" cy="432048"/>
          </a:xfrm>
          <a:prstGeom prst="beve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i="1" dirty="0" err="1" smtClean="0">
                <a:solidFill>
                  <a:schemeClr val="tx1"/>
                </a:solidFill>
              </a:rPr>
              <a:t>lasst</a:t>
            </a:r>
            <a:endParaRPr lang="cs-CZ" b="1" i="1" dirty="0">
              <a:solidFill>
                <a:schemeClr val="tx1"/>
              </a:solidFill>
            </a:endParaRPr>
          </a:p>
        </p:txBody>
      </p:sp>
      <p:sp>
        <p:nvSpPr>
          <p:cNvPr id="14" name="Zkosené hrany 13"/>
          <p:cNvSpPr/>
          <p:nvPr/>
        </p:nvSpPr>
        <p:spPr>
          <a:xfrm>
            <a:off x="6588224" y="2420888"/>
            <a:ext cx="1440160" cy="432048"/>
          </a:xfrm>
          <a:prstGeom prst="beve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i="1" dirty="0" err="1" smtClean="0">
                <a:solidFill>
                  <a:schemeClr val="tx1"/>
                </a:solidFill>
              </a:rPr>
              <a:t>schlafe</a:t>
            </a:r>
            <a:endParaRPr lang="cs-CZ" b="1" i="1" dirty="0">
              <a:solidFill>
                <a:schemeClr val="tx1"/>
              </a:solidFill>
            </a:endParaRPr>
          </a:p>
        </p:txBody>
      </p:sp>
      <p:sp>
        <p:nvSpPr>
          <p:cNvPr id="15" name="Zkosené hrany 14"/>
          <p:cNvSpPr/>
          <p:nvPr/>
        </p:nvSpPr>
        <p:spPr>
          <a:xfrm>
            <a:off x="4572000" y="2636912"/>
            <a:ext cx="1440160" cy="432048"/>
          </a:xfrm>
          <a:prstGeom prst="beve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i="1" dirty="0" err="1" smtClean="0">
                <a:solidFill>
                  <a:schemeClr val="tx1"/>
                </a:solidFill>
              </a:rPr>
              <a:t>fahren</a:t>
            </a:r>
            <a:endParaRPr lang="cs-CZ" b="1" i="1" dirty="0">
              <a:solidFill>
                <a:schemeClr val="tx1"/>
              </a:solidFill>
            </a:endParaRPr>
          </a:p>
        </p:txBody>
      </p:sp>
      <p:sp>
        <p:nvSpPr>
          <p:cNvPr id="16" name="Zkosené hrany 15"/>
          <p:cNvSpPr/>
          <p:nvPr/>
        </p:nvSpPr>
        <p:spPr>
          <a:xfrm>
            <a:off x="5652120" y="4149080"/>
            <a:ext cx="1440160" cy="432048"/>
          </a:xfrm>
          <a:prstGeom prst="beve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i="1" dirty="0" err="1" smtClean="0">
                <a:solidFill>
                  <a:schemeClr val="tx1"/>
                </a:solidFill>
              </a:rPr>
              <a:t>fahren</a:t>
            </a:r>
            <a:endParaRPr lang="cs-CZ" b="1" i="1" dirty="0">
              <a:solidFill>
                <a:schemeClr val="tx1"/>
              </a:solidFill>
            </a:endParaRPr>
          </a:p>
        </p:txBody>
      </p:sp>
      <p:sp>
        <p:nvSpPr>
          <p:cNvPr id="17" name="Zkosené hrany 16"/>
          <p:cNvSpPr/>
          <p:nvPr/>
        </p:nvSpPr>
        <p:spPr>
          <a:xfrm>
            <a:off x="4572000" y="3429000"/>
            <a:ext cx="1440160" cy="432048"/>
          </a:xfrm>
          <a:prstGeom prst="beve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i="1" dirty="0" err="1" smtClean="0">
                <a:solidFill>
                  <a:schemeClr val="tx1"/>
                </a:solidFill>
              </a:rPr>
              <a:t>f</a:t>
            </a:r>
            <a:r>
              <a:rPr lang="cs-CZ" b="1" i="1" dirty="0" err="1" smtClean="0">
                <a:solidFill>
                  <a:schemeClr val="tx1"/>
                </a:solidFill>
                <a:latin typeface="Calibri"/>
              </a:rPr>
              <a:t>ängt</a:t>
            </a:r>
            <a:endParaRPr lang="cs-CZ" b="1" i="1" dirty="0">
              <a:solidFill>
                <a:schemeClr val="tx1"/>
              </a:solidFill>
            </a:endParaRPr>
          </a:p>
        </p:txBody>
      </p:sp>
      <p:sp>
        <p:nvSpPr>
          <p:cNvPr id="19" name="Zkosené hrany 18"/>
          <p:cNvSpPr/>
          <p:nvPr/>
        </p:nvSpPr>
        <p:spPr>
          <a:xfrm>
            <a:off x="6804248" y="5229200"/>
            <a:ext cx="1440160" cy="432048"/>
          </a:xfrm>
          <a:prstGeom prst="bevel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i="1" dirty="0" err="1" smtClean="0">
                <a:solidFill>
                  <a:schemeClr val="tx1"/>
                </a:solidFill>
              </a:rPr>
              <a:t>wascht</a:t>
            </a:r>
            <a:endParaRPr lang="cs-CZ" b="1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0.00994 C -0.18107 -0.02036 -0.36094 -0.05065 -0.43298 -0.062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" y="-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525 0.00347 C -0.13733 0.00139 -0.18941 -0.0007 -0.20938 -0.00185 " pathEditMode="relative" ptsTypes="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611 0.01063 C -0.16823 0.09597 -0.25017 0.18131 -0.28333 0.2148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" y="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664 1.75763E-7 C -0.13993 0.03099 -0.19323 0.06221 -0.21459 0.0747 " pathEditMode="relative" ptsTypes="aA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89362E-6 C -0.09218 0.04347 -0.18368 0.08695 -0.22031 0.1049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" y="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68 4.80111E-6 C -0.18855 0.02127 -0.29011 0.04278 -0.33073 0.0513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385 -0.00185 C -0.14444 0.01295 -0.20503 0.02775 -0.22916 0.03376 " pathEditMode="relative" ptsTypes="aA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9844 -0.00509 -0.1967 -0.01018 -0.23594 -0.01226 " pathEditMode="relative" ptsTypes="aA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19050">
            <a:solidFill>
              <a:schemeClr val="accent6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sz="3600" b="1" dirty="0" smtClean="0">
                <a:ln w="10541" cmpd="sng">
                  <a:solidFill>
                    <a:schemeClr val="tx2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Doplňte do vět sloveso ve správném tvaru:</a:t>
            </a:r>
            <a:endParaRPr lang="cs-CZ" sz="3600" b="1" dirty="0">
              <a:ln w="10541" cmpd="sng">
                <a:solidFill>
                  <a:schemeClr val="tx2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19050">
            <a:solidFill>
              <a:schemeClr val="accent6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2800" dirty="0" err="1" smtClean="0">
                <a:ln>
                  <a:solidFill>
                    <a:schemeClr val="tx2"/>
                  </a:solidFill>
                </a:ln>
                <a:solidFill>
                  <a:srgbClr val="0070C0"/>
                </a:solidFill>
              </a:rPr>
              <a:t>Schlaft</a:t>
            </a:r>
            <a:r>
              <a:rPr lang="cs-CZ" sz="2800" dirty="0" smtClean="0"/>
              <a:t> </a:t>
            </a:r>
            <a:r>
              <a:rPr lang="cs-CZ" sz="2800" dirty="0" err="1" smtClean="0"/>
              <a:t>ihr</a:t>
            </a:r>
            <a:r>
              <a:rPr lang="cs-CZ" sz="2800" dirty="0" smtClean="0"/>
              <a:t> </a:t>
            </a:r>
            <a:r>
              <a:rPr lang="cs-CZ" sz="2800" dirty="0" err="1" smtClean="0"/>
              <a:t>im</a:t>
            </a:r>
            <a:r>
              <a:rPr lang="cs-CZ" sz="2800" dirty="0" smtClean="0"/>
              <a:t> Hotel? 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smtClean="0"/>
              <a:t>Tom </a:t>
            </a:r>
            <a:r>
              <a:rPr lang="cs-CZ" sz="2800" dirty="0" err="1" smtClean="0">
                <a:ln>
                  <a:solidFill>
                    <a:schemeClr val="tx2"/>
                  </a:solidFill>
                </a:ln>
                <a:solidFill>
                  <a:srgbClr val="0070C0"/>
                </a:solidFill>
              </a:rPr>
              <a:t>f</a:t>
            </a:r>
            <a:r>
              <a:rPr lang="cs-CZ" sz="2800" dirty="0" err="1" smtClean="0">
                <a:ln>
                  <a:solidFill>
                    <a:schemeClr val="tx2"/>
                  </a:solidFill>
                </a:ln>
                <a:solidFill>
                  <a:srgbClr val="0070C0"/>
                </a:solidFill>
                <a:latin typeface="Calibri"/>
              </a:rPr>
              <a:t>ährt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mit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dem</a:t>
            </a:r>
            <a:r>
              <a:rPr lang="cs-CZ" sz="2800" dirty="0" smtClean="0">
                <a:latin typeface="Calibri"/>
              </a:rPr>
              <a:t> Bus.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err="1" smtClean="0">
                <a:latin typeface="Calibri"/>
              </a:rPr>
              <a:t>Mein</a:t>
            </a:r>
            <a:r>
              <a:rPr lang="cs-CZ" sz="2800" dirty="0" smtClean="0">
                <a:latin typeface="Calibri"/>
              </a:rPr>
              <a:t> Vater </a:t>
            </a:r>
            <a:r>
              <a:rPr lang="cs-CZ" sz="2800" dirty="0" err="1" smtClean="0">
                <a:ln>
                  <a:solidFill>
                    <a:schemeClr val="tx2"/>
                  </a:solidFill>
                </a:ln>
                <a:solidFill>
                  <a:srgbClr val="0070C0"/>
                </a:solidFill>
                <a:latin typeface="Calibri"/>
              </a:rPr>
              <a:t>wäscht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unser</a:t>
            </a:r>
            <a:r>
              <a:rPr lang="cs-CZ" sz="2800" dirty="0" smtClean="0">
                <a:latin typeface="Calibri"/>
              </a:rPr>
              <a:t> Auto </a:t>
            </a:r>
            <a:r>
              <a:rPr lang="cs-CZ" sz="2800" dirty="0" err="1" smtClean="0">
                <a:latin typeface="Calibri"/>
              </a:rPr>
              <a:t>oft</a:t>
            </a:r>
            <a:r>
              <a:rPr lang="cs-CZ" sz="2800" dirty="0" smtClean="0">
                <a:latin typeface="Calibri"/>
              </a:rPr>
              <a:t>. 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smtClean="0">
                <a:latin typeface="Calibri"/>
              </a:rPr>
              <a:t>Tom </a:t>
            </a:r>
            <a:r>
              <a:rPr lang="cs-CZ" sz="2800" dirty="0" err="1" smtClean="0">
                <a:latin typeface="Calibri"/>
              </a:rPr>
              <a:t>und</a:t>
            </a:r>
            <a:r>
              <a:rPr lang="cs-CZ" sz="2800" dirty="0" smtClean="0">
                <a:latin typeface="Calibri"/>
              </a:rPr>
              <a:t> Max </a:t>
            </a:r>
            <a:r>
              <a:rPr lang="cs-CZ" sz="2800" dirty="0" err="1" smtClean="0">
                <a:ln>
                  <a:solidFill>
                    <a:schemeClr val="tx2"/>
                  </a:solidFill>
                </a:ln>
                <a:solidFill>
                  <a:srgbClr val="0070C0"/>
                </a:solidFill>
                <a:latin typeface="Calibri"/>
              </a:rPr>
              <a:t>fangen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heute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Fische</a:t>
            </a:r>
            <a:r>
              <a:rPr lang="cs-CZ" sz="2800" dirty="0" smtClean="0">
                <a:latin typeface="Calibri"/>
              </a:rPr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err="1" smtClean="0"/>
              <a:t>Ich</a:t>
            </a:r>
            <a:r>
              <a:rPr lang="cs-CZ" sz="2800" dirty="0" smtClean="0"/>
              <a:t> </a:t>
            </a:r>
            <a:r>
              <a:rPr lang="cs-CZ" sz="2800" dirty="0" err="1" smtClean="0">
                <a:ln>
                  <a:solidFill>
                    <a:schemeClr val="tx2"/>
                  </a:solidFill>
                </a:ln>
                <a:solidFill>
                  <a:srgbClr val="0070C0"/>
                </a:solidFill>
              </a:rPr>
              <a:t>lasse</a:t>
            </a:r>
            <a:r>
              <a:rPr lang="cs-CZ" sz="2800" dirty="0" smtClean="0"/>
              <a:t> </a:t>
            </a:r>
            <a:r>
              <a:rPr lang="cs-CZ" sz="2800" dirty="0" err="1" smtClean="0"/>
              <a:t>meine</a:t>
            </a:r>
            <a:r>
              <a:rPr lang="cs-CZ" sz="2800" dirty="0" smtClean="0"/>
              <a:t> </a:t>
            </a:r>
            <a:r>
              <a:rPr lang="cs-CZ" sz="2800" dirty="0" err="1" smtClean="0"/>
              <a:t>Schwester</a:t>
            </a:r>
            <a:r>
              <a:rPr lang="cs-CZ" sz="2800" dirty="0" smtClean="0"/>
              <a:t> </a:t>
            </a:r>
            <a:r>
              <a:rPr lang="cs-CZ" sz="2800" dirty="0" err="1" smtClean="0"/>
              <a:t>auch</a:t>
            </a:r>
            <a:r>
              <a:rPr lang="cs-CZ" sz="2800" dirty="0" smtClean="0"/>
              <a:t> </a:t>
            </a:r>
            <a:r>
              <a:rPr lang="cs-CZ" sz="2800" dirty="0" err="1" smtClean="0"/>
              <a:t>spielen</a:t>
            </a:r>
            <a:r>
              <a:rPr lang="cs-CZ" sz="2800" dirty="0" smtClean="0"/>
              <a:t>. 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err="1" smtClean="0">
                <a:ln>
                  <a:solidFill>
                    <a:schemeClr val="tx2"/>
                  </a:solidFill>
                </a:ln>
                <a:solidFill>
                  <a:srgbClr val="0070C0"/>
                </a:solidFill>
              </a:rPr>
              <a:t>Tr</a:t>
            </a:r>
            <a:r>
              <a:rPr lang="cs-CZ" sz="2800" dirty="0" err="1" smtClean="0">
                <a:ln>
                  <a:solidFill>
                    <a:schemeClr val="tx2"/>
                  </a:solidFill>
                </a:ln>
                <a:solidFill>
                  <a:srgbClr val="0070C0"/>
                </a:solidFill>
                <a:latin typeface="Calibri"/>
              </a:rPr>
              <a:t>ägst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du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Brille</a:t>
            </a:r>
            <a:r>
              <a:rPr lang="cs-CZ" sz="2800" dirty="0" smtClean="0">
                <a:latin typeface="Calibri"/>
              </a:rPr>
              <a:t>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err="1" smtClean="0">
                <a:latin typeface="Calibri"/>
              </a:rPr>
              <a:t>Wir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n>
                  <a:solidFill>
                    <a:schemeClr val="tx2"/>
                  </a:solidFill>
                </a:ln>
                <a:solidFill>
                  <a:srgbClr val="0070C0"/>
                </a:solidFill>
                <a:latin typeface="Calibri"/>
              </a:rPr>
              <a:t>backen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keine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Torte</a:t>
            </a:r>
            <a:r>
              <a:rPr lang="cs-CZ" sz="2800" dirty="0" smtClean="0">
                <a:latin typeface="Calibri"/>
              </a:rPr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Im</a:t>
            </a:r>
            <a:r>
              <a:rPr lang="cs-CZ" sz="2800" dirty="0" smtClean="0">
                <a:latin typeface="Calibri"/>
              </a:rPr>
              <a:t> Winter </a:t>
            </a:r>
            <a:r>
              <a:rPr lang="cs-CZ" sz="2800" dirty="0" err="1" smtClean="0">
                <a:ln>
                  <a:solidFill>
                    <a:schemeClr val="tx2"/>
                  </a:solidFill>
                </a:ln>
                <a:solidFill>
                  <a:srgbClr val="0070C0"/>
                </a:solidFill>
                <a:latin typeface="Calibri"/>
              </a:rPr>
              <a:t>fällt</a:t>
            </a:r>
            <a:r>
              <a:rPr lang="cs-CZ" sz="2800" dirty="0" smtClean="0">
                <a:latin typeface="Calibri"/>
              </a:rPr>
              <a:t> der </a:t>
            </a:r>
            <a:r>
              <a:rPr lang="cs-CZ" sz="2800" dirty="0" err="1" smtClean="0">
                <a:latin typeface="Calibri"/>
              </a:rPr>
              <a:t>Schnee</a:t>
            </a:r>
            <a:r>
              <a:rPr lang="cs-CZ" sz="2800" dirty="0" smtClean="0">
                <a:latin typeface="Calibri"/>
              </a:rPr>
              <a:t>. 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4283968" y="1700808"/>
            <a:ext cx="1584176" cy="36004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schlafen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572000" y="2204864"/>
            <a:ext cx="1584176" cy="36004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fahren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56176" y="2636912"/>
            <a:ext cx="1584176" cy="36004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waschen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28184" y="3212976"/>
            <a:ext cx="1584176" cy="36004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fangen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948264" y="3717032"/>
            <a:ext cx="1584176" cy="36004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lassen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491880" y="4221088"/>
            <a:ext cx="1584176" cy="36004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tragen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716016" y="4725144"/>
            <a:ext cx="1584176" cy="36004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backen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148064" y="5229200"/>
            <a:ext cx="1584176" cy="36004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fallen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99592" y="1700808"/>
            <a:ext cx="1152128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691680" y="2204864"/>
            <a:ext cx="783704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699792" y="2708920"/>
            <a:ext cx="108012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059832" y="3212976"/>
            <a:ext cx="1008112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547664" y="3717032"/>
            <a:ext cx="72008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043608" y="4293096"/>
            <a:ext cx="864096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619672" y="4797152"/>
            <a:ext cx="1008112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627784" y="5301208"/>
            <a:ext cx="576064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7740352" y="530120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4745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>
                <p:cTn id="4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19050">
            <a:solidFill>
              <a:schemeClr val="accent6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ln w="10541" cmpd="sng">
                  <a:solidFill>
                    <a:schemeClr val="tx2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Tvořte otázky podle vzoru:</a:t>
            </a:r>
            <a:endParaRPr lang="cs-CZ" b="1" dirty="0">
              <a:ln w="10541" cmpd="sng">
                <a:solidFill>
                  <a:schemeClr val="tx2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19050">
            <a:solidFill>
              <a:schemeClr val="accent6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i="1" dirty="0" err="1" smtClean="0"/>
              <a:t>F</a:t>
            </a:r>
            <a:r>
              <a:rPr lang="cs-CZ" sz="2800" i="1" dirty="0" err="1" smtClean="0">
                <a:latin typeface="Calibri"/>
              </a:rPr>
              <a:t>ährst</a:t>
            </a:r>
            <a:r>
              <a:rPr lang="cs-CZ" sz="2800" i="1" dirty="0" smtClean="0">
                <a:latin typeface="Calibri"/>
              </a:rPr>
              <a:t> </a:t>
            </a:r>
            <a:r>
              <a:rPr lang="cs-CZ" sz="2800" i="1" dirty="0" err="1" smtClean="0">
                <a:latin typeface="Calibri"/>
              </a:rPr>
              <a:t>du</a:t>
            </a:r>
            <a:r>
              <a:rPr lang="cs-CZ" sz="2800" i="1" dirty="0" smtClean="0">
                <a:latin typeface="Calibri"/>
              </a:rPr>
              <a:t> </a:t>
            </a:r>
            <a:r>
              <a:rPr lang="cs-CZ" sz="2800" i="1" dirty="0" smtClean="0"/>
              <a:t>Skateboard </a:t>
            </a:r>
            <a:r>
              <a:rPr lang="cs-CZ" sz="2800" i="1" dirty="0" err="1" smtClean="0">
                <a:latin typeface="Calibri"/>
              </a:rPr>
              <a:t>am</a:t>
            </a:r>
            <a:r>
              <a:rPr lang="cs-CZ" sz="2800" i="1" dirty="0" smtClean="0">
                <a:latin typeface="Calibri"/>
              </a:rPr>
              <a:t> </a:t>
            </a:r>
            <a:r>
              <a:rPr lang="cs-CZ" sz="2800" i="1" dirty="0" err="1" smtClean="0">
                <a:latin typeface="Calibri"/>
              </a:rPr>
              <a:t>Montag</a:t>
            </a:r>
            <a:r>
              <a:rPr lang="cs-CZ" sz="2800" i="1" dirty="0" smtClean="0">
                <a:latin typeface="Calibri"/>
              </a:rPr>
              <a:t>?</a:t>
            </a:r>
            <a:endParaRPr lang="cs-CZ" sz="2800" i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115617" y="2348880"/>
          <a:ext cx="6912765" cy="33843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2553"/>
                <a:gridCol w="1382553"/>
                <a:gridCol w="1382553"/>
                <a:gridCol w="1382553"/>
                <a:gridCol w="1382553"/>
              </a:tblGrid>
              <a:tr h="638562">
                <a:tc>
                  <a:txBody>
                    <a:bodyPr/>
                    <a:lstStyle/>
                    <a:p>
                      <a:pPr algn="ctr"/>
                      <a:endParaRPr lang="cs-CZ" sz="2400" b="1" i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i="1" dirty="0" smtClean="0">
                          <a:solidFill>
                            <a:schemeClr val="tx1"/>
                          </a:solidFill>
                        </a:rPr>
                        <a:t>MONTAG</a:t>
                      </a:r>
                      <a:endParaRPr lang="cs-CZ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i="1" dirty="0" smtClean="0">
                          <a:solidFill>
                            <a:schemeClr val="tx1"/>
                          </a:solidFill>
                        </a:rPr>
                        <a:t>DIENSTAG</a:t>
                      </a:r>
                      <a:endParaRPr lang="cs-CZ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i="1" dirty="0" smtClean="0">
                          <a:solidFill>
                            <a:schemeClr val="tx1"/>
                          </a:solidFill>
                        </a:rPr>
                        <a:t>FREITAG</a:t>
                      </a:r>
                      <a:endParaRPr lang="cs-CZ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i="1" dirty="0" smtClean="0">
                          <a:solidFill>
                            <a:schemeClr val="tx1"/>
                          </a:solidFill>
                        </a:rPr>
                        <a:t>SONNTAG</a:t>
                      </a:r>
                      <a:endParaRPr lang="cs-CZ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915271"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ANNA</a:t>
                      </a:r>
                      <a:endParaRPr lang="cs-CZ" sz="2400" b="1" i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915271"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PETER</a:t>
                      </a:r>
                      <a:endParaRPr lang="cs-CZ" sz="2400" b="1" i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915271">
                <a:tc>
                  <a:txBody>
                    <a:bodyPr/>
                    <a:lstStyle/>
                    <a:p>
                      <a:pPr algn="ctr"/>
                      <a:r>
                        <a:rPr lang="cs-CZ" sz="2400" b="1" i="1" dirty="0" smtClean="0"/>
                        <a:t>JULIA</a:t>
                      </a:r>
                      <a:endParaRPr lang="cs-CZ" sz="2400" b="1" i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Picture 3" descr="C:\Users\standard\AppData\Local\Microsoft\Windows\Temporary Internet Files\Content.IE5\J25ATIDM\MM900336995[2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3068960"/>
            <a:ext cx="720080" cy="7200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3" descr="C:\Users\standard\AppData\Local\Microsoft\Windows\Temporary Internet Files\Content.IE5\J25ATIDM\MM900336995[2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4005064"/>
            <a:ext cx="720080" cy="7200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3" descr="C:\Users\standard\AppData\Local\Microsoft\Windows\Temporary Internet Files\Content.IE5\J25ATIDM\MM900336995[2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4941168"/>
            <a:ext cx="720080" cy="7200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 descr="C:\Users\standard\AppData\Local\Microsoft\Windows\Temporary Internet Files\Content.IE5\2J34JFU8\MM90028278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068960"/>
            <a:ext cx="753833" cy="720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3" descr="C:\Users\standard\AppData\Local\Microsoft\Windows\Temporary Internet Files\Content.IE5\2J34JFU8\MM90028278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4941168"/>
            <a:ext cx="753833" cy="720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3" descr="C:\Users\standard\AppData\Local\Microsoft\Windows\Temporary Internet Files\Content.IE5\2J34JFU8\MM90028278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4005064"/>
            <a:ext cx="753833" cy="720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2" name="Picture 4" descr="C:\Users\standard\AppData\Local\Microsoft\Windows\Temporary Internet Files\Content.IE5\GIR7FVX9\MC90033407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4005064"/>
            <a:ext cx="769527" cy="7200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4" descr="C:\Users\standard\AppData\Local\Microsoft\Windows\Temporary Internet Files\Content.IE5\GIR7FVX9\MC90033407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3068960"/>
            <a:ext cx="769527" cy="7200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4" descr="C:\Users\standard\AppData\Local\Microsoft\Windows\Temporary Internet Files\Content.IE5\GIR7FVX9\MC90033407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4941168"/>
            <a:ext cx="769527" cy="7200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3" name="Picture 5" descr="C:\Users\standard\AppData\Local\Microsoft\Windows\Temporary Internet Files\Content.IE5\J25ATIDM\MM90035661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2996952"/>
            <a:ext cx="792088" cy="792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5" descr="C:\Users\standard\AppData\Local\Microsoft\Windows\Temporary Internet Files\Content.IE5\J25ATIDM\MM90035661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3933056"/>
            <a:ext cx="792088" cy="792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5" descr="C:\Users\standard\AppData\Local\Microsoft\Windows\Temporary Internet Files\Content.IE5\J25ATIDM\MM90035661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4869160"/>
            <a:ext cx="792088" cy="792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19050">
            <a:solidFill>
              <a:schemeClr val="accent6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Vyberte správnou variantu: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ln w="19050">
            <a:solidFill>
              <a:schemeClr val="accent6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2400" dirty="0" err="1" smtClean="0"/>
              <a:t>Ich</a:t>
            </a:r>
            <a:r>
              <a:rPr lang="cs-CZ" sz="2400" dirty="0" smtClean="0"/>
              <a:t> ......den </a:t>
            </a:r>
            <a:r>
              <a:rPr lang="cs-CZ" sz="2400" dirty="0" err="1" smtClean="0"/>
              <a:t>Ball</a:t>
            </a:r>
            <a:r>
              <a:rPr lang="cs-CZ" sz="2400" dirty="0" smtClean="0"/>
              <a:t> </a:t>
            </a:r>
            <a:r>
              <a:rPr lang="cs-CZ" sz="2400" dirty="0" err="1" smtClean="0"/>
              <a:t>nicht</a:t>
            </a:r>
            <a:r>
              <a:rPr lang="cs-CZ" sz="2400" dirty="0" smtClean="0"/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err="1" smtClean="0"/>
              <a:t>Wann</a:t>
            </a:r>
            <a:r>
              <a:rPr lang="cs-CZ" sz="2400" dirty="0" smtClean="0"/>
              <a:t> ......der Bus.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/>
              <a:t>Die </a:t>
            </a:r>
            <a:r>
              <a:rPr lang="cs-CZ" sz="2400" dirty="0" err="1" smtClean="0"/>
              <a:t>Bl</a:t>
            </a:r>
            <a:r>
              <a:rPr lang="cs-CZ" sz="2400" dirty="0" err="1" smtClean="0">
                <a:latin typeface="Calibri"/>
              </a:rPr>
              <a:t>ätter</a:t>
            </a:r>
            <a:r>
              <a:rPr lang="cs-CZ" sz="2400" dirty="0" smtClean="0">
                <a:latin typeface="Calibri"/>
              </a:rPr>
              <a:t> ....... </a:t>
            </a:r>
            <a:r>
              <a:rPr lang="cs-CZ" sz="2400" dirty="0" err="1" smtClean="0">
                <a:latin typeface="Calibri"/>
              </a:rPr>
              <a:t>schon</a:t>
            </a:r>
            <a:r>
              <a:rPr lang="cs-CZ" sz="2400" dirty="0" smtClean="0">
                <a:latin typeface="Calibri"/>
              </a:rPr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err="1" smtClean="0">
                <a:latin typeface="Calibri"/>
              </a:rPr>
              <a:t>Oma</a:t>
            </a:r>
            <a:r>
              <a:rPr lang="cs-CZ" sz="2400" dirty="0" smtClean="0">
                <a:latin typeface="Calibri"/>
              </a:rPr>
              <a:t> Ema .....den </a:t>
            </a:r>
            <a:r>
              <a:rPr lang="cs-CZ" sz="2400" dirty="0" err="1" smtClean="0">
                <a:latin typeface="Calibri"/>
              </a:rPr>
              <a:t>Kuchen</a:t>
            </a:r>
            <a:r>
              <a:rPr lang="cs-CZ" sz="2400" dirty="0" smtClean="0">
                <a:latin typeface="Calibri"/>
              </a:rPr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Calibri"/>
              </a:rPr>
              <a:t>...... </a:t>
            </a:r>
            <a:r>
              <a:rPr lang="cs-CZ" sz="2400" dirty="0" err="1" smtClean="0">
                <a:latin typeface="Calibri"/>
              </a:rPr>
              <a:t>ihr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das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Kind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schlafen</a:t>
            </a:r>
            <a:r>
              <a:rPr lang="cs-CZ" sz="2400" dirty="0" smtClean="0">
                <a:latin typeface="Calibri"/>
              </a:rPr>
              <a:t>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>
                <a:latin typeface="Calibri"/>
              </a:rPr>
              <a:t>...... </a:t>
            </a:r>
            <a:r>
              <a:rPr lang="cs-CZ" sz="2400" dirty="0" err="1" smtClean="0">
                <a:latin typeface="Calibri"/>
              </a:rPr>
              <a:t>du</a:t>
            </a:r>
            <a:r>
              <a:rPr lang="cs-CZ" sz="2400" dirty="0" smtClean="0">
                <a:latin typeface="Calibri"/>
              </a:rPr>
              <a:t> gut?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err="1" smtClean="0"/>
              <a:t>Sie</a:t>
            </a:r>
            <a:r>
              <a:rPr lang="cs-CZ" sz="2400" dirty="0" smtClean="0"/>
              <a:t> ....... </a:t>
            </a:r>
            <a:r>
              <a:rPr lang="cs-CZ" sz="2400" dirty="0" err="1" smtClean="0"/>
              <a:t>ihr</a:t>
            </a:r>
            <a:r>
              <a:rPr lang="cs-CZ" sz="2400" dirty="0" smtClean="0"/>
              <a:t> </a:t>
            </a:r>
            <a:r>
              <a:rPr lang="cs-CZ" sz="2400" dirty="0" err="1" smtClean="0"/>
              <a:t>Wort</a:t>
            </a:r>
            <a:r>
              <a:rPr lang="cs-CZ" sz="2400" dirty="0" smtClean="0"/>
              <a:t> </a:t>
            </a:r>
            <a:r>
              <a:rPr lang="cs-CZ" sz="2400" dirty="0" err="1" smtClean="0"/>
              <a:t>nicht</a:t>
            </a:r>
            <a:r>
              <a:rPr lang="cs-CZ" sz="2400" dirty="0" smtClean="0"/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err="1" smtClean="0"/>
              <a:t>Wir</a:t>
            </a:r>
            <a:r>
              <a:rPr lang="cs-CZ" sz="2400" dirty="0" smtClean="0"/>
              <a:t> ......</a:t>
            </a:r>
            <a:r>
              <a:rPr lang="cs-CZ" sz="2400" dirty="0" err="1" smtClean="0"/>
              <a:t>uns</a:t>
            </a:r>
            <a:r>
              <a:rPr lang="cs-CZ" sz="2400" dirty="0" smtClean="0"/>
              <a:t> </a:t>
            </a:r>
            <a:r>
              <a:rPr lang="cs-CZ" sz="2400" dirty="0" err="1" smtClean="0"/>
              <a:t>die</a:t>
            </a:r>
            <a:r>
              <a:rPr lang="cs-CZ" sz="2400" dirty="0" smtClean="0"/>
              <a:t> </a:t>
            </a:r>
            <a:r>
              <a:rPr lang="cs-CZ" sz="2400" dirty="0" err="1" smtClean="0"/>
              <a:t>H</a:t>
            </a:r>
            <a:r>
              <a:rPr lang="cs-CZ" sz="2400" dirty="0" err="1" smtClean="0">
                <a:latin typeface="Calibri"/>
              </a:rPr>
              <a:t>ände</a:t>
            </a:r>
            <a:r>
              <a:rPr lang="cs-CZ" sz="2400" dirty="0" smtClean="0">
                <a:latin typeface="Calibri"/>
              </a:rPr>
              <a:t> gut.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400" dirty="0" smtClean="0"/>
              <a:t>........</a:t>
            </a:r>
            <a:r>
              <a:rPr lang="cs-CZ" sz="2400" dirty="0" err="1" smtClean="0"/>
              <a:t>du</a:t>
            </a:r>
            <a:r>
              <a:rPr lang="cs-CZ" sz="2400" dirty="0" smtClean="0"/>
              <a:t> </a:t>
            </a:r>
            <a:r>
              <a:rPr lang="cs-CZ" sz="2400" dirty="0" err="1" smtClean="0"/>
              <a:t>Brille</a:t>
            </a:r>
            <a:r>
              <a:rPr lang="cs-CZ" sz="2400" dirty="0" smtClean="0"/>
              <a:t>?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ln w="19050">
            <a:solidFill>
              <a:schemeClr val="accent6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457200" indent="-457200">
              <a:buNone/>
            </a:pPr>
            <a:r>
              <a:rPr lang="cs-CZ" sz="2400" dirty="0" smtClean="0"/>
              <a:t>a)   </a:t>
            </a:r>
            <a:r>
              <a:rPr lang="cs-CZ" sz="2400" dirty="0" err="1" smtClean="0"/>
              <a:t>falle</a:t>
            </a:r>
            <a:r>
              <a:rPr lang="cs-CZ" sz="2400" dirty="0" smtClean="0"/>
              <a:t>                b) </a:t>
            </a:r>
            <a:r>
              <a:rPr lang="cs-CZ" sz="2400" dirty="0" err="1" smtClean="0"/>
              <a:t>fange</a:t>
            </a:r>
            <a:r>
              <a:rPr lang="cs-CZ" sz="2400" dirty="0" smtClean="0"/>
              <a:t> </a:t>
            </a:r>
          </a:p>
          <a:p>
            <a:pPr marL="457200" indent="-457200">
              <a:buAutoNum type="alphaLcParenR"/>
            </a:pPr>
            <a:r>
              <a:rPr lang="cs-CZ" sz="2400" dirty="0" err="1" smtClean="0"/>
              <a:t>fahrt</a:t>
            </a:r>
            <a:r>
              <a:rPr lang="cs-CZ" sz="2400" dirty="0" smtClean="0"/>
              <a:t>               b) </a:t>
            </a:r>
            <a:r>
              <a:rPr lang="cs-CZ" sz="2400" dirty="0" err="1" smtClean="0"/>
              <a:t>f</a:t>
            </a:r>
            <a:r>
              <a:rPr lang="cs-CZ" sz="2400" dirty="0" err="1" smtClean="0">
                <a:latin typeface="Calibri"/>
              </a:rPr>
              <a:t>ährt</a:t>
            </a:r>
            <a:endParaRPr lang="cs-CZ" sz="2400" dirty="0" smtClean="0">
              <a:latin typeface="Calibri"/>
            </a:endParaRPr>
          </a:p>
          <a:p>
            <a:pPr marL="457200" indent="-457200">
              <a:buNone/>
            </a:pPr>
            <a:r>
              <a:rPr lang="cs-CZ" sz="2400" dirty="0" smtClean="0"/>
              <a:t>a)   </a:t>
            </a:r>
            <a:r>
              <a:rPr lang="cs-CZ" sz="2400" dirty="0" err="1" smtClean="0"/>
              <a:t>fallen</a:t>
            </a:r>
            <a:r>
              <a:rPr lang="cs-CZ" sz="2400" dirty="0" smtClean="0"/>
              <a:t>              b) </a:t>
            </a:r>
            <a:r>
              <a:rPr lang="cs-CZ" sz="2400" dirty="0" err="1" smtClean="0"/>
              <a:t>f</a:t>
            </a:r>
            <a:r>
              <a:rPr lang="cs-CZ" sz="2400" dirty="0" err="1" smtClean="0">
                <a:latin typeface="Calibri"/>
              </a:rPr>
              <a:t>ällen</a:t>
            </a:r>
            <a:r>
              <a:rPr lang="cs-CZ" sz="2400" dirty="0" smtClean="0"/>
              <a:t>  </a:t>
            </a:r>
          </a:p>
          <a:p>
            <a:pPr marL="457200" indent="-457200">
              <a:buAutoNum type="alphaLcParenR"/>
            </a:pPr>
            <a:r>
              <a:rPr lang="cs-CZ" sz="2400" dirty="0" err="1" smtClean="0"/>
              <a:t>bäckt</a:t>
            </a:r>
            <a:r>
              <a:rPr lang="cs-CZ" sz="2400" dirty="0" smtClean="0">
                <a:latin typeface="Calibri"/>
              </a:rPr>
              <a:t>              b) </a:t>
            </a:r>
            <a:r>
              <a:rPr lang="cs-CZ" sz="2400" dirty="0" err="1" smtClean="0">
                <a:latin typeface="Calibri"/>
              </a:rPr>
              <a:t>backt</a:t>
            </a:r>
            <a:endParaRPr lang="cs-CZ" sz="2400" dirty="0" smtClean="0">
              <a:latin typeface="Calibri"/>
            </a:endParaRPr>
          </a:p>
          <a:p>
            <a:pPr marL="457200" indent="-457200">
              <a:buNone/>
            </a:pPr>
            <a:r>
              <a:rPr lang="cs-CZ" sz="2400" dirty="0" smtClean="0">
                <a:latin typeface="Calibri"/>
              </a:rPr>
              <a:t>a)   </a:t>
            </a:r>
            <a:r>
              <a:rPr lang="cs-CZ" sz="2400" dirty="0" err="1" smtClean="0">
                <a:latin typeface="Calibri"/>
              </a:rPr>
              <a:t>lasst</a:t>
            </a:r>
            <a:r>
              <a:rPr lang="cs-CZ" sz="2400" dirty="0" smtClean="0">
                <a:latin typeface="Calibri"/>
              </a:rPr>
              <a:t>                b) </a:t>
            </a:r>
            <a:r>
              <a:rPr lang="cs-CZ" sz="2400" dirty="0" err="1" smtClean="0">
                <a:latin typeface="Calibri"/>
              </a:rPr>
              <a:t>lässt</a:t>
            </a:r>
            <a:endParaRPr lang="cs-CZ" sz="2400" dirty="0" smtClean="0">
              <a:latin typeface="Calibri"/>
            </a:endParaRPr>
          </a:p>
          <a:p>
            <a:pPr marL="457200" indent="-457200">
              <a:buAutoNum type="alphaLcParenR"/>
            </a:pPr>
            <a:r>
              <a:rPr lang="cs-CZ" sz="2400" dirty="0" err="1" smtClean="0">
                <a:latin typeface="Calibri"/>
              </a:rPr>
              <a:t>schlafst</a:t>
            </a:r>
            <a:r>
              <a:rPr lang="cs-CZ" sz="2400" dirty="0" smtClean="0">
                <a:latin typeface="Calibri"/>
              </a:rPr>
              <a:t>          b) </a:t>
            </a:r>
            <a:r>
              <a:rPr lang="cs-CZ" sz="2400" dirty="0" err="1" smtClean="0">
                <a:latin typeface="Calibri"/>
              </a:rPr>
              <a:t>schläfst</a:t>
            </a:r>
            <a:endParaRPr lang="cs-CZ" sz="2400" dirty="0" smtClean="0">
              <a:latin typeface="Calibri"/>
            </a:endParaRPr>
          </a:p>
          <a:p>
            <a:pPr marL="457200" indent="-457200">
              <a:buNone/>
            </a:pPr>
            <a:r>
              <a:rPr lang="cs-CZ" sz="2400" dirty="0" smtClean="0"/>
              <a:t>a)   </a:t>
            </a:r>
            <a:r>
              <a:rPr lang="cs-CZ" sz="2400" dirty="0" err="1" smtClean="0"/>
              <a:t>halten</a:t>
            </a:r>
            <a:r>
              <a:rPr lang="cs-CZ" sz="2400" dirty="0" smtClean="0"/>
              <a:t>            b) </a:t>
            </a:r>
            <a:r>
              <a:rPr lang="cs-CZ" sz="2400" dirty="0" err="1" smtClean="0"/>
              <a:t>haltet</a:t>
            </a:r>
            <a:r>
              <a:rPr lang="cs-CZ" sz="2400" dirty="0" smtClean="0"/>
              <a:t>   </a:t>
            </a:r>
          </a:p>
          <a:p>
            <a:pPr marL="457200" indent="-457200">
              <a:buAutoNum type="alphaLcParenR"/>
            </a:pPr>
            <a:r>
              <a:rPr lang="cs-CZ" sz="2400" dirty="0" err="1" smtClean="0"/>
              <a:t>waschen</a:t>
            </a:r>
            <a:r>
              <a:rPr lang="cs-CZ" sz="2400" dirty="0" smtClean="0"/>
              <a:t>        b) </a:t>
            </a:r>
            <a:r>
              <a:rPr lang="cs-CZ" sz="2400" dirty="0" err="1" smtClean="0"/>
              <a:t>wascht</a:t>
            </a:r>
            <a:endParaRPr lang="cs-CZ" sz="2400" dirty="0" smtClean="0"/>
          </a:p>
          <a:p>
            <a:pPr marL="457200" indent="-457200">
              <a:buNone/>
            </a:pPr>
            <a:r>
              <a:rPr lang="cs-CZ" sz="2400" dirty="0" smtClean="0"/>
              <a:t>a)   </a:t>
            </a:r>
            <a:r>
              <a:rPr lang="cs-CZ" sz="2400" dirty="0" err="1" smtClean="0"/>
              <a:t>tragst</a:t>
            </a:r>
            <a:r>
              <a:rPr lang="cs-CZ" sz="2400" dirty="0" smtClean="0"/>
              <a:t>              b) </a:t>
            </a:r>
            <a:r>
              <a:rPr lang="cs-CZ" sz="2400" dirty="0" err="1" smtClean="0"/>
              <a:t>tr</a:t>
            </a:r>
            <a:r>
              <a:rPr lang="cs-CZ" sz="2400" dirty="0" err="1" smtClean="0">
                <a:latin typeface="Calibri"/>
              </a:rPr>
              <a:t>ägst</a:t>
            </a:r>
            <a:endParaRPr lang="cs-CZ" sz="2400" dirty="0"/>
          </a:p>
        </p:txBody>
      </p:sp>
      <p:sp>
        <p:nvSpPr>
          <p:cNvPr id="5" name="Obdélník 4"/>
          <p:cNvSpPr/>
          <p:nvPr/>
        </p:nvSpPr>
        <p:spPr>
          <a:xfrm>
            <a:off x="4716016" y="1628800"/>
            <a:ext cx="1152128" cy="36004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804248" y="2924944"/>
            <a:ext cx="1152128" cy="36004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804248" y="3429000"/>
            <a:ext cx="1152128" cy="36004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716016" y="3861048"/>
            <a:ext cx="1512168" cy="36004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804248" y="4293096"/>
            <a:ext cx="1224136" cy="36004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804248" y="4725144"/>
            <a:ext cx="1224136" cy="36004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4716016" y="5157192"/>
            <a:ext cx="1224136" cy="36004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4716016" y="2060848"/>
            <a:ext cx="1152128" cy="36004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804248" y="2492896"/>
            <a:ext cx="1152128" cy="36004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 w="19050">
            <a:solidFill>
              <a:schemeClr val="accent6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cs-CZ" b="1" dirty="0" smtClean="0">
                <a:ln w="10541" cmpd="sng">
                  <a:solidFill>
                    <a:schemeClr val="tx2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Zdroje:</a:t>
            </a:r>
            <a:endParaRPr lang="cs-CZ" b="1" dirty="0">
              <a:ln w="10541" cmpd="sng">
                <a:solidFill>
                  <a:schemeClr val="tx2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19050">
            <a:solidFill>
              <a:schemeClr val="accent6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sz="2400" dirty="0" smtClean="0"/>
              <a:t>Obrázky byly použity ze serveru společnosti Microsoft http://office.</a:t>
            </a:r>
            <a:r>
              <a:rPr lang="cs-CZ" sz="2400" dirty="0" err="1" smtClean="0"/>
              <a:t>microsoft.com</a:t>
            </a:r>
            <a:r>
              <a:rPr lang="cs-CZ" sz="2400" dirty="0" smtClean="0"/>
              <a:t>/</a:t>
            </a:r>
            <a:r>
              <a:rPr lang="cs-CZ" sz="2400" dirty="0" err="1" smtClean="0"/>
              <a:t>cs</a:t>
            </a:r>
            <a:r>
              <a:rPr lang="cs-CZ" sz="2400" dirty="0" smtClean="0"/>
              <a:t>-</a:t>
            </a:r>
            <a:r>
              <a:rPr lang="cs-CZ" sz="2400" dirty="0" err="1" smtClean="0"/>
              <a:t>cz</a:t>
            </a:r>
            <a:r>
              <a:rPr lang="cs-CZ" sz="2400" dirty="0" smtClean="0"/>
              <a:t>/</a:t>
            </a:r>
            <a:r>
              <a:rPr lang="cs-CZ" sz="2400" dirty="0" err="1" smtClean="0"/>
              <a:t>images</a:t>
            </a:r>
            <a:r>
              <a:rPr lang="cs-CZ" sz="2400" dirty="0" smtClean="0"/>
              <a:t>/?CTT=97</a:t>
            </a:r>
          </a:p>
          <a:p>
            <a:r>
              <a:rPr lang="cs-CZ" sz="2400" dirty="0" smtClean="0"/>
              <a:t>Bezplatné kliparty, fotografie, ilustrace, animace a zvuky pro produkty </a:t>
            </a:r>
            <a:r>
              <a:rPr lang="cs-CZ" sz="2400" i="1" dirty="0" smtClean="0"/>
              <a:t>Microsoft </a:t>
            </a:r>
            <a:r>
              <a:rPr lang="cs-CZ" sz="2400" dirty="0" smtClean="0"/>
              <a:t>Office.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468</Words>
  <Application>Microsoft Office PowerPoint</Application>
  <PresentationFormat>Předvádění na obrazovce (4:3)</PresentationFormat>
  <Paragraphs>119</Paragraphs>
  <Slides>10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Metodické pokyny</vt:lpstr>
      <vt:lpstr>Nepravidelná slovesa A→Ä</vt:lpstr>
      <vt:lpstr>Nepravidelná slovesa A→Ä</vt:lpstr>
      <vt:lpstr>Opakování sloves</vt:lpstr>
      <vt:lpstr>Přiřaďte k osobám slovesa:</vt:lpstr>
      <vt:lpstr>Doplňte do vět sloveso ve správném tvaru:</vt:lpstr>
      <vt:lpstr>Tvořte otázky podle vzoru:</vt:lpstr>
      <vt:lpstr>Vyberte správnou variantu: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standard</dc:creator>
  <cp:lastModifiedBy>standard</cp:lastModifiedBy>
  <cp:revision>35</cp:revision>
  <dcterms:created xsi:type="dcterms:W3CDTF">2013-09-26T15:43:29Z</dcterms:created>
  <dcterms:modified xsi:type="dcterms:W3CDTF">2013-10-05T11:35:07Z</dcterms:modified>
</cp:coreProperties>
</file>