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21A07A-AA8F-4594-BF6E-84BEEDD56705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88A41-68C6-4487-BBBA-42DE47C71F0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i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88A41-68C6-4487-BBBA-42DE47C71F09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pull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AF40B-18A7-4E4C-ABA4-805636865A32}" type="datetimeFigureOut">
              <a:rPr lang="cs-CZ" smtClean="0"/>
              <a:pPr/>
              <a:t>5.10.2013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36EC8-7EE6-4B6E-A4B0-797821342C4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 dir="l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ommons.wikimedia.org/wiki/File:Coat_of_arms_of_Berlin.sv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http://commons.wikimedia.org/wiki/File:Flag_of_Berlin.sv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http://cs.wikipedia.org/wiki/Soubor:Berlinermaue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Di05.jpg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cs.wikipedia.org/wiki/Soubor:Berlin_wall_street_sign_crossed_on_bicycle_2011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Brandenburger_Tor1.JPG" TargetMode="External"/><Relationship Id="rId13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12" Type="http://schemas.openxmlformats.org/officeDocument/2006/relationships/hyperlink" Target="http://cs.wikipedia.org/wiki/Soubor:Berlin_reichstag_west_panorama.jpg" TargetMode="External"/><Relationship Id="rId2" Type="http://schemas.openxmlformats.org/officeDocument/2006/relationships/hyperlink" Target="http://commons.wikimedia.org/wiki/File:Berlin_Eiermann_Memorial_Church_cropped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Fernsehturm_Weltzeituhr_Berlin.jpg" TargetMode="External"/><Relationship Id="rId11" Type="http://schemas.openxmlformats.org/officeDocument/2006/relationships/image" Target="../media/image12.jpeg"/><Relationship Id="rId5" Type="http://schemas.openxmlformats.org/officeDocument/2006/relationships/image" Target="../media/image9.jpeg"/><Relationship Id="rId10" Type="http://schemas.openxmlformats.org/officeDocument/2006/relationships/hyperlink" Target="http://commons.wikimedia.org/wiki/File:Holocaust-Mahnmal_Berlin_2006.jpg" TargetMode="External"/><Relationship Id="rId4" Type="http://schemas.openxmlformats.org/officeDocument/2006/relationships/hyperlink" Target="http://commons.wikimedia.org/wiki/File:Berlin_Schloss_Charlottenburg_Gartenseite.JPG" TargetMode="External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hyperlink" Target="http://cs.wikipedia.org/wiki/Soubor:2009-10-23_-_Festival_of_Lights_-_Brandenburger_Tor_4.JPG" TargetMode="External"/><Relationship Id="rId7" Type="http://schemas.openxmlformats.org/officeDocument/2006/relationships/hyperlink" Target="http://en.wikipedia.org/wiki/File:KaDeWe_winter_garden_in_Berlin.jpg" TargetMode="External"/><Relationship Id="rId12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hyperlink" Target="http://en.wikipedia.org/wiki/File:Currywurst_with_pommes_frites-01.jpg" TargetMode="External"/><Relationship Id="rId5" Type="http://schemas.openxmlformats.org/officeDocument/2006/relationships/hyperlink" Target="http://commons.wikimedia.org/wiki/File:Berlin_Museumsinsel_Fernsehturm.jpg" TargetMode="External"/><Relationship Id="rId10" Type="http://schemas.openxmlformats.org/officeDocument/2006/relationships/image" Target="../media/image17.jpeg"/><Relationship Id="rId4" Type="http://schemas.openxmlformats.org/officeDocument/2006/relationships/image" Target="../media/image14.jpeg"/><Relationship Id="rId9" Type="http://schemas.openxmlformats.org/officeDocument/2006/relationships/hyperlink" Target="http://commons.wikimedia.org/wiki/File:Kar_Kult_2006_1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erlin_Mitte_by_night.JPG" TargetMode="External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2.jpeg"/><Relationship Id="rId2" Type="http://schemas.openxmlformats.org/officeDocument/2006/relationships/hyperlink" Target="http://commons.wikimedia.org/wiki/File:Berlin_Alex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Brandenburger_Tor_abends.jpg" TargetMode="External"/><Relationship Id="rId5" Type="http://schemas.openxmlformats.org/officeDocument/2006/relationships/image" Target="../media/image8.jpeg"/><Relationship Id="rId4" Type="http://schemas.openxmlformats.org/officeDocument/2006/relationships/hyperlink" Target="http://commons.wikimedia.org/wiki/File:Berlin_Eiermann_Memorial_Church_cropped.jpg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de.wikipedia.org/w/index.php?title=Datei:Logo_Deutsche_Kinemathek.svg&amp;filetimestamp=20100923132726&amp;" TargetMode="External"/><Relationship Id="rId13" Type="http://schemas.openxmlformats.org/officeDocument/2006/relationships/image" Target="../media/image29.wmf"/><Relationship Id="rId3" Type="http://schemas.openxmlformats.org/officeDocument/2006/relationships/image" Target="../media/image23.gif"/><Relationship Id="rId7" Type="http://schemas.openxmlformats.org/officeDocument/2006/relationships/image" Target="../media/image25.jpeg"/><Relationship Id="rId12" Type="http://schemas.openxmlformats.org/officeDocument/2006/relationships/image" Target="../media/image28.wmf"/><Relationship Id="rId2" Type="http://schemas.openxmlformats.org/officeDocument/2006/relationships/hyperlink" Target="http://en.wikipedia.org/wiki/File:Map_of_Unter_den_Linden,_Berlin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Berlin_-_Berliner_Fernsehturm1.jpg" TargetMode="External"/><Relationship Id="rId11" Type="http://schemas.openxmlformats.org/officeDocument/2006/relationships/image" Target="../media/image27.jpeg"/><Relationship Id="rId5" Type="http://schemas.openxmlformats.org/officeDocument/2006/relationships/image" Target="../media/image24.jpeg"/><Relationship Id="rId10" Type="http://schemas.openxmlformats.org/officeDocument/2006/relationships/hyperlink" Target="http://commons.wikimedia.org/wiki/File:Rotes_Rathaus.jpg" TargetMode="External"/><Relationship Id="rId4" Type="http://schemas.openxmlformats.org/officeDocument/2006/relationships/hyperlink" Target="http://commons.wikimedia.org/wiki/File:13-04-29-potsdamer-plat-by-RalfR-49.jpg" TargetMode="External"/><Relationship Id="rId9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395536" y="1700808"/>
            <a:ext cx="8229600" cy="45259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   </a:t>
            </a:r>
          </a:p>
          <a:p>
            <a:pPr>
              <a:buNone/>
            </a:pPr>
            <a:endParaRPr lang="cs-CZ" sz="1800" dirty="0"/>
          </a:p>
          <a:p>
            <a:pPr>
              <a:buNone/>
            </a:pPr>
            <a:endParaRPr lang="cs-CZ" sz="1800" dirty="0" smtClean="0">
              <a:solidFill>
                <a:schemeClr val="tx1"/>
              </a:solidFill>
            </a:endParaRPr>
          </a:p>
          <a:p>
            <a:pPr>
              <a:buNone/>
            </a:pPr>
            <a:r>
              <a:rPr lang="cs-CZ" sz="1800" dirty="0"/>
              <a:t> </a:t>
            </a:r>
            <a:r>
              <a:rPr lang="cs-CZ" sz="1800" dirty="0" smtClean="0"/>
              <a:t>   Adresa </a:t>
            </a:r>
            <a:r>
              <a:rPr lang="cs-CZ" sz="1800" dirty="0"/>
              <a:t>školy:  ZŠ Třeboň, Na Sadech 375</a:t>
            </a:r>
          </a:p>
          <a:p>
            <a:pPr>
              <a:buNone/>
            </a:pPr>
            <a:r>
              <a:rPr lang="cs-CZ" sz="1800" dirty="0"/>
              <a:t>    Jméno autora: Mgr. Jana </a:t>
            </a:r>
            <a:r>
              <a:rPr lang="cs-CZ" sz="1800" dirty="0" err="1"/>
              <a:t>Písaříková</a:t>
            </a:r>
            <a:endParaRPr lang="cs-CZ" sz="1800" dirty="0"/>
          </a:p>
          <a:p>
            <a:pPr>
              <a:buNone/>
            </a:pPr>
            <a:r>
              <a:rPr lang="cs-CZ" sz="1800" dirty="0"/>
              <a:t>    Název: </a:t>
            </a:r>
            <a:r>
              <a:rPr lang="cs-CZ" sz="1800" dirty="0" smtClean="0"/>
              <a:t>VY_32_INOVACE_442 </a:t>
            </a:r>
            <a:r>
              <a:rPr lang="cs-CZ" sz="1800" dirty="0" err="1" smtClean="0"/>
              <a:t>Nj</a:t>
            </a:r>
            <a:r>
              <a:rPr lang="cs-CZ" sz="1800" smtClean="0"/>
              <a:t>/8</a:t>
            </a:r>
            <a:r>
              <a:rPr lang="cs-CZ" sz="1800" b="1" i="1" smtClean="0"/>
              <a:t>       </a:t>
            </a:r>
            <a:endParaRPr lang="cs-CZ" sz="1800" dirty="0"/>
          </a:p>
          <a:p>
            <a:pPr>
              <a:buNone/>
            </a:pPr>
            <a:r>
              <a:rPr lang="cs-CZ" sz="1800" dirty="0"/>
              <a:t>    Číslo projektu: CZ.1.07/1.4.00/21.3807</a:t>
            </a:r>
          </a:p>
          <a:p>
            <a:pPr>
              <a:buNone/>
            </a:pPr>
            <a:r>
              <a:rPr lang="cs-CZ" sz="1800" dirty="0"/>
              <a:t>    Téma hodiny: </a:t>
            </a:r>
            <a:r>
              <a:rPr lang="cs-CZ" sz="1800" dirty="0" smtClean="0"/>
              <a:t>Berlin</a:t>
            </a:r>
            <a:endParaRPr lang="cs-CZ" sz="1800" dirty="0"/>
          </a:p>
          <a:p>
            <a:pPr>
              <a:buNone/>
            </a:pPr>
            <a:r>
              <a:rPr lang="cs-CZ" sz="1800" dirty="0"/>
              <a:t>    Ročník: </a:t>
            </a:r>
            <a:r>
              <a:rPr lang="cs-CZ" sz="1800" dirty="0" smtClean="0"/>
              <a:t>8.</a:t>
            </a:r>
            <a:endParaRPr lang="cs-CZ" sz="1800" dirty="0"/>
          </a:p>
          <a:p>
            <a:pPr>
              <a:buNone/>
            </a:pPr>
            <a:r>
              <a:rPr lang="cs-CZ" sz="1800" dirty="0"/>
              <a:t>    Klíčová slova</a:t>
            </a:r>
            <a:r>
              <a:rPr lang="cs-CZ" sz="1800" dirty="0" smtClean="0"/>
              <a:t>: Berlin - historie, zajímavosti, kvíz</a:t>
            </a:r>
            <a:endParaRPr lang="cs-CZ" sz="1800" dirty="0"/>
          </a:p>
          <a:p>
            <a:pPr>
              <a:buNone/>
            </a:pPr>
            <a:r>
              <a:rPr lang="cs-CZ" sz="1800" dirty="0"/>
              <a:t>    Datum tvorby: </a:t>
            </a:r>
            <a:r>
              <a:rPr lang="cs-CZ" sz="1800" dirty="0" smtClean="0"/>
              <a:t>16. 8. </a:t>
            </a:r>
            <a:r>
              <a:rPr lang="cs-CZ" sz="1800" dirty="0"/>
              <a:t>2013</a:t>
            </a:r>
          </a:p>
        </p:txBody>
      </p:sp>
      <p:pic>
        <p:nvPicPr>
          <p:cNvPr id="6" name="Obrázek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332656"/>
            <a:ext cx="5162550" cy="103822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Metodické poznámky: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400" dirty="0" smtClean="0"/>
              <a:t>Tato prezentace je určena žákům 8. ročníku. 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Slouží jako doplněk učebnice </a:t>
            </a:r>
            <a:r>
              <a:rPr lang="cs-CZ" sz="2400" i="1" dirty="0" smtClean="0"/>
              <a:t>„</a:t>
            </a:r>
            <a:r>
              <a:rPr lang="cs-CZ" sz="2400" i="1" dirty="0" err="1" smtClean="0"/>
              <a:t>Deutsch</a:t>
            </a:r>
            <a:r>
              <a:rPr lang="cs-CZ" sz="2400" i="1" dirty="0" smtClean="0"/>
              <a:t> </a:t>
            </a:r>
            <a:r>
              <a:rPr lang="cs-CZ" sz="2400" i="1" dirty="0" err="1" smtClean="0"/>
              <a:t>mit</a:t>
            </a:r>
            <a:r>
              <a:rPr lang="cs-CZ" sz="2400" i="1" dirty="0" smtClean="0"/>
              <a:t> Max 2“.</a:t>
            </a:r>
            <a:endParaRPr lang="cs-CZ" sz="2400" dirty="0" smtClean="0"/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Hlavním tématem je procvičení reálií německy mluvících zemí.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Po výkladových tabulích (3 - 7) následuje procvičení získaných informací (tabule 8 a 9).  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Úkoly na snímcích 10 a 11 se vztahují k nahrávce části úvodního textu 4. lekce „</a:t>
            </a:r>
            <a:r>
              <a:rPr lang="cs-CZ" sz="2400" dirty="0" err="1" smtClean="0"/>
              <a:t>Eriks</a:t>
            </a:r>
            <a:r>
              <a:rPr lang="cs-CZ" sz="2400" dirty="0" smtClean="0"/>
              <a:t> </a:t>
            </a:r>
            <a:r>
              <a:rPr lang="cs-CZ" sz="2400" dirty="0" err="1" smtClean="0"/>
              <a:t>Resebericht</a:t>
            </a:r>
            <a:r>
              <a:rPr lang="cs-CZ" sz="2400" dirty="0" smtClean="0"/>
              <a:t>“ - CD </a:t>
            </a:r>
            <a:r>
              <a:rPr lang="cs-CZ" sz="2400" dirty="0" err="1" smtClean="0"/>
              <a:t>Deutsch</a:t>
            </a:r>
            <a:r>
              <a:rPr lang="cs-CZ" sz="2400" dirty="0" smtClean="0"/>
              <a:t> </a:t>
            </a:r>
            <a:r>
              <a:rPr lang="cs-CZ" sz="2400" dirty="0" err="1" smtClean="0"/>
              <a:t>mit</a:t>
            </a:r>
            <a:r>
              <a:rPr lang="cs-CZ" sz="2400" dirty="0" smtClean="0"/>
              <a:t> Max 2 (stopa 23).</a:t>
            </a:r>
          </a:p>
          <a:p>
            <a:pPr>
              <a:buFont typeface="Wingdings" pitchFamily="2" charset="2"/>
              <a:buChar char="§"/>
            </a:pPr>
            <a:r>
              <a:rPr lang="cs-CZ" sz="2400" dirty="0" smtClean="0"/>
              <a:t>Jednotlivá cvičení je možné řešit formou společné i samostatné práce. </a:t>
            </a:r>
            <a:r>
              <a:rPr lang="cs-CZ" sz="2400" b="1" u="sng" dirty="0" smtClean="0"/>
              <a:t> </a:t>
            </a:r>
          </a:p>
          <a:p>
            <a:endParaRPr lang="cs-CZ" sz="24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Berlin</a:t>
            </a:r>
            <a:endParaRPr lang="cs-CZ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err="1"/>
              <a:t>d</a:t>
            </a:r>
            <a:r>
              <a:rPr lang="cs-CZ" sz="2800" dirty="0" err="1" smtClean="0"/>
              <a:t>ie</a:t>
            </a:r>
            <a:r>
              <a:rPr lang="cs-CZ" sz="2800" dirty="0" smtClean="0"/>
              <a:t> </a:t>
            </a:r>
            <a:r>
              <a:rPr lang="cs-CZ" sz="2800" dirty="0" err="1" smtClean="0"/>
              <a:t>Hauptstadt</a:t>
            </a:r>
            <a:r>
              <a:rPr lang="cs-CZ" sz="2800" dirty="0" smtClean="0"/>
              <a:t> der </a:t>
            </a:r>
            <a:r>
              <a:rPr lang="cs-CZ" sz="2800" dirty="0" err="1" smtClean="0"/>
              <a:t>Bundesrepublik</a:t>
            </a:r>
            <a:r>
              <a:rPr lang="cs-CZ" sz="2800" dirty="0" smtClean="0"/>
              <a:t> </a:t>
            </a:r>
            <a:r>
              <a:rPr lang="cs-CZ" sz="2800" dirty="0" err="1" smtClean="0"/>
              <a:t>Deutschland</a:t>
            </a:r>
            <a:endParaRPr lang="cs-CZ" sz="2800" dirty="0" smtClean="0"/>
          </a:p>
          <a:p>
            <a:r>
              <a:rPr lang="cs-CZ" sz="2800" dirty="0" smtClean="0"/>
              <a:t>3,3 </a:t>
            </a:r>
            <a:r>
              <a:rPr lang="cs-CZ" sz="2800" dirty="0" err="1" smtClean="0"/>
              <a:t>Millionen</a:t>
            </a:r>
            <a:r>
              <a:rPr lang="cs-CZ" sz="2800" dirty="0" smtClean="0"/>
              <a:t> </a:t>
            </a:r>
            <a:r>
              <a:rPr lang="cs-CZ" sz="2800" dirty="0" err="1" smtClean="0"/>
              <a:t>Einwohner</a:t>
            </a:r>
            <a:endParaRPr lang="cs-CZ" sz="2800" dirty="0" smtClean="0"/>
          </a:p>
          <a:p>
            <a:r>
              <a:rPr lang="cs-CZ" sz="2800" dirty="0" smtClean="0"/>
              <a:t>892 </a:t>
            </a:r>
            <a:r>
              <a:rPr lang="cs-CZ" sz="2800" dirty="0" err="1" smtClean="0"/>
              <a:t>Quadratkilometer</a:t>
            </a:r>
            <a:endParaRPr lang="cs-CZ" sz="2800" dirty="0" smtClean="0"/>
          </a:p>
          <a:p>
            <a:r>
              <a:rPr lang="cs-CZ" sz="2800" dirty="0" err="1" smtClean="0"/>
              <a:t>Flüsse</a:t>
            </a:r>
            <a:r>
              <a:rPr lang="cs-CZ" sz="2800" dirty="0" smtClean="0"/>
              <a:t> </a:t>
            </a:r>
            <a:r>
              <a:rPr lang="cs-CZ" sz="2800" dirty="0" err="1" smtClean="0"/>
              <a:t>Spree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Havel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  <p:pic>
        <p:nvPicPr>
          <p:cNvPr id="4" name="Obrázek 3" descr="Wappen des Landes Berlin">
            <a:hlinkClick r:id="rId2" tooltip="&quot;Wappen des Landes Berlin&quot;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3861048"/>
            <a:ext cx="619125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Landesflagge Berlins">
            <a:hlinkClick r:id="rId4" tooltip="&quot;Landesflagge Berlins&quot;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4005064"/>
            <a:ext cx="1238250" cy="7429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Obrázek 5" descr="Karte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2636912"/>
            <a:ext cx="1809750" cy="24479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Obdélník 6"/>
          <p:cNvSpPr/>
          <p:nvPr/>
        </p:nvSpPr>
        <p:spPr>
          <a:xfrm>
            <a:off x="3203848" y="5085184"/>
            <a:ext cx="1656184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Landeswappen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99592" y="5085184"/>
            <a:ext cx="1656184" cy="36004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Landesflagge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Berlin - </a:t>
            </a:r>
            <a:r>
              <a:rPr lang="cs-CZ" b="1" cap="all" dirty="0" err="1" smtClean="0">
                <a:ln w="9000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Geschichte</a:t>
            </a:r>
            <a:endParaRPr lang="cs-CZ" b="1" cap="all" dirty="0">
              <a:ln w="9000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smtClean="0"/>
              <a:t>Die </a:t>
            </a:r>
            <a:r>
              <a:rPr lang="cs-CZ" sz="2800" dirty="0" err="1" smtClean="0"/>
              <a:t>Stadt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etwa</a:t>
            </a:r>
            <a:r>
              <a:rPr lang="cs-CZ" sz="2800" dirty="0" smtClean="0"/>
              <a:t> 770 </a:t>
            </a:r>
            <a:r>
              <a:rPr lang="cs-CZ" sz="2800" dirty="0" err="1" smtClean="0"/>
              <a:t>Jahre</a:t>
            </a:r>
            <a:r>
              <a:rPr lang="cs-CZ" sz="2800" dirty="0" smtClean="0"/>
              <a:t> alt (1244).</a:t>
            </a:r>
          </a:p>
          <a:p>
            <a:r>
              <a:rPr lang="cs-CZ" sz="2800" dirty="0" smtClean="0"/>
              <a:t>Bis 1871 </a:t>
            </a:r>
            <a:r>
              <a:rPr lang="cs-CZ" sz="2800" dirty="0" err="1" smtClean="0"/>
              <a:t>war</a:t>
            </a:r>
            <a:r>
              <a:rPr lang="cs-CZ" sz="2800" dirty="0" smtClean="0"/>
              <a:t> Berlin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Hauptstadt</a:t>
            </a:r>
            <a:r>
              <a:rPr lang="cs-CZ" sz="2800" dirty="0" smtClean="0"/>
              <a:t> </a:t>
            </a:r>
            <a:r>
              <a:rPr lang="cs-CZ" sz="2800" dirty="0" err="1" smtClean="0"/>
              <a:t>von</a:t>
            </a:r>
            <a:r>
              <a:rPr lang="cs-CZ" sz="2800" dirty="0" smtClean="0"/>
              <a:t> </a:t>
            </a:r>
            <a:r>
              <a:rPr lang="cs-CZ" sz="2800" dirty="0" err="1" smtClean="0"/>
              <a:t>Preu</a:t>
            </a:r>
            <a:r>
              <a:rPr lang="cs-CZ" sz="2800" dirty="0" err="1" smtClean="0">
                <a:latin typeface="Calibri"/>
              </a:rPr>
              <a:t>ßen</a:t>
            </a:r>
            <a:r>
              <a:rPr lang="cs-CZ" sz="2800" dirty="0" smtClean="0">
                <a:latin typeface="Calibri"/>
              </a:rPr>
              <a:t>.</a:t>
            </a:r>
          </a:p>
          <a:p>
            <a:r>
              <a:rPr lang="cs-CZ" sz="2800" dirty="0" smtClean="0">
                <a:latin typeface="Calibri"/>
              </a:rPr>
              <a:t>1871 - 1945 </a:t>
            </a:r>
            <a:r>
              <a:rPr lang="cs-CZ" sz="2800" dirty="0" err="1" smtClean="0">
                <a:latin typeface="Calibri"/>
              </a:rPr>
              <a:t>die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Hauptstadt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Deutschlands</a:t>
            </a:r>
            <a:r>
              <a:rPr lang="cs-CZ" sz="2800" dirty="0" smtClean="0">
                <a:latin typeface="Calibri"/>
              </a:rPr>
              <a:t>.</a:t>
            </a:r>
          </a:p>
          <a:p>
            <a:r>
              <a:rPr lang="cs-CZ" sz="2800" dirty="0" smtClean="0">
                <a:latin typeface="Calibri"/>
              </a:rPr>
              <a:t>1961 - 1989 </a:t>
            </a:r>
            <a:r>
              <a:rPr lang="cs-CZ" sz="2800" dirty="0" err="1" smtClean="0">
                <a:latin typeface="Calibri"/>
              </a:rPr>
              <a:t>teilte</a:t>
            </a:r>
            <a:r>
              <a:rPr lang="cs-CZ" sz="2800" dirty="0" smtClean="0">
                <a:latin typeface="Calibri"/>
              </a:rPr>
              <a:t> Berlin </a:t>
            </a:r>
            <a:r>
              <a:rPr lang="cs-CZ" sz="2800" u="sng" dirty="0" err="1" smtClean="0">
                <a:latin typeface="Calibri"/>
              </a:rPr>
              <a:t>eine</a:t>
            </a:r>
            <a:r>
              <a:rPr lang="cs-CZ" sz="2800" u="sng" dirty="0" smtClean="0">
                <a:latin typeface="Calibri"/>
              </a:rPr>
              <a:t> </a:t>
            </a:r>
            <a:r>
              <a:rPr lang="cs-CZ" sz="2800" u="sng" dirty="0" err="1" smtClean="0">
                <a:latin typeface="Calibri"/>
              </a:rPr>
              <a:t>Mauer</a:t>
            </a:r>
            <a:r>
              <a:rPr lang="cs-CZ" sz="2800" u="sng" dirty="0" smtClean="0">
                <a:latin typeface="Calibri"/>
              </a:rPr>
              <a:t> </a:t>
            </a:r>
            <a:r>
              <a:rPr lang="cs-CZ" sz="2800" dirty="0" smtClean="0">
                <a:latin typeface="Calibri"/>
              </a:rPr>
              <a:t>in </a:t>
            </a:r>
            <a:r>
              <a:rPr lang="cs-CZ" sz="2800" dirty="0" err="1" smtClean="0">
                <a:latin typeface="Calibri"/>
              </a:rPr>
              <a:t>Ost</a:t>
            </a:r>
            <a:r>
              <a:rPr lang="cs-CZ" sz="2800" dirty="0" smtClean="0">
                <a:latin typeface="Calibri"/>
              </a:rPr>
              <a:t>- </a:t>
            </a:r>
            <a:r>
              <a:rPr lang="cs-CZ" sz="2800" dirty="0" err="1" smtClean="0">
                <a:latin typeface="Calibri"/>
              </a:rPr>
              <a:t>und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Westberlin</a:t>
            </a:r>
            <a:r>
              <a:rPr lang="cs-CZ" sz="2800" dirty="0" smtClean="0">
                <a:latin typeface="Calibri"/>
              </a:rPr>
              <a:t>.</a:t>
            </a:r>
            <a:endParaRPr lang="cs-CZ" sz="2800" dirty="0"/>
          </a:p>
        </p:txBody>
      </p:sp>
      <p:pic>
        <p:nvPicPr>
          <p:cNvPr id="4" name="Obrázek 3" descr="http://upload.wikimedia.org/wikipedia/commons/thumb/5/5d/Berlinermauer.jpg/220px-Berlinermauer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293097"/>
            <a:ext cx="2016224" cy="151216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Obrázek 4" descr="http://upload.wikimedia.org/wikipedia/commons/thumb/8/8d/Berlin_wall_street_sign_crossed_on_bicycle_2011.jpg/220px-Berlin_wall_street_sign_crossed_on_bicycle_2011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4293096"/>
            <a:ext cx="1152128" cy="14401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Obrázek 5" descr="http://upload.wikimedia.org/wikipedia/commons/thumb/5/55/Di05.jpg/220px-Di05.jpg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152" y="4293096"/>
            <a:ext cx="1728192" cy="14401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8" name="Přímá spojovací šipka 7"/>
          <p:cNvCxnSpPr/>
          <p:nvPr/>
        </p:nvCxnSpPr>
        <p:spPr>
          <a:xfrm flipH="1">
            <a:off x="3059832" y="3573016"/>
            <a:ext cx="2016224" cy="136815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BERLIN - SEHENSW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alibri"/>
              </a:rPr>
              <a:t>ÜRDIGKEITEN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B</a:t>
            </a:r>
          </a:p>
        </p:txBody>
      </p:sp>
      <p:pic>
        <p:nvPicPr>
          <p:cNvPr id="6" name="Obrázek 5" descr="http://upload.wikimedia.org/wikipedia/commons/thumb/0/06/Berlin_Eiermann_Memorial_Church_cropped.jpg/170px-Berlin_Eiermann_Memorial_Church_cropped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844824"/>
            <a:ext cx="1385689" cy="23421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Obrázek 6" descr="http://upload.wikimedia.org/wikipedia/commons/thumb/6/63/Berlin_Schloss_Charlottenburg_Gartenseite.JPG/220px-Berlin_Schloss_Charlottenburg_Gartenseite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3789040"/>
            <a:ext cx="1733550" cy="1162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Obrázek 7" descr="http://upload.wikimedia.org/wikipedia/commons/thumb/d/db/Fernsehturm_Weltzeituhr_Berlin.jpg/170px-Fernsehturm_Weltzeituhr_Berlin.jpg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4293096"/>
            <a:ext cx="1224136" cy="158417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Zástupný symbol pro obsah 3" descr="http://upload.wikimedia.org/wikipedia/commons/thumb/5/52/Brandenburger_Tor1.JPG/220px-Brandenburger_Tor1.JPG">
            <a:hlinkClick r:id="rId8"/>
          </p:cNvPr>
          <p:cNvPicPr>
            <a:picLocks/>
          </p:cNvPicPr>
          <p:nvPr/>
        </p:nvPicPr>
        <p:blipFill>
          <a:blip r:embed="rId9" cstate="print"/>
          <a:stretch>
            <a:fillRect/>
          </a:stretch>
        </p:blipFill>
        <p:spPr bwMode="auto">
          <a:xfrm rot="20720221">
            <a:off x="836529" y="1905200"/>
            <a:ext cx="1800200" cy="14401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Obrázek 9" descr="http://upload.wikimedia.org/wikipedia/commons/thumb/a/a4/Holocaust-Mahnmal_Berlin_2006.jpg/220px-Holocaust-Mahnmal_Berlin_2006.jpg">
            <a:hlinkClick r:id="rId10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364088" y="4581128"/>
            <a:ext cx="1638300" cy="1228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Obrázek 10" descr="http://upload.wikimedia.org/wikipedia/commons/thumb/3/36/Berlin_reichstag_west_panorama.jpg/350px-Berlin_reichstag_west_panorama.jpg">
            <a:hlinkClick r:id="rId12"/>
          </p:cNvPr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377913">
            <a:off x="3475344" y="1824346"/>
            <a:ext cx="2314749" cy="113861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" name="Obdélník 11"/>
          <p:cNvSpPr/>
          <p:nvPr/>
        </p:nvSpPr>
        <p:spPr>
          <a:xfrm rot="20671772">
            <a:off x="1206944" y="3489744"/>
            <a:ext cx="1584176" cy="36004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err="1" smtClean="0">
                <a:solidFill>
                  <a:schemeClr val="tx1"/>
                </a:solidFill>
              </a:rPr>
              <a:t>Brandenburger</a:t>
            </a:r>
            <a:r>
              <a:rPr lang="cs-CZ" sz="1400" dirty="0" smtClean="0">
                <a:solidFill>
                  <a:schemeClr val="tx1"/>
                </a:solidFill>
              </a:rPr>
              <a:t> Tor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907704" y="5661248"/>
            <a:ext cx="1584176" cy="36004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err="1" smtClean="0">
                <a:solidFill>
                  <a:schemeClr val="tx1"/>
                </a:solidFill>
              </a:rPr>
              <a:t>Alexanderplatz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 rot="377681">
            <a:off x="3722865" y="3082713"/>
            <a:ext cx="1584176" cy="36004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err="1" smtClean="0">
                <a:solidFill>
                  <a:schemeClr val="tx1"/>
                </a:solidFill>
              </a:rPr>
              <a:t>Bundestag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6948264" y="4005064"/>
            <a:ext cx="1584176" cy="36004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err="1" smtClean="0">
                <a:solidFill>
                  <a:schemeClr val="tx1"/>
                </a:solidFill>
              </a:rPr>
              <a:t>G</a:t>
            </a:r>
            <a:r>
              <a:rPr lang="cs-CZ" sz="1400" dirty="0" err="1" smtClean="0">
                <a:solidFill>
                  <a:schemeClr val="tx1"/>
                </a:solidFill>
                <a:latin typeface="Calibri"/>
              </a:rPr>
              <a:t>ädechtniskirche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660232" y="5589240"/>
            <a:ext cx="1863824" cy="36004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Holocaust - </a:t>
            </a:r>
            <a:r>
              <a:rPr lang="cs-CZ" sz="1400" dirty="0" err="1" smtClean="0">
                <a:solidFill>
                  <a:schemeClr val="tx1"/>
                </a:solidFill>
              </a:rPr>
              <a:t>Mahnmal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203848" y="5085184"/>
            <a:ext cx="1584176" cy="36004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err="1" smtClean="0">
                <a:solidFill>
                  <a:schemeClr val="tx1"/>
                </a:solidFill>
              </a:rPr>
              <a:t>Charlottenburg</a:t>
            </a:r>
            <a:endParaRPr lang="cs-CZ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TOP 5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sz="2400" b="1" dirty="0" err="1" smtClean="0"/>
              <a:t>Einkaufen</a:t>
            </a:r>
            <a:r>
              <a:rPr lang="cs-CZ" sz="2400" dirty="0" smtClean="0"/>
              <a:t> - </a:t>
            </a:r>
            <a:r>
              <a:rPr lang="cs-CZ" sz="2400" dirty="0" err="1" smtClean="0"/>
              <a:t>KaDeWe</a:t>
            </a:r>
            <a:r>
              <a:rPr lang="cs-CZ" sz="2400" dirty="0" smtClean="0"/>
              <a:t> (</a:t>
            </a:r>
            <a:r>
              <a:rPr lang="cs-CZ" sz="2400" dirty="0" err="1" smtClean="0"/>
              <a:t>zweitgr</a:t>
            </a:r>
            <a:r>
              <a:rPr lang="cs-CZ" sz="2400" dirty="0" err="1" smtClean="0">
                <a:latin typeface="Calibri"/>
              </a:rPr>
              <a:t>ößte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Kaufhaus</a:t>
            </a:r>
            <a:r>
              <a:rPr lang="cs-CZ" sz="2400" dirty="0" smtClean="0">
                <a:latin typeface="Calibri"/>
              </a:rPr>
              <a:t> in </a:t>
            </a:r>
            <a:r>
              <a:rPr lang="cs-CZ" sz="2400" dirty="0" err="1" smtClean="0">
                <a:latin typeface="Calibri"/>
              </a:rPr>
              <a:t>Europa</a:t>
            </a:r>
            <a:r>
              <a:rPr lang="cs-CZ" sz="2400" dirty="0" smtClean="0">
                <a:latin typeface="Calibri"/>
              </a:rPr>
              <a:t>, 7 </a:t>
            </a:r>
            <a:r>
              <a:rPr lang="cs-CZ" sz="2400" dirty="0" err="1" smtClean="0">
                <a:latin typeface="Calibri"/>
              </a:rPr>
              <a:t>Stockwerke</a:t>
            </a:r>
            <a:r>
              <a:rPr lang="cs-CZ" sz="2400" dirty="0" smtClean="0">
                <a:latin typeface="Calibri"/>
              </a:rPr>
              <a:t>).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 err="1" smtClean="0">
                <a:latin typeface="Calibri"/>
              </a:rPr>
              <a:t>Museeninsel</a:t>
            </a:r>
            <a:r>
              <a:rPr lang="cs-CZ" sz="2400" dirty="0" smtClean="0">
                <a:latin typeface="Calibri"/>
              </a:rPr>
              <a:t> - </a:t>
            </a:r>
            <a:r>
              <a:rPr lang="cs-CZ" sz="2400" dirty="0" err="1" smtClean="0">
                <a:latin typeface="Calibri"/>
              </a:rPr>
              <a:t>fünf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Museen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im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Zentrum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Berlins</a:t>
            </a:r>
            <a:r>
              <a:rPr lang="cs-CZ" sz="2400" dirty="0" smtClean="0">
                <a:latin typeface="Calibri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 err="1" smtClean="0">
                <a:latin typeface="Calibri"/>
              </a:rPr>
              <a:t>Nachtleben</a:t>
            </a:r>
            <a:r>
              <a:rPr lang="cs-CZ" sz="2400" dirty="0" smtClean="0">
                <a:latin typeface="Calibri"/>
              </a:rPr>
              <a:t> - </a:t>
            </a:r>
            <a:r>
              <a:rPr lang="cs-CZ" sz="2400" dirty="0" err="1" smtClean="0">
                <a:latin typeface="Calibri"/>
              </a:rPr>
              <a:t>besucht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die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Viertel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Mitte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und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Kreuzberg</a:t>
            </a:r>
            <a:r>
              <a:rPr lang="cs-CZ" sz="2400" dirty="0" smtClean="0">
                <a:latin typeface="Calibri"/>
              </a:rPr>
              <a:t>!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 smtClean="0">
                <a:latin typeface="Calibri"/>
              </a:rPr>
              <a:t>Essen</a:t>
            </a:r>
            <a:r>
              <a:rPr lang="cs-CZ" sz="2400" dirty="0" smtClean="0">
                <a:latin typeface="Calibri"/>
              </a:rPr>
              <a:t> - </a:t>
            </a:r>
            <a:r>
              <a:rPr lang="cs-CZ" sz="2400" dirty="0" err="1" smtClean="0">
                <a:latin typeface="Calibri"/>
              </a:rPr>
              <a:t>typisch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sind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Currywurst</a:t>
            </a:r>
            <a:r>
              <a:rPr lang="cs-CZ" sz="2400" dirty="0" smtClean="0">
                <a:latin typeface="Calibri"/>
              </a:rPr>
              <a:t>, </a:t>
            </a:r>
            <a:r>
              <a:rPr lang="cs-CZ" sz="2400" dirty="0" err="1" smtClean="0">
                <a:latin typeface="Calibri"/>
              </a:rPr>
              <a:t>Brezeln</a:t>
            </a:r>
            <a:r>
              <a:rPr lang="cs-CZ" sz="2400" dirty="0" smtClean="0">
                <a:latin typeface="Calibri"/>
              </a:rPr>
              <a:t>, </a:t>
            </a:r>
            <a:r>
              <a:rPr lang="cs-CZ" sz="2400" dirty="0" err="1" smtClean="0">
                <a:latin typeface="Calibri"/>
              </a:rPr>
              <a:t>süße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Kartoffelpuffer</a:t>
            </a:r>
            <a:r>
              <a:rPr lang="cs-CZ" sz="2400" dirty="0" smtClean="0">
                <a:latin typeface="Calibri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cs-CZ" sz="2400" b="1" dirty="0" smtClean="0">
                <a:latin typeface="Calibri"/>
              </a:rPr>
              <a:t>Festival </a:t>
            </a:r>
            <a:r>
              <a:rPr lang="cs-CZ" sz="2400" b="1" dirty="0" err="1" smtClean="0">
                <a:latin typeface="Calibri"/>
              </a:rPr>
              <a:t>of</a:t>
            </a:r>
            <a:r>
              <a:rPr lang="cs-CZ" sz="2400" b="1" dirty="0" smtClean="0">
                <a:latin typeface="Calibri"/>
              </a:rPr>
              <a:t> </a:t>
            </a:r>
            <a:r>
              <a:rPr lang="cs-CZ" sz="2400" b="1" dirty="0" err="1" smtClean="0">
                <a:latin typeface="Calibri"/>
              </a:rPr>
              <a:t>Lights</a:t>
            </a:r>
            <a:r>
              <a:rPr lang="cs-CZ" sz="2400" b="1" dirty="0" smtClean="0">
                <a:latin typeface="Calibri"/>
              </a:rPr>
              <a:t> </a:t>
            </a:r>
            <a:r>
              <a:rPr lang="cs-CZ" sz="2400" dirty="0" smtClean="0">
                <a:latin typeface="Calibri"/>
              </a:rPr>
              <a:t>- </a:t>
            </a:r>
            <a:r>
              <a:rPr lang="cs-CZ" sz="2400" dirty="0" err="1" smtClean="0">
                <a:latin typeface="Calibri"/>
              </a:rPr>
              <a:t>immer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im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Mai</a:t>
            </a:r>
            <a:r>
              <a:rPr lang="cs-CZ" sz="2400" dirty="0" smtClean="0">
                <a:latin typeface="Calibri"/>
              </a:rPr>
              <a:t>.</a:t>
            </a:r>
            <a:endParaRPr lang="cs-CZ" sz="2400" dirty="0"/>
          </a:p>
        </p:txBody>
      </p:sp>
      <p:pic>
        <p:nvPicPr>
          <p:cNvPr id="4" name="Obrázek 3" descr="http://upload.wikimedia.org/wikipedia/commons/thumb/2/28/2009-10-23_-_Festival_of_Lights_-_Brandenburger_Tor_4.JPG/300px-2009-10-23_-_Festival_of_Lights_-_Brandenburger_Tor_4.JP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3861048"/>
            <a:ext cx="1728192" cy="93610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" name="Obrázek 4" descr="http://upload.wikimedia.org/wikipedia/commons/thumb/c/c9/Berlin_Museumsinsel_Fernsehturm.jpg/220px-Berlin_Museumsinsel_Fernsehturm.jpg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83768" y="4365104"/>
            <a:ext cx="1504950" cy="1019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Obrázek 5" descr="http://upload.wikimedia.org/wikipedia/commons/thumb/3/36/KaDeWe_winter_garden_in_Berlin.jpg/220px-KaDeWe_winter_garden_in_Berlin.jpg">
            <a:hlinkClick r:id="rId7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4365104"/>
            <a:ext cx="1296144" cy="10081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Obrázek 6" descr="http://upload.wikimedia.org/wikipedia/commons/thumb/5/50/Kar_Kult_2006_1.jpg/220px-Kar_Kult_2006_1.jpg">
            <a:hlinkClick r:id="rId9"/>
          </p:cNvPr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499992" y="4365104"/>
            <a:ext cx="1368152" cy="10081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Obrázek 7" descr="http://upload.wikimedia.org/wikipedia/commons/thumb/1/11/Currywurst_with_pommes_frites-01.jpg/200px-Currywurst_with_pommes_frites-01.jpg">
            <a:hlinkClick r:id="rId11"/>
          </p:cNvPr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660232" y="5013176"/>
            <a:ext cx="1152128" cy="86409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Obdélník 8"/>
          <p:cNvSpPr/>
          <p:nvPr/>
        </p:nvSpPr>
        <p:spPr>
          <a:xfrm>
            <a:off x="1115616" y="5589240"/>
            <a:ext cx="288032" cy="2880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1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76056" y="5517232"/>
            <a:ext cx="288032" cy="2880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3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884368" y="5517232"/>
            <a:ext cx="288032" cy="2880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4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172400" y="4509120"/>
            <a:ext cx="288032" cy="2880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5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059832" y="5589240"/>
            <a:ext cx="288032" cy="2880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2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INTERESSANT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400" dirty="0" smtClean="0"/>
              <a:t>Der </a:t>
            </a:r>
            <a:r>
              <a:rPr lang="cs-CZ" sz="2400" dirty="0" err="1" smtClean="0"/>
              <a:t>Name</a:t>
            </a:r>
            <a:r>
              <a:rPr lang="cs-CZ" sz="2400" dirty="0" smtClean="0"/>
              <a:t> Berlin </a:t>
            </a:r>
            <a:r>
              <a:rPr lang="cs-CZ" sz="2400" dirty="0" err="1" smtClean="0"/>
              <a:t>kommt</a:t>
            </a:r>
            <a:r>
              <a:rPr lang="cs-CZ" sz="2400" dirty="0" smtClean="0"/>
              <a:t> </a:t>
            </a:r>
            <a:r>
              <a:rPr lang="cs-CZ" sz="2400" dirty="0" err="1" smtClean="0"/>
              <a:t>aus</a:t>
            </a:r>
            <a:r>
              <a:rPr lang="cs-CZ" sz="2400" dirty="0" smtClean="0"/>
              <a:t> </a:t>
            </a:r>
            <a:r>
              <a:rPr lang="cs-CZ" sz="2400" dirty="0" err="1" smtClean="0"/>
              <a:t>dem</a:t>
            </a:r>
            <a:r>
              <a:rPr lang="cs-CZ" sz="2400" dirty="0" smtClean="0"/>
              <a:t> </a:t>
            </a:r>
            <a:r>
              <a:rPr lang="cs-CZ" sz="2400" dirty="0" err="1" smtClean="0"/>
              <a:t>Wort</a:t>
            </a:r>
            <a:r>
              <a:rPr lang="cs-CZ" sz="2400" dirty="0" smtClean="0"/>
              <a:t> </a:t>
            </a:r>
            <a:r>
              <a:rPr lang="cs-CZ" sz="2400" dirty="0" err="1" smtClean="0"/>
              <a:t>slawischen</a:t>
            </a:r>
            <a:r>
              <a:rPr lang="cs-CZ" sz="2400" dirty="0" smtClean="0"/>
              <a:t> </a:t>
            </a:r>
            <a:r>
              <a:rPr lang="cs-CZ" sz="2400" i="1" dirty="0" err="1" smtClean="0"/>
              <a:t>brlo</a:t>
            </a:r>
            <a:r>
              <a:rPr lang="cs-CZ" sz="2400" i="1" dirty="0" smtClean="0"/>
              <a:t>/berlo (močál).</a:t>
            </a:r>
          </a:p>
          <a:p>
            <a:r>
              <a:rPr lang="cs-CZ" sz="2400" dirty="0" err="1" smtClean="0"/>
              <a:t>Von</a:t>
            </a:r>
            <a:r>
              <a:rPr lang="cs-CZ" sz="2400" dirty="0" smtClean="0"/>
              <a:t> </a:t>
            </a:r>
            <a:r>
              <a:rPr lang="cs-CZ" sz="2400" dirty="0" err="1" smtClean="0"/>
              <a:t>Prag</a:t>
            </a:r>
            <a:r>
              <a:rPr lang="cs-CZ" sz="2400" dirty="0" smtClean="0"/>
              <a:t> nach Berlin </a:t>
            </a:r>
            <a:r>
              <a:rPr lang="cs-CZ" sz="2400" dirty="0" err="1" smtClean="0"/>
              <a:t>sind</a:t>
            </a:r>
            <a:r>
              <a:rPr lang="cs-CZ" sz="2400" dirty="0" smtClean="0"/>
              <a:t> es 350 km.</a:t>
            </a:r>
          </a:p>
          <a:p>
            <a:r>
              <a:rPr lang="cs-CZ" sz="2400" dirty="0" smtClean="0"/>
              <a:t>Berlin </a:t>
            </a:r>
            <a:r>
              <a:rPr lang="cs-CZ" sz="2400" dirty="0" err="1" smtClean="0"/>
              <a:t>ist</a:t>
            </a:r>
            <a:r>
              <a:rPr lang="cs-CZ" sz="2400" dirty="0" smtClean="0"/>
              <a:t> </a:t>
            </a:r>
            <a:r>
              <a:rPr lang="cs-CZ" sz="2400" dirty="0" err="1" smtClean="0"/>
              <a:t>die</a:t>
            </a:r>
            <a:r>
              <a:rPr lang="cs-CZ" sz="2400" dirty="0" smtClean="0"/>
              <a:t> </a:t>
            </a:r>
            <a:r>
              <a:rPr lang="cs-CZ" sz="2400" dirty="0" err="1" smtClean="0"/>
              <a:t>zweitgrößte</a:t>
            </a:r>
            <a:r>
              <a:rPr lang="cs-CZ" sz="2400" dirty="0" smtClean="0"/>
              <a:t> </a:t>
            </a:r>
            <a:r>
              <a:rPr lang="cs-CZ" sz="2400" dirty="0" err="1" smtClean="0"/>
              <a:t>Stadt</a:t>
            </a:r>
            <a:r>
              <a:rPr lang="cs-CZ" sz="2400" dirty="0" smtClean="0"/>
              <a:t> der EU.</a:t>
            </a:r>
          </a:p>
          <a:p>
            <a:r>
              <a:rPr lang="cs-CZ" sz="2400" dirty="0" smtClean="0"/>
              <a:t>Berlin </a:t>
            </a:r>
            <a:r>
              <a:rPr lang="cs-CZ" sz="2400" dirty="0" err="1" smtClean="0"/>
              <a:t>hat</a:t>
            </a:r>
            <a:r>
              <a:rPr lang="cs-CZ" sz="2400" dirty="0" smtClean="0"/>
              <a:t> 17 </a:t>
            </a:r>
            <a:r>
              <a:rPr lang="cs-CZ" sz="2400" dirty="0" err="1" smtClean="0"/>
              <a:t>Partnerst</a:t>
            </a:r>
            <a:r>
              <a:rPr lang="cs-CZ" sz="2400" dirty="0" err="1" smtClean="0">
                <a:latin typeface="Calibri"/>
              </a:rPr>
              <a:t>ädte</a:t>
            </a:r>
            <a:r>
              <a:rPr lang="cs-CZ" sz="2400" dirty="0" smtClean="0">
                <a:latin typeface="Calibri"/>
              </a:rPr>
              <a:t> (</a:t>
            </a:r>
            <a:r>
              <a:rPr lang="cs-CZ" sz="2400" dirty="0" err="1" smtClean="0">
                <a:latin typeface="Calibri"/>
              </a:rPr>
              <a:t>Prag</a:t>
            </a:r>
            <a:r>
              <a:rPr lang="cs-CZ" sz="2400" dirty="0" smtClean="0">
                <a:latin typeface="Calibri"/>
              </a:rPr>
              <a:t>, Los Angeles, Tokio ...).</a:t>
            </a:r>
          </a:p>
          <a:p>
            <a:r>
              <a:rPr lang="cs-CZ" sz="2400" dirty="0" err="1" smtClean="0">
                <a:latin typeface="Calibri"/>
              </a:rPr>
              <a:t>Jeder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siebte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Einwohner</a:t>
            </a:r>
            <a:r>
              <a:rPr lang="cs-CZ" sz="2400" dirty="0" smtClean="0">
                <a:latin typeface="Calibri"/>
              </a:rPr>
              <a:t> der </a:t>
            </a:r>
            <a:r>
              <a:rPr lang="cs-CZ" sz="2400" dirty="0" err="1" smtClean="0">
                <a:latin typeface="Calibri"/>
              </a:rPr>
              <a:t>Stadt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kommt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nicht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aus</a:t>
            </a:r>
            <a:r>
              <a:rPr lang="cs-CZ" sz="2400" dirty="0" smtClean="0">
                <a:latin typeface="Calibri"/>
              </a:rPr>
              <a:t> </a:t>
            </a:r>
            <a:r>
              <a:rPr lang="cs-CZ" sz="2400" dirty="0" err="1" smtClean="0">
                <a:latin typeface="Calibri"/>
              </a:rPr>
              <a:t>Deutschland</a:t>
            </a:r>
            <a:r>
              <a:rPr lang="cs-CZ" sz="2400" dirty="0" smtClean="0">
                <a:latin typeface="Calibri"/>
              </a:rPr>
              <a:t>. </a:t>
            </a:r>
            <a:endParaRPr lang="cs-CZ" sz="2400" dirty="0"/>
          </a:p>
        </p:txBody>
      </p:sp>
      <p:pic>
        <p:nvPicPr>
          <p:cNvPr id="1028" name="Picture 4" descr="C:\Users\standard\AppData\Local\Microsoft\Windows\Temporary Internet Files\Content.IE5\2J34JFU8\MM9003005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868144" y="4509120"/>
            <a:ext cx="904875" cy="1104900"/>
          </a:xfrm>
          <a:prstGeom prst="rect">
            <a:avLst/>
          </a:prstGeom>
          <a:noFill/>
        </p:spPr>
      </p:pic>
      <p:pic>
        <p:nvPicPr>
          <p:cNvPr id="8" name="Obrázek 7" descr="http://upload.wikimedia.org/wikipedia/commons/thumb/1/17/Berlin_Mitte_by_night.JPG/220px-Berlin_Mitte_by_night.JPG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4437112"/>
            <a:ext cx="15748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Was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ist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auf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dem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cs-CZ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Bild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?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             A                            B                        C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Obrázek 4" descr="http://upload.wikimedia.org/wikipedia/commons/thumb/2/22/Berlin_Alex.JPG/170px-Berlin_Alex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2348880"/>
            <a:ext cx="1828800" cy="2438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Obrázek 5" descr="http://upload.wikimedia.org/wikipedia/commons/thumb/0/06/Berlin_Eiermann_Memorial_Church_cropped.jpg/170px-Berlin_Eiermann_Memorial_Church_cropped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16216" y="2348880"/>
            <a:ext cx="1584176" cy="244827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Obrázek 6" descr="http://upload.wikimedia.org/wikipedia/commons/thumb/a/a6/Brandenburger_Tor_abends.jpg/220px-Brandenburger_Tor_abends.jpg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2348880"/>
            <a:ext cx="2520280" cy="18722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Obdélník 8"/>
          <p:cNvSpPr/>
          <p:nvPr/>
        </p:nvSpPr>
        <p:spPr>
          <a:xfrm>
            <a:off x="971600" y="4581128"/>
            <a:ext cx="2448272" cy="43204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Brandenburger</a:t>
            </a:r>
            <a:r>
              <a:rPr lang="cs-CZ" dirty="0" smtClean="0">
                <a:solidFill>
                  <a:schemeClr val="tx1"/>
                </a:solidFill>
              </a:rPr>
              <a:t> Tor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3995936" y="5013176"/>
            <a:ext cx="1944216" cy="43204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Alexanderplatz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372200" y="5013176"/>
            <a:ext cx="1944216" cy="432048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Ged</a:t>
            </a:r>
            <a:r>
              <a:rPr lang="cs-CZ" dirty="0" err="1" smtClean="0">
                <a:solidFill>
                  <a:schemeClr val="tx1"/>
                </a:solidFill>
                <a:latin typeface="Calibri"/>
              </a:rPr>
              <a:t>ächtniskirche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 animBg="1"/>
      <p:bldP spid="10" grpId="0" build="allAtOnce" animBg="1"/>
      <p:bldP spid="11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Richtig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oder </a:t>
            </a:r>
            <a:r>
              <a:rPr lang="cs-CZ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falsch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? 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34908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cs-CZ" sz="2800" dirty="0" err="1" smtClean="0"/>
              <a:t>Von</a:t>
            </a:r>
            <a:r>
              <a:rPr lang="cs-CZ" sz="2800" dirty="0" smtClean="0"/>
              <a:t> </a:t>
            </a:r>
            <a:r>
              <a:rPr lang="cs-CZ" sz="2800" dirty="0" err="1" smtClean="0"/>
              <a:t>Prag</a:t>
            </a:r>
            <a:r>
              <a:rPr lang="cs-CZ" sz="2800" dirty="0" smtClean="0"/>
              <a:t> nach Berlin </a:t>
            </a:r>
            <a:r>
              <a:rPr lang="cs-CZ" sz="2800" dirty="0" err="1" smtClean="0"/>
              <a:t>sind</a:t>
            </a:r>
            <a:r>
              <a:rPr lang="cs-CZ" sz="2800" dirty="0" smtClean="0"/>
              <a:t> es 3 350 km.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err="1" smtClean="0"/>
              <a:t>KaDeWe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gro</a:t>
            </a:r>
            <a:r>
              <a:rPr lang="cs-CZ" sz="2800" dirty="0" err="1" smtClean="0">
                <a:latin typeface="Calibri"/>
              </a:rPr>
              <a:t>ßes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Kaufhaus</a:t>
            </a:r>
            <a:r>
              <a:rPr lang="cs-CZ" sz="2800" dirty="0" smtClean="0">
                <a:latin typeface="Calibri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err="1" smtClean="0"/>
              <a:t>Typisches</a:t>
            </a:r>
            <a:r>
              <a:rPr lang="cs-CZ" sz="2800" dirty="0" smtClean="0"/>
              <a:t> Essen in Berlin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Currywurst</a:t>
            </a:r>
            <a:r>
              <a:rPr lang="cs-CZ" sz="2800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Die </a:t>
            </a:r>
            <a:r>
              <a:rPr lang="cs-CZ" sz="2800" dirty="0" err="1" smtClean="0"/>
              <a:t>Stadt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etwa</a:t>
            </a:r>
            <a:r>
              <a:rPr lang="cs-CZ" sz="2800" dirty="0" smtClean="0"/>
              <a:t> 70 </a:t>
            </a:r>
            <a:r>
              <a:rPr lang="cs-CZ" sz="2800" dirty="0" err="1" smtClean="0"/>
              <a:t>Jahre</a:t>
            </a:r>
            <a:r>
              <a:rPr lang="cs-CZ" sz="2800" dirty="0" smtClean="0"/>
              <a:t> alt.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err="1" smtClean="0"/>
              <a:t>Spree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Havel </a:t>
            </a:r>
            <a:r>
              <a:rPr lang="cs-CZ" sz="2800" dirty="0" err="1" smtClean="0"/>
              <a:t>sind</a:t>
            </a:r>
            <a:r>
              <a:rPr lang="cs-CZ" sz="2800" dirty="0" smtClean="0"/>
              <a:t> </a:t>
            </a:r>
            <a:r>
              <a:rPr lang="cs-CZ" sz="2800" dirty="0" err="1" smtClean="0"/>
              <a:t>zwei</a:t>
            </a:r>
            <a:r>
              <a:rPr lang="cs-CZ" sz="2800" dirty="0" smtClean="0"/>
              <a:t> </a:t>
            </a:r>
            <a:r>
              <a:rPr lang="cs-CZ" sz="2800" dirty="0" err="1" smtClean="0"/>
              <a:t>Museen</a:t>
            </a:r>
            <a:r>
              <a:rPr lang="cs-CZ" sz="2800" dirty="0" smtClean="0"/>
              <a:t> </a:t>
            </a:r>
            <a:r>
              <a:rPr lang="cs-CZ" sz="2800" dirty="0" err="1" smtClean="0"/>
              <a:t>im</a:t>
            </a:r>
            <a:r>
              <a:rPr lang="cs-CZ" sz="2800" dirty="0" smtClean="0"/>
              <a:t> </a:t>
            </a:r>
            <a:r>
              <a:rPr lang="cs-CZ" sz="2800" dirty="0" err="1" smtClean="0"/>
              <a:t>Zentrum</a:t>
            </a:r>
            <a:r>
              <a:rPr lang="cs-CZ" sz="2800" dirty="0" smtClean="0"/>
              <a:t> </a:t>
            </a:r>
            <a:r>
              <a:rPr lang="cs-CZ" sz="2800" dirty="0" err="1" smtClean="0"/>
              <a:t>Berlins</a:t>
            </a:r>
            <a:r>
              <a:rPr lang="cs-CZ" sz="2800" dirty="0" smtClean="0"/>
              <a:t>. 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err="1" smtClean="0"/>
              <a:t>Auf</a:t>
            </a:r>
            <a:r>
              <a:rPr lang="cs-CZ" sz="2800" dirty="0" smtClean="0"/>
              <a:t> der </a:t>
            </a:r>
            <a:r>
              <a:rPr lang="cs-CZ" sz="2800" dirty="0" err="1" smtClean="0"/>
              <a:t>Landesflagge</a:t>
            </a:r>
            <a:r>
              <a:rPr lang="cs-CZ" sz="2800" dirty="0" smtClean="0"/>
              <a:t>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ein</a:t>
            </a:r>
            <a:r>
              <a:rPr lang="cs-CZ" sz="2800" dirty="0" smtClean="0"/>
              <a:t> </a:t>
            </a:r>
            <a:r>
              <a:rPr lang="cs-CZ" sz="2800" dirty="0" err="1" smtClean="0"/>
              <a:t>B</a:t>
            </a:r>
            <a:r>
              <a:rPr lang="cs-CZ" sz="2800" dirty="0" err="1" smtClean="0">
                <a:latin typeface="Calibri"/>
              </a:rPr>
              <a:t>är</a:t>
            </a:r>
            <a:r>
              <a:rPr lang="cs-CZ" sz="2800" dirty="0" smtClean="0">
                <a:latin typeface="Calibri"/>
              </a:rPr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cs-CZ" sz="2800" dirty="0" smtClean="0"/>
              <a:t>Berlin </a:t>
            </a:r>
            <a:r>
              <a:rPr lang="cs-CZ" sz="2800" dirty="0" err="1" smtClean="0"/>
              <a:t>ist</a:t>
            </a:r>
            <a:r>
              <a:rPr lang="cs-CZ" sz="2800" dirty="0" smtClean="0"/>
              <a:t> </a:t>
            </a:r>
            <a:r>
              <a:rPr lang="cs-CZ" sz="2800" dirty="0" err="1" smtClean="0"/>
              <a:t>gr</a:t>
            </a:r>
            <a:r>
              <a:rPr lang="cs-CZ" sz="2800" dirty="0" err="1" smtClean="0">
                <a:latin typeface="Calibri"/>
              </a:rPr>
              <a:t>ößer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als</a:t>
            </a:r>
            <a:r>
              <a:rPr lang="cs-CZ" sz="2800" dirty="0" smtClean="0">
                <a:latin typeface="Calibri"/>
              </a:rPr>
              <a:t> </a:t>
            </a:r>
            <a:r>
              <a:rPr lang="cs-CZ" sz="2800" dirty="0" err="1" smtClean="0">
                <a:latin typeface="Calibri"/>
              </a:rPr>
              <a:t>Prag</a:t>
            </a:r>
            <a:r>
              <a:rPr lang="cs-CZ" sz="2800" dirty="0" smtClean="0">
                <a:latin typeface="Calibri"/>
              </a:rPr>
              <a:t>.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6948264" y="1772816"/>
            <a:ext cx="936104" cy="28803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falsch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084168" y="2204864"/>
            <a:ext cx="936104" cy="28803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richtig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020272" y="2708920"/>
            <a:ext cx="936104" cy="28803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richtig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652120" y="3212976"/>
            <a:ext cx="936104" cy="28803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falsch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483768" y="4221088"/>
            <a:ext cx="936104" cy="28803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falsch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940152" y="4725144"/>
            <a:ext cx="936104" cy="28803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richtig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860032" y="5229200"/>
            <a:ext cx="936104" cy="288032"/>
          </a:xfrm>
          <a:prstGeom prst="rect">
            <a:avLst/>
          </a:prstGeom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err="1" smtClean="0">
                <a:solidFill>
                  <a:schemeClr val="tx1"/>
                </a:solidFill>
              </a:rPr>
              <a:t>richtig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 animBg="1"/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  <p:bldP spid="10" grpId="0" build="allAtOnce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Která z těchto míst Erik navštívil?</a:t>
            </a:r>
            <a:endParaRPr lang="cs-CZ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cs-CZ" dirty="0" smtClean="0"/>
              <a:t>       a</a:t>
            </a:r>
            <a:endParaRPr lang="cs-CZ" dirty="0"/>
          </a:p>
        </p:txBody>
      </p:sp>
      <p:pic>
        <p:nvPicPr>
          <p:cNvPr id="6" name="Obrázek 5" descr="Map showing the main points of interest">
            <a:hlinkClick r:id="rId2" tooltip="&quot;Map showing the main points of interest&quot;"/>
          </p:cNvPr>
          <p:cNvPicPr/>
          <p:nvPr/>
        </p:nvPicPr>
        <p:blipFill>
          <a:blip r:embed="rId3" cstate="print"/>
          <a:srcRect l="11250" t="8623" r="15250" b="36762"/>
          <a:stretch>
            <a:fillRect/>
          </a:stretch>
        </p:blipFill>
        <p:spPr bwMode="auto">
          <a:xfrm>
            <a:off x="683568" y="1844824"/>
            <a:ext cx="2800350" cy="13681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Obrázek 6" descr="http://upload.wikimedia.org/wikipedia/commons/thumb/2/28/13-04-29-potsdamer-plat-by-RalfR-49.jpg/220px-13-04-29-potsdamer-plat-by-RalfR-49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077072"/>
            <a:ext cx="1994535" cy="1323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" name="Obrázek 7" descr="Blick auf den Fernsehturm in Berlin-Mitte (mit Urania-Weltzeituhr vom Alexanderplatz aus)">
            <a:hlinkClick r:id="rId6" tooltip="&quot;Blick auf den Fernsehturm in Berlin-Mitte (mit Urania-Weltzeituhr vom Alexanderplatz aus)&quot;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48264" y="1844824"/>
            <a:ext cx="1022350" cy="2714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" name="Obrázek 8" descr="Logo der Deutschen Kinemathek – Museum für Film und Fernsehen">
            <a:hlinkClick r:id="rId8" tooltip="&quot;Logo der Deutschen Kinemathek – Museum für Film und Fernsehen&quot;"/>
          </p:cNvPr>
          <p:cNvPicPr/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6016" y="1844824"/>
            <a:ext cx="1047750" cy="1466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1" name="Obrázek 10" descr="http://upload.wikimedia.org/wikipedia/commons/thumb/2/25/Rotes_Rathaus.jpg/290px-Rotes_Rathaus.jpg">
            <a:hlinkClick r:id="rId10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851920" y="4077072"/>
            <a:ext cx="2489835" cy="1657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" name="Obdélník 11"/>
          <p:cNvSpPr/>
          <p:nvPr/>
        </p:nvSpPr>
        <p:spPr>
          <a:xfrm>
            <a:off x="1259632" y="3429000"/>
            <a:ext cx="1800200" cy="28803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A)   </a:t>
            </a:r>
            <a:r>
              <a:rPr lang="cs-CZ" sz="1400" dirty="0" err="1" smtClean="0">
                <a:solidFill>
                  <a:schemeClr val="tx1"/>
                </a:solidFill>
              </a:rPr>
              <a:t>Unter</a:t>
            </a:r>
            <a:r>
              <a:rPr lang="cs-CZ" sz="1400" dirty="0" smtClean="0">
                <a:solidFill>
                  <a:schemeClr val="tx1"/>
                </a:solidFill>
              </a:rPr>
              <a:t> den </a:t>
            </a:r>
            <a:r>
              <a:rPr lang="cs-CZ" sz="1400" dirty="0" err="1" smtClean="0">
                <a:solidFill>
                  <a:schemeClr val="tx1"/>
                </a:solidFill>
              </a:rPr>
              <a:t>Linden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228184" y="5517232"/>
            <a:ext cx="1800200" cy="28803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E)      </a:t>
            </a:r>
            <a:r>
              <a:rPr lang="cs-CZ" sz="1400" dirty="0" err="1" smtClean="0">
                <a:solidFill>
                  <a:schemeClr val="tx1"/>
                </a:solidFill>
              </a:rPr>
              <a:t>Rotes</a:t>
            </a:r>
            <a:r>
              <a:rPr lang="cs-CZ" sz="1400" dirty="0" smtClean="0">
                <a:solidFill>
                  <a:schemeClr val="tx1"/>
                </a:solidFill>
              </a:rPr>
              <a:t> Rathaus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187624" y="5589240"/>
            <a:ext cx="1800200" cy="28803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D)       </a:t>
            </a:r>
            <a:r>
              <a:rPr lang="cs-CZ" sz="1400" dirty="0" err="1" smtClean="0">
                <a:solidFill>
                  <a:schemeClr val="tx1"/>
                </a:solidFill>
              </a:rPr>
              <a:t>Reichstag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6660232" y="4797152"/>
            <a:ext cx="1800200" cy="28803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C)        </a:t>
            </a:r>
            <a:r>
              <a:rPr lang="cs-CZ" sz="1400" dirty="0" err="1" smtClean="0">
                <a:solidFill>
                  <a:schemeClr val="tx1"/>
                </a:solidFill>
              </a:rPr>
              <a:t>Fernsehturm</a:t>
            </a:r>
            <a:endParaRPr lang="cs-CZ" sz="1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355976" y="3501008"/>
            <a:ext cx="1800200" cy="288032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/>
                </a:solidFill>
              </a:rPr>
              <a:t>B)      </a:t>
            </a:r>
            <a:r>
              <a:rPr lang="cs-CZ" sz="1400" dirty="0" err="1" smtClean="0">
                <a:solidFill>
                  <a:schemeClr val="tx1"/>
                </a:solidFill>
              </a:rPr>
              <a:t>Filmmuseum</a:t>
            </a:r>
            <a:endParaRPr lang="cs-CZ" sz="14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standard\AppData\Local\Microsoft\Windows\Temporary Internet Files\Content.IE5\J25ATIDM\MC900430075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347864" y="2852936"/>
            <a:ext cx="435517" cy="559123"/>
          </a:xfrm>
          <a:prstGeom prst="rect">
            <a:avLst/>
          </a:prstGeom>
          <a:noFill/>
        </p:spPr>
      </p:pic>
      <p:pic>
        <p:nvPicPr>
          <p:cNvPr id="1027" name="Picture 3" descr="C:\Users\standard\AppData\Local\Microsoft\Windows\Temporary Internet Files\Content.IE5\2J34JFU8\MC900430085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27984" y="1916832"/>
            <a:ext cx="632718" cy="556355"/>
          </a:xfrm>
          <a:prstGeom prst="rect">
            <a:avLst/>
          </a:prstGeom>
          <a:noFill/>
        </p:spPr>
      </p:pic>
      <p:pic>
        <p:nvPicPr>
          <p:cNvPr id="19" name="Picture 2" descr="C:\Users\standard\AppData\Local\Microsoft\Windows\Temporary Internet Files\Content.IE5\J25ATIDM\MC900430075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668344" y="1916832"/>
            <a:ext cx="435517" cy="559123"/>
          </a:xfrm>
          <a:prstGeom prst="rect">
            <a:avLst/>
          </a:prstGeom>
          <a:noFill/>
        </p:spPr>
      </p:pic>
      <p:pic>
        <p:nvPicPr>
          <p:cNvPr id="20" name="Picture 2" descr="C:\Users\standard\AppData\Local\Microsoft\Windows\Temporary Internet Files\Content.IE5\J25ATIDM\MC900430075[1].wm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827584" y="4725144"/>
            <a:ext cx="435517" cy="559123"/>
          </a:xfrm>
          <a:prstGeom prst="rect">
            <a:avLst/>
          </a:prstGeom>
          <a:noFill/>
        </p:spPr>
      </p:pic>
      <p:pic>
        <p:nvPicPr>
          <p:cNvPr id="21" name="Picture 3" descr="C:\Users\standard\AppData\Local\Microsoft\Windows\Temporary Internet Files\Content.IE5\2J34JFU8\MC900430085[1].wm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707904" y="4005064"/>
            <a:ext cx="632718" cy="556355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Vyberte správnou možnost: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None/>
            </a:pPr>
            <a:r>
              <a:rPr lang="cs-CZ" sz="2400" dirty="0" smtClean="0"/>
              <a:t>1</a:t>
            </a:r>
            <a:r>
              <a:rPr lang="cs-CZ" sz="2350" dirty="0" smtClean="0"/>
              <a:t>.  Erik </a:t>
            </a:r>
            <a:r>
              <a:rPr lang="cs-CZ" sz="2350" dirty="0" err="1" smtClean="0"/>
              <a:t>f</a:t>
            </a:r>
            <a:r>
              <a:rPr lang="cs-CZ" sz="2350" dirty="0" err="1" smtClean="0">
                <a:latin typeface="Calibri"/>
              </a:rPr>
              <a:t>ährt</a:t>
            </a:r>
            <a:r>
              <a:rPr lang="cs-CZ" sz="2350" dirty="0" smtClean="0">
                <a:latin typeface="Calibri"/>
              </a:rPr>
              <a:t> nach Berlin </a:t>
            </a:r>
            <a:r>
              <a:rPr lang="cs-CZ" sz="2350" dirty="0" err="1" smtClean="0">
                <a:latin typeface="Calibri"/>
              </a:rPr>
              <a:t>am</a:t>
            </a:r>
            <a:r>
              <a:rPr lang="cs-CZ" sz="2350" dirty="0" smtClean="0">
                <a:latin typeface="Calibri"/>
              </a:rPr>
              <a:t> ...</a:t>
            </a:r>
          </a:p>
          <a:p>
            <a:pPr marL="514350" indent="-514350">
              <a:buNone/>
            </a:pPr>
            <a:r>
              <a:rPr lang="cs-CZ" sz="2350" dirty="0" smtClean="0">
                <a:latin typeface="Calibri"/>
              </a:rPr>
              <a:t>2.  Erik </a:t>
            </a:r>
            <a:r>
              <a:rPr lang="cs-CZ" sz="2350" dirty="0" err="1" smtClean="0">
                <a:latin typeface="Calibri"/>
              </a:rPr>
              <a:t>fährt</a:t>
            </a:r>
            <a:r>
              <a:rPr lang="cs-CZ" sz="2350" dirty="0" smtClean="0">
                <a:latin typeface="Calibri"/>
              </a:rPr>
              <a:t> </a:t>
            </a:r>
            <a:r>
              <a:rPr lang="cs-CZ" sz="2350" dirty="0" err="1" smtClean="0">
                <a:latin typeface="Calibri"/>
              </a:rPr>
              <a:t>mit</a:t>
            </a:r>
            <a:r>
              <a:rPr lang="cs-CZ" sz="2350" dirty="0" smtClean="0">
                <a:latin typeface="Calibri"/>
              </a:rPr>
              <a:t> </a:t>
            </a:r>
            <a:r>
              <a:rPr lang="cs-CZ" sz="2350" dirty="0" err="1" smtClean="0">
                <a:latin typeface="Calibri"/>
              </a:rPr>
              <a:t>dem</a:t>
            </a:r>
            <a:r>
              <a:rPr lang="cs-CZ" sz="2350" dirty="0" smtClean="0">
                <a:latin typeface="Calibri"/>
              </a:rPr>
              <a:t> ...</a:t>
            </a:r>
          </a:p>
          <a:p>
            <a:pPr marL="514350" indent="-514350">
              <a:buNone/>
            </a:pPr>
            <a:r>
              <a:rPr lang="cs-CZ" sz="2350" dirty="0" smtClean="0">
                <a:latin typeface="Calibri"/>
              </a:rPr>
              <a:t>3.  </a:t>
            </a:r>
            <a:r>
              <a:rPr lang="cs-CZ" sz="2350" dirty="0" err="1" smtClean="0">
                <a:latin typeface="Calibri"/>
              </a:rPr>
              <a:t>Auf</a:t>
            </a:r>
            <a:r>
              <a:rPr lang="cs-CZ" sz="2350" dirty="0" smtClean="0">
                <a:latin typeface="Calibri"/>
              </a:rPr>
              <a:t> </a:t>
            </a:r>
            <a:r>
              <a:rPr lang="cs-CZ" sz="2350" dirty="0" err="1" smtClean="0">
                <a:latin typeface="Calibri"/>
              </a:rPr>
              <a:t>dem</a:t>
            </a:r>
            <a:r>
              <a:rPr lang="cs-CZ" sz="2350" dirty="0" smtClean="0">
                <a:latin typeface="Calibri"/>
              </a:rPr>
              <a:t> </a:t>
            </a:r>
            <a:r>
              <a:rPr lang="cs-CZ" sz="2350" dirty="0" err="1" smtClean="0">
                <a:latin typeface="Calibri"/>
              </a:rPr>
              <a:t>Fernsehturm</a:t>
            </a:r>
            <a:r>
              <a:rPr lang="cs-CZ" sz="2350" dirty="0" smtClean="0">
                <a:latin typeface="Calibri"/>
              </a:rPr>
              <a:t> </a:t>
            </a:r>
            <a:r>
              <a:rPr lang="cs-CZ" sz="2350" dirty="0" err="1" smtClean="0">
                <a:latin typeface="Calibri"/>
              </a:rPr>
              <a:t>alle</a:t>
            </a:r>
            <a:r>
              <a:rPr lang="cs-CZ" sz="2350" dirty="0" smtClean="0">
                <a:latin typeface="Calibri"/>
              </a:rPr>
              <a:t>...</a:t>
            </a:r>
          </a:p>
          <a:p>
            <a:pPr marL="514350" indent="-514350">
              <a:buNone/>
            </a:pPr>
            <a:r>
              <a:rPr lang="cs-CZ" sz="2350" dirty="0" smtClean="0"/>
              <a:t>4.  Um ... </a:t>
            </a:r>
            <a:r>
              <a:rPr lang="cs-CZ" sz="2350" dirty="0" err="1" smtClean="0"/>
              <a:t>sind</a:t>
            </a:r>
            <a:r>
              <a:rPr lang="cs-CZ" sz="2350" dirty="0" smtClean="0"/>
              <a:t> </a:t>
            </a:r>
            <a:r>
              <a:rPr lang="cs-CZ" sz="2350" dirty="0" err="1" smtClean="0"/>
              <a:t>sie</a:t>
            </a:r>
            <a:r>
              <a:rPr lang="cs-CZ" sz="2350" dirty="0" smtClean="0"/>
              <a:t> in der </a:t>
            </a:r>
            <a:r>
              <a:rPr lang="cs-CZ" sz="2350" dirty="0" err="1" smtClean="0"/>
              <a:t>Stra</a:t>
            </a:r>
            <a:r>
              <a:rPr lang="cs-CZ" sz="2350" dirty="0" err="1" smtClean="0">
                <a:latin typeface="Calibri"/>
              </a:rPr>
              <a:t>ße</a:t>
            </a:r>
            <a:r>
              <a:rPr lang="cs-CZ" sz="2350" dirty="0" smtClean="0">
                <a:latin typeface="Calibri"/>
              </a:rPr>
              <a:t> „</a:t>
            </a:r>
            <a:r>
              <a:rPr lang="cs-CZ" sz="2350" dirty="0" err="1" smtClean="0">
                <a:latin typeface="Calibri"/>
              </a:rPr>
              <a:t>Unter</a:t>
            </a:r>
            <a:r>
              <a:rPr lang="cs-CZ" sz="2350" dirty="0" smtClean="0">
                <a:latin typeface="Calibri"/>
              </a:rPr>
              <a:t> den </a:t>
            </a:r>
            <a:r>
              <a:rPr lang="cs-CZ" sz="2350" dirty="0" err="1" smtClean="0">
                <a:latin typeface="Calibri"/>
              </a:rPr>
              <a:t>Linden</a:t>
            </a:r>
            <a:r>
              <a:rPr lang="cs-CZ" sz="2350" dirty="0" smtClean="0">
                <a:latin typeface="Calibri"/>
              </a:rPr>
              <a:t>“.</a:t>
            </a:r>
          </a:p>
          <a:p>
            <a:pPr marL="514350" indent="-514350">
              <a:buNone/>
            </a:pPr>
            <a:r>
              <a:rPr lang="cs-CZ" sz="2350" dirty="0" smtClean="0"/>
              <a:t>5.  Die </a:t>
            </a:r>
            <a:r>
              <a:rPr lang="cs-CZ" sz="2350" dirty="0" err="1" smtClean="0"/>
              <a:t>Gruppe</a:t>
            </a:r>
            <a:r>
              <a:rPr lang="cs-CZ" sz="2350" dirty="0" smtClean="0"/>
              <a:t> </a:t>
            </a:r>
            <a:r>
              <a:rPr lang="cs-CZ" sz="2350" dirty="0" err="1" smtClean="0"/>
              <a:t>von</a:t>
            </a:r>
            <a:r>
              <a:rPr lang="cs-CZ" sz="2350" dirty="0" smtClean="0"/>
              <a:t> </a:t>
            </a:r>
            <a:r>
              <a:rPr lang="cs-CZ" sz="2350" dirty="0" err="1" smtClean="0"/>
              <a:t>Frau</a:t>
            </a:r>
            <a:r>
              <a:rPr lang="cs-CZ" sz="2350" dirty="0" smtClean="0"/>
              <a:t> Klein </a:t>
            </a:r>
            <a:r>
              <a:rPr lang="cs-CZ" sz="2350" dirty="0" err="1" smtClean="0"/>
              <a:t>geht</a:t>
            </a:r>
            <a:r>
              <a:rPr lang="cs-CZ" sz="2350" dirty="0" smtClean="0"/>
              <a:t> </a:t>
            </a:r>
            <a:r>
              <a:rPr lang="cs-CZ" sz="2350" dirty="0" err="1" smtClean="0"/>
              <a:t>ins</a:t>
            </a:r>
            <a:r>
              <a:rPr lang="cs-CZ" sz="2350" dirty="0" smtClean="0"/>
              <a:t> ...</a:t>
            </a:r>
          </a:p>
          <a:p>
            <a:pPr marL="514350" indent="-514350">
              <a:buNone/>
            </a:pPr>
            <a:r>
              <a:rPr lang="cs-CZ" sz="2350" dirty="0" smtClean="0"/>
              <a:t>6.  </a:t>
            </a:r>
            <a:r>
              <a:rPr lang="cs-CZ" sz="2350" dirty="0" err="1" smtClean="0"/>
              <a:t>Eriks</a:t>
            </a:r>
            <a:r>
              <a:rPr lang="cs-CZ" sz="2350" dirty="0" smtClean="0"/>
              <a:t> </a:t>
            </a:r>
            <a:r>
              <a:rPr lang="cs-CZ" sz="2350" dirty="0" err="1" smtClean="0"/>
              <a:t>Gruppe</a:t>
            </a:r>
            <a:r>
              <a:rPr lang="cs-CZ" sz="2350" dirty="0" smtClean="0"/>
              <a:t> </a:t>
            </a:r>
            <a:r>
              <a:rPr lang="cs-CZ" sz="2350" dirty="0" err="1" smtClean="0"/>
              <a:t>sieht</a:t>
            </a:r>
            <a:r>
              <a:rPr lang="cs-CZ" sz="2350" dirty="0" smtClean="0"/>
              <a:t> </a:t>
            </a:r>
            <a:r>
              <a:rPr lang="cs-CZ" sz="2350" dirty="0" err="1" smtClean="0"/>
              <a:t>ein</a:t>
            </a:r>
            <a:r>
              <a:rPr lang="cs-CZ" sz="2350" dirty="0" smtClean="0"/>
              <a:t> Film </a:t>
            </a:r>
            <a:r>
              <a:rPr lang="cs-CZ" sz="2350" dirty="0" err="1" smtClean="0">
                <a:latin typeface="Calibri"/>
              </a:rPr>
              <a:t>über</a:t>
            </a:r>
            <a:r>
              <a:rPr lang="cs-CZ" sz="2350" dirty="0" smtClean="0">
                <a:latin typeface="Calibri"/>
              </a:rPr>
              <a:t> ...</a:t>
            </a:r>
          </a:p>
          <a:p>
            <a:pPr marL="514350" indent="-514350">
              <a:buNone/>
            </a:pPr>
            <a:r>
              <a:rPr lang="cs-CZ" sz="2350" dirty="0" smtClean="0"/>
              <a:t>7.  Die </a:t>
            </a:r>
            <a:r>
              <a:rPr lang="cs-CZ" sz="2350" dirty="0" err="1" smtClean="0"/>
              <a:t>Kinder</a:t>
            </a:r>
            <a:r>
              <a:rPr lang="cs-CZ" sz="2350" dirty="0" smtClean="0"/>
              <a:t> </a:t>
            </a:r>
            <a:r>
              <a:rPr lang="cs-CZ" sz="2350" dirty="0" err="1" smtClean="0"/>
              <a:t>fahren</a:t>
            </a:r>
            <a:r>
              <a:rPr lang="cs-CZ" sz="2350" dirty="0" smtClean="0"/>
              <a:t> nach </a:t>
            </a:r>
            <a:r>
              <a:rPr lang="cs-CZ" sz="2350" dirty="0" err="1" smtClean="0"/>
              <a:t>Hause</a:t>
            </a:r>
            <a:r>
              <a:rPr lang="cs-CZ" sz="2350" dirty="0" smtClean="0"/>
              <a:t> </a:t>
            </a:r>
            <a:r>
              <a:rPr lang="cs-CZ" sz="2350" dirty="0" err="1" smtClean="0"/>
              <a:t>am</a:t>
            </a:r>
            <a:r>
              <a:rPr lang="cs-CZ" sz="2350" dirty="0" smtClean="0"/>
              <a:t> ...</a:t>
            </a:r>
            <a:endParaRPr lang="cs-CZ" sz="235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14350" indent="-514350">
              <a:buNone/>
            </a:pPr>
            <a:r>
              <a:rPr lang="cs-CZ" sz="2340" dirty="0" smtClean="0"/>
              <a:t>a) </a:t>
            </a:r>
            <a:r>
              <a:rPr lang="cs-CZ" sz="2340" dirty="0" err="1" smtClean="0"/>
              <a:t>Mittwoch</a:t>
            </a:r>
            <a:r>
              <a:rPr lang="cs-CZ" sz="2340" dirty="0" smtClean="0"/>
              <a:t>        b) </a:t>
            </a:r>
            <a:r>
              <a:rPr lang="cs-CZ" sz="2340" dirty="0" err="1" smtClean="0"/>
              <a:t>Donnerstag</a:t>
            </a:r>
            <a:endParaRPr lang="cs-CZ" sz="2340" dirty="0" smtClean="0"/>
          </a:p>
          <a:p>
            <a:pPr marL="514350" indent="-514350">
              <a:buNone/>
            </a:pPr>
            <a:r>
              <a:rPr lang="cs-CZ" sz="2340" dirty="0" smtClean="0"/>
              <a:t>a) Auto                 b) Bus</a:t>
            </a:r>
          </a:p>
          <a:p>
            <a:pPr marL="514350" indent="-514350">
              <a:buNone/>
            </a:pPr>
            <a:r>
              <a:rPr lang="cs-CZ" sz="2340" dirty="0" smtClean="0"/>
              <a:t>a) </a:t>
            </a:r>
            <a:r>
              <a:rPr lang="cs-CZ" sz="2340" dirty="0" err="1" smtClean="0"/>
              <a:t>fotografieren</a:t>
            </a:r>
            <a:r>
              <a:rPr lang="cs-CZ" sz="2340" dirty="0" smtClean="0"/>
              <a:t>  b) </a:t>
            </a:r>
            <a:r>
              <a:rPr lang="cs-CZ" sz="2340" dirty="0" err="1" smtClean="0"/>
              <a:t>singen</a:t>
            </a:r>
            <a:endParaRPr lang="cs-CZ" sz="2340" dirty="0" smtClean="0"/>
          </a:p>
          <a:p>
            <a:pPr marL="514350" indent="-514350">
              <a:buNone/>
            </a:pPr>
            <a:r>
              <a:rPr lang="cs-CZ" sz="2340" dirty="0" smtClean="0"/>
              <a:t>a) elf                     b) </a:t>
            </a:r>
            <a:r>
              <a:rPr lang="cs-CZ" sz="2340" dirty="0" err="1" smtClean="0"/>
              <a:t>zw</a:t>
            </a:r>
            <a:r>
              <a:rPr lang="cs-CZ" sz="2340" dirty="0" err="1" smtClean="0">
                <a:latin typeface="Calibri"/>
              </a:rPr>
              <a:t>ölf</a:t>
            </a:r>
            <a:endParaRPr lang="cs-CZ" sz="2340" dirty="0" smtClean="0">
              <a:latin typeface="Calibri"/>
            </a:endParaRPr>
          </a:p>
          <a:p>
            <a:pPr marL="514350" indent="-514350">
              <a:buNone/>
            </a:pPr>
            <a:endParaRPr lang="cs-CZ" sz="2340" dirty="0" smtClean="0"/>
          </a:p>
          <a:p>
            <a:pPr marL="514350" indent="-514350">
              <a:buNone/>
            </a:pPr>
            <a:r>
              <a:rPr lang="cs-CZ" sz="2340" dirty="0" smtClean="0"/>
              <a:t>a) Kino                  b) Museum</a:t>
            </a:r>
          </a:p>
          <a:p>
            <a:pPr marL="514350" indent="-514350">
              <a:buNone/>
            </a:pPr>
            <a:endParaRPr lang="cs-CZ" sz="2340" dirty="0" smtClean="0"/>
          </a:p>
          <a:p>
            <a:pPr marL="514350" indent="-514350">
              <a:buNone/>
            </a:pPr>
            <a:r>
              <a:rPr lang="cs-CZ" sz="2340" dirty="0" smtClean="0"/>
              <a:t>a) Berlin               b) </a:t>
            </a:r>
            <a:r>
              <a:rPr lang="cs-CZ" sz="2340" dirty="0" err="1" smtClean="0"/>
              <a:t>Dinosaurier</a:t>
            </a:r>
            <a:endParaRPr lang="cs-CZ" sz="2340" dirty="0" smtClean="0"/>
          </a:p>
          <a:p>
            <a:pPr marL="514350" indent="-514350">
              <a:buNone/>
            </a:pPr>
            <a:endParaRPr lang="cs-CZ" sz="2340" dirty="0" smtClean="0"/>
          </a:p>
          <a:p>
            <a:pPr marL="514350" indent="-514350">
              <a:buNone/>
            </a:pPr>
            <a:r>
              <a:rPr lang="cs-CZ" sz="2340" dirty="0" smtClean="0"/>
              <a:t>a) </a:t>
            </a:r>
            <a:r>
              <a:rPr lang="cs-CZ" sz="2340" dirty="0" err="1" smtClean="0"/>
              <a:t>Sonntag</a:t>
            </a:r>
            <a:r>
              <a:rPr lang="cs-CZ" sz="2340" dirty="0" smtClean="0"/>
              <a:t>           b) </a:t>
            </a:r>
            <a:r>
              <a:rPr lang="cs-CZ" sz="2340" dirty="0" err="1" smtClean="0"/>
              <a:t>Montag</a:t>
            </a:r>
            <a:endParaRPr lang="cs-CZ" sz="234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l"/>
            <a:r>
              <a:rPr lang="cs-CZ" dirty="0" smtClean="0"/>
              <a:t>Řešení: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514350" indent="-514350">
              <a:buNone/>
            </a:pPr>
            <a:r>
              <a:rPr lang="cs-CZ" dirty="0" smtClean="0"/>
              <a:t>1.  Erik </a:t>
            </a:r>
            <a:r>
              <a:rPr lang="cs-CZ" dirty="0" err="1" smtClean="0"/>
              <a:t>fährt</a:t>
            </a:r>
            <a:r>
              <a:rPr lang="cs-CZ" dirty="0" smtClean="0"/>
              <a:t> nach Berlin </a:t>
            </a:r>
            <a:r>
              <a:rPr lang="cs-CZ" dirty="0" err="1" smtClean="0"/>
              <a:t>am</a:t>
            </a:r>
            <a:r>
              <a:rPr lang="cs-CZ" dirty="0" smtClean="0"/>
              <a:t> ...</a:t>
            </a:r>
          </a:p>
          <a:p>
            <a:pPr marL="514350" indent="-514350">
              <a:buNone/>
            </a:pPr>
            <a:r>
              <a:rPr lang="cs-CZ" dirty="0" smtClean="0"/>
              <a:t>2.  Erik </a:t>
            </a:r>
            <a:r>
              <a:rPr lang="cs-CZ" dirty="0" err="1" smtClean="0"/>
              <a:t>fährt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</a:t>
            </a:r>
            <a:r>
              <a:rPr lang="cs-CZ" dirty="0" err="1" smtClean="0"/>
              <a:t>dem</a:t>
            </a:r>
            <a:r>
              <a:rPr lang="cs-CZ" dirty="0" smtClean="0"/>
              <a:t> ...</a:t>
            </a:r>
          </a:p>
          <a:p>
            <a:pPr marL="514350" indent="-514350">
              <a:buNone/>
            </a:pPr>
            <a:r>
              <a:rPr lang="cs-CZ" dirty="0" smtClean="0"/>
              <a:t>3. 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dirty="0" err="1" smtClean="0"/>
              <a:t>dem</a:t>
            </a:r>
            <a:r>
              <a:rPr lang="cs-CZ" dirty="0" smtClean="0"/>
              <a:t> </a:t>
            </a:r>
            <a:r>
              <a:rPr lang="cs-CZ" dirty="0" err="1" smtClean="0"/>
              <a:t>Fernsehturm</a:t>
            </a:r>
            <a:r>
              <a:rPr lang="cs-CZ" dirty="0" smtClean="0"/>
              <a:t> </a:t>
            </a:r>
            <a:r>
              <a:rPr lang="cs-CZ" dirty="0" err="1" smtClean="0"/>
              <a:t>alle</a:t>
            </a:r>
            <a:r>
              <a:rPr lang="cs-CZ" dirty="0" smtClean="0"/>
              <a:t>...</a:t>
            </a:r>
          </a:p>
          <a:p>
            <a:pPr marL="514350" indent="-514350">
              <a:buNone/>
            </a:pPr>
            <a:r>
              <a:rPr lang="cs-CZ" dirty="0" smtClean="0"/>
              <a:t>4.  Um ... </a:t>
            </a:r>
            <a:r>
              <a:rPr lang="cs-CZ" dirty="0" err="1" smtClean="0"/>
              <a:t>sind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in der </a:t>
            </a:r>
            <a:r>
              <a:rPr lang="cs-CZ" dirty="0" err="1" smtClean="0"/>
              <a:t>Straße</a:t>
            </a:r>
            <a:r>
              <a:rPr lang="cs-CZ" dirty="0" smtClean="0"/>
              <a:t> „</a:t>
            </a:r>
            <a:r>
              <a:rPr lang="cs-CZ" dirty="0" err="1" smtClean="0"/>
              <a:t>Unter</a:t>
            </a:r>
            <a:r>
              <a:rPr lang="cs-CZ" dirty="0" smtClean="0"/>
              <a:t> den </a:t>
            </a:r>
            <a:r>
              <a:rPr lang="cs-CZ" dirty="0" err="1" smtClean="0"/>
              <a:t>Linden</a:t>
            </a:r>
            <a:r>
              <a:rPr lang="cs-CZ" dirty="0" smtClean="0"/>
              <a:t>“.</a:t>
            </a:r>
          </a:p>
          <a:p>
            <a:pPr marL="514350" indent="-514350">
              <a:buNone/>
            </a:pPr>
            <a:r>
              <a:rPr lang="cs-CZ" dirty="0" smtClean="0"/>
              <a:t>5.  Die </a:t>
            </a:r>
            <a:r>
              <a:rPr lang="cs-CZ" dirty="0" err="1" smtClean="0"/>
              <a:t>Gruppe</a:t>
            </a:r>
            <a:r>
              <a:rPr lang="cs-CZ" dirty="0" smtClean="0"/>
              <a:t> </a:t>
            </a:r>
            <a:r>
              <a:rPr lang="cs-CZ" dirty="0" err="1" smtClean="0"/>
              <a:t>von</a:t>
            </a:r>
            <a:r>
              <a:rPr lang="cs-CZ" dirty="0" smtClean="0"/>
              <a:t> </a:t>
            </a:r>
            <a:r>
              <a:rPr lang="cs-CZ" dirty="0" err="1" smtClean="0"/>
              <a:t>Frau</a:t>
            </a:r>
            <a:r>
              <a:rPr lang="cs-CZ" dirty="0" smtClean="0"/>
              <a:t> Klein </a:t>
            </a:r>
            <a:r>
              <a:rPr lang="cs-CZ" dirty="0" err="1" smtClean="0"/>
              <a:t>geht</a:t>
            </a:r>
            <a:r>
              <a:rPr lang="cs-CZ" dirty="0" smtClean="0"/>
              <a:t> </a:t>
            </a:r>
            <a:r>
              <a:rPr lang="cs-CZ" dirty="0" err="1" smtClean="0"/>
              <a:t>ins</a:t>
            </a:r>
            <a:r>
              <a:rPr lang="cs-CZ" dirty="0" smtClean="0"/>
              <a:t> ...</a:t>
            </a:r>
          </a:p>
          <a:p>
            <a:pPr marL="514350" indent="-514350">
              <a:buNone/>
            </a:pPr>
            <a:r>
              <a:rPr lang="cs-CZ" dirty="0" smtClean="0"/>
              <a:t>6.  </a:t>
            </a:r>
            <a:r>
              <a:rPr lang="cs-CZ" dirty="0" err="1" smtClean="0"/>
              <a:t>Eriks</a:t>
            </a:r>
            <a:r>
              <a:rPr lang="cs-CZ" dirty="0" smtClean="0"/>
              <a:t> </a:t>
            </a:r>
            <a:r>
              <a:rPr lang="cs-CZ" dirty="0" err="1" smtClean="0"/>
              <a:t>Gruppe</a:t>
            </a:r>
            <a:r>
              <a:rPr lang="cs-CZ" dirty="0" smtClean="0"/>
              <a:t> </a:t>
            </a:r>
            <a:r>
              <a:rPr lang="cs-CZ" dirty="0" err="1" smtClean="0"/>
              <a:t>sieht</a:t>
            </a:r>
            <a:r>
              <a:rPr lang="cs-CZ" dirty="0" smtClean="0"/>
              <a:t> </a:t>
            </a:r>
            <a:r>
              <a:rPr lang="cs-CZ" dirty="0" err="1" smtClean="0"/>
              <a:t>ein</a:t>
            </a:r>
            <a:r>
              <a:rPr lang="cs-CZ" dirty="0" smtClean="0"/>
              <a:t> Film </a:t>
            </a:r>
            <a:r>
              <a:rPr lang="cs-CZ" dirty="0" err="1" smtClean="0"/>
              <a:t>über</a:t>
            </a:r>
            <a:r>
              <a:rPr lang="cs-CZ" dirty="0" smtClean="0"/>
              <a:t> ...</a:t>
            </a:r>
          </a:p>
          <a:p>
            <a:pPr marL="514350" indent="-514350">
              <a:buNone/>
            </a:pPr>
            <a:r>
              <a:rPr lang="cs-CZ" dirty="0" smtClean="0"/>
              <a:t>7.  Die </a:t>
            </a:r>
            <a:r>
              <a:rPr lang="cs-CZ" dirty="0" err="1" smtClean="0"/>
              <a:t>Kinder</a:t>
            </a:r>
            <a:r>
              <a:rPr lang="cs-CZ" dirty="0" smtClean="0"/>
              <a:t> </a:t>
            </a:r>
            <a:r>
              <a:rPr lang="cs-CZ" dirty="0" err="1" smtClean="0"/>
              <a:t>fahren</a:t>
            </a:r>
            <a:r>
              <a:rPr lang="cs-CZ" dirty="0" smtClean="0"/>
              <a:t> nach </a:t>
            </a:r>
            <a:r>
              <a:rPr lang="cs-CZ" dirty="0" err="1" smtClean="0"/>
              <a:t>Hause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...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514350" indent="-514350">
              <a:buNone/>
            </a:pPr>
            <a:r>
              <a:rPr lang="cs-CZ" dirty="0" smtClean="0"/>
              <a:t>b) </a:t>
            </a:r>
            <a:r>
              <a:rPr lang="cs-CZ" dirty="0" err="1" smtClean="0"/>
              <a:t>Donnerstag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b) Bus</a:t>
            </a:r>
          </a:p>
          <a:p>
            <a:pPr marL="514350" indent="-514350">
              <a:buNone/>
            </a:pPr>
            <a:r>
              <a:rPr lang="cs-CZ" dirty="0" smtClean="0"/>
              <a:t>a) </a:t>
            </a:r>
            <a:r>
              <a:rPr lang="cs-CZ" dirty="0" err="1" smtClean="0"/>
              <a:t>fotografieren</a:t>
            </a: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b) </a:t>
            </a:r>
            <a:r>
              <a:rPr lang="cs-CZ" dirty="0" err="1" smtClean="0"/>
              <a:t>zwölf</a:t>
            </a: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b) Museum</a:t>
            </a:r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b) </a:t>
            </a:r>
            <a:r>
              <a:rPr lang="cs-CZ" dirty="0" err="1" smtClean="0"/>
              <a:t>Dinosaurier</a:t>
            </a:r>
            <a:endParaRPr lang="cs-CZ" dirty="0" smtClean="0"/>
          </a:p>
          <a:p>
            <a:pPr marL="514350" indent="-514350">
              <a:buNone/>
            </a:pPr>
            <a:endParaRPr lang="cs-CZ" dirty="0" smtClean="0"/>
          </a:p>
          <a:p>
            <a:pPr marL="514350" indent="-514350">
              <a:buNone/>
            </a:pPr>
            <a:r>
              <a:rPr lang="cs-CZ" dirty="0" smtClean="0"/>
              <a:t>a) </a:t>
            </a:r>
            <a:r>
              <a:rPr lang="cs-CZ" dirty="0" err="1" smtClean="0"/>
              <a:t>Sonntag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25602" name="Picture 2" descr="C:\Users\standard\AppData\Local\Microsoft\Windows\Temporary Internet Files\Content.IE5\QDA77Z5D\MC90042982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2280" y="4365104"/>
            <a:ext cx="1237228" cy="151216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Zdroje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cs-CZ" sz="2000" dirty="0" smtClean="0"/>
              <a:t>Obrázky byly použity ze serveru společnosti Microsoft </a:t>
            </a:r>
          </a:p>
          <a:p>
            <a:pPr>
              <a:buNone/>
            </a:pPr>
            <a:r>
              <a:rPr lang="cs-CZ" sz="2000" dirty="0" smtClean="0"/>
              <a:t>http://office.</a:t>
            </a:r>
            <a:r>
              <a:rPr lang="cs-CZ" sz="2000" dirty="0" err="1" smtClean="0"/>
              <a:t>microsoft.com</a:t>
            </a:r>
            <a:r>
              <a:rPr lang="cs-CZ" sz="2000" dirty="0" smtClean="0"/>
              <a:t>/</a:t>
            </a:r>
            <a:r>
              <a:rPr lang="cs-CZ" sz="2000" dirty="0" err="1" smtClean="0"/>
              <a:t>cs</a:t>
            </a:r>
            <a:r>
              <a:rPr lang="cs-CZ" sz="2000" dirty="0" smtClean="0"/>
              <a:t>-</a:t>
            </a:r>
            <a:r>
              <a:rPr lang="cs-CZ" sz="2000" dirty="0" err="1" smtClean="0"/>
              <a:t>cz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/?CTT=97</a:t>
            </a:r>
          </a:p>
          <a:p>
            <a:pPr>
              <a:buNone/>
            </a:pPr>
            <a:r>
              <a:rPr lang="cs-CZ" sz="2000" dirty="0" smtClean="0"/>
              <a:t>Bezplatné kliparty, fotografie, ilustrace, animace a zvuky pro produkty </a:t>
            </a:r>
            <a:r>
              <a:rPr lang="cs-CZ" sz="2000" i="1" dirty="0" smtClean="0"/>
              <a:t>Microsoft </a:t>
            </a:r>
            <a:r>
              <a:rPr lang="cs-CZ" sz="2000" dirty="0" smtClean="0"/>
              <a:t>Office.</a:t>
            </a:r>
          </a:p>
          <a:p>
            <a:pPr>
              <a:buNone/>
            </a:pPr>
            <a:r>
              <a:rPr lang="cs-CZ" sz="2000" dirty="0" err="1" smtClean="0"/>
              <a:t>cs.wikipedia.org</a:t>
            </a:r>
            <a:r>
              <a:rPr lang="cs-CZ" sz="2000" dirty="0" smtClean="0"/>
              <a:t>, de.</a:t>
            </a:r>
            <a:r>
              <a:rPr lang="cs-CZ" sz="2000" dirty="0" err="1" smtClean="0"/>
              <a:t>wikipedia.org</a:t>
            </a:r>
            <a:r>
              <a:rPr lang="cs-CZ" sz="2000" dirty="0" smtClean="0"/>
              <a:t>, </a:t>
            </a:r>
            <a:r>
              <a:rPr lang="cs-CZ" sz="2000" dirty="0" err="1" smtClean="0"/>
              <a:t>en.wikipedia.org</a:t>
            </a:r>
            <a:endParaRPr lang="cs-CZ" sz="2000" dirty="0" smtClean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660</Words>
  <Application>Microsoft Office PowerPoint</Application>
  <PresentationFormat>Předvádění na obrazovce (4:3)</PresentationFormat>
  <Paragraphs>125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Snímek 1</vt:lpstr>
      <vt:lpstr>Metodické poznámky:</vt:lpstr>
      <vt:lpstr>Berlin</vt:lpstr>
      <vt:lpstr>Berlin - Geschichte</vt:lpstr>
      <vt:lpstr>BERLIN - SEHENSWÜRDIGKEITEN</vt:lpstr>
      <vt:lpstr>TOP 5</vt:lpstr>
      <vt:lpstr>INTERESSANT</vt:lpstr>
      <vt:lpstr>Was ist auf dem Bild?</vt:lpstr>
      <vt:lpstr>Richtig oder falsch? </vt:lpstr>
      <vt:lpstr>Která z těchto míst Erik navštívil?</vt:lpstr>
      <vt:lpstr>Vyberte správnou možnost:</vt:lpstr>
      <vt:lpstr>Řešení: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standard</dc:creator>
  <cp:lastModifiedBy>standard</cp:lastModifiedBy>
  <cp:revision>45</cp:revision>
  <dcterms:created xsi:type="dcterms:W3CDTF">2013-08-09T12:29:38Z</dcterms:created>
  <dcterms:modified xsi:type="dcterms:W3CDTF">2013-10-05T11:35:28Z</dcterms:modified>
</cp:coreProperties>
</file>