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CFB00-1B62-4CE7-9453-7ED13FF36438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1C8D5-006B-40A5-A9B8-70C970323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    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 smtClean="0"/>
              <a:t>    Adresa školy:  ZŠ Třeboň, Na Sadech 375</a:t>
            </a:r>
          </a:p>
          <a:p>
            <a:pPr>
              <a:buNone/>
            </a:pPr>
            <a:r>
              <a:rPr lang="cs-CZ" sz="1800" dirty="0" smtClean="0"/>
              <a:t>    Jméno autora: Mgr. Jana </a:t>
            </a:r>
            <a:r>
              <a:rPr lang="cs-CZ" sz="1800" dirty="0" err="1" smtClean="0"/>
              <a:t>Písaříková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Název: VY_32_INOVACE_443 </a:t>
            </a:r>
            <a:r>
              <a:rPr lang="cs-CZ" sz="1800" dirty="0" err="1" smtClean="0"/>
              <a:t>Nj</a:t>
            </a:r>
            <a:r>
              <a:rPr lang="cs-CZ" sz="1800" dirty="0" smtClean="0"/>
              <a:t>/8</a:t>
            </a:r>
            <a:r>
              <a:rPr lang="cs-CZ" sz="1800" b="1" i="1" dirty="0" smtClean="0"/>
              <a:t>      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Číslo projektu: CZ.1.07/1.4.00/21.3807</a:t>
            </a:r>
          </a:p>
          <a:p>
            <a:pPr>
              <a:buNone/>
            </a:pPr>
            <a:r>
              <a:rPr lang="cs-CZ" sz="1800" dirty="0" smtClean="0"/>
              <a:t>    Téma hodiny: </a:t>
            </a:r>
            <a:r>
              <a:rPr lang="cs-CZ" sz="1800" smtClean="0"/>
              <a:t>Slovesa </a:t>
            </a:r>
            <a:r>
              <a:rPr lang="cs-CZ" sz="1800" smtClean="0"/>
              <a:t>s </a:t>
            </a:r>
            <a:r>
              <a:rPr lang="cs-CZ" sz="1800" dirty="0" smtClean="0"/>
              <a:t>odlučitelnými a neodlučitelnými předponami</a:t>
            </a:r>
          </a:p>
          <a:p>
            <a:pPr>
              <a:buNone/>
            </a:pPr>
            <a:r>
              <a:rPr lang="cs-CZ" sz="1800" dirty="0" smtClean="0"/>
              <a:t>    Ročník: 8.</a:t>
            </a:r>
          </a:p>
          <a:p>
            <a:pPr>
              <a:buNone/>
            </a:pPr>
            <a:r>
              <a:rPr lang="cs-CZ" sz="1800" dirty="0" smtClean="0"/>
              <a:t>    Klíčová slova: odlučitelné předpony, neodlučitelné předpony, doplňování, tvorba vět</a:t>
            </a:r>
          </a:p>
          <a:p>
            <a:pPr>
              <a:buNone/>
            </a:pPr>
            <a:r>
              <a:rPr lang="cs-CZ" sz="1800" dirty="0" smtClean="0"/>
              <a:t>    Datum tvorby: 16. 8. 2013</a:t>
            </a:r>
          </a:p>
          <a:p>
            <a:endParaRPr lang="cs-CZ" sz="1800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Metodické pokyny:</a:t>
            </a:r>
            <a:endParaRPr lang="cs-CZ" b="1" dirty="0">
              <a:ln w="1905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Tato prezentace je určena žákům 8. ročníku.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Slouží jako doplněk učebnice </a:t>
            </a:r>
            <a:r>
              <a:rPr lang="cs-CZ" i="1" dirty="0" smtClean="0"/>
              <a:t>„</a:t>
            </a:r>
            <a:r>
              <a:rPr lang="cs-CZ" i="1" dirty="0" err="1" smtClean="0"/>
              <a:t>Deutsch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Max 2“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Hlavním gramatickým tématem je používání sloves s odlučitelnou předponou.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Cílem opakovacích úkolů je procvičení a správné užívání daného gramatického jevu.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Jednotlivá cvičení je možné řešit formou společné i samostatné práce. </a:t>
            </a:r>
            <a:r>
              <a:rPr lang="cs-CZ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Úkol na snímku 6  je konverzačně zaměřen,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ástupný symbol pro obsah 34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500" b="1" dirty="0" smtClean="0">
                <a:ln w="1905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už umíme! Která slovesa mají předponu?</a:t>
            </a:r>
            <a:endParaRPr lang="cs-CZ" sz="3500" b="1" dirty="0">
              <a:ln w="1905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916832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1916832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kaufen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2636912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suchen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3284984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abschreiben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2564904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einkaufen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584" y="3212976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besuchen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3933056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fotografieren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4581128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kommen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3933056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geh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ören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27584" y="5229200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bezahlen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27584" y="4581128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machen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8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3068960"/>
            <a:ext cx="508118" cy="532606"/>
          </a:xfrm>
          <a:prstGeom prst="rect">
            <a:avLst/>
          </a:prstGeom>
          <a:noFill/>
        </p:spPr>
      </p:pic>
      <p:pic>
        <p:nvPicPr>
          <p:cNvPr id="19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3717032"/>
            <a:ext cx="508118" cy="532606"/>
          </a:xfrm>
          <a:prstGeom prst="rect">
            <a:avLst/>
          </a:prstGeom>
          <a:noFill/>
        </p:spPr>
      </p:pic>
      <p:pic>
        <p:nvPicPr>
          <p:cNvPr id="20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5013176"/>
            <a:ext cx="508118" cy="532606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4572000" y="5229200"/>
            <a:ext cx="2304256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bekommen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8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588224" y="3068960"/>
            <a:ext cx="508118" cy="532606"/>
          </a:xfrm>
          <a:prstGeom prst="rect">
            <a:avLst/>
          </a:prstGeom>
          <a:noFill/>
        </p:spPr>
      </p:pic>
      <p:pic>
        <p:nvPicPr>
          <p:cNvPr id="17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588224" y="5013176"/>
            <a:ext cx="508118" cy="532606"/>
          </a:xfrm>
          <a:prstGeom prst="rect">
            <a:avLst/>
          </a:prstGeom>
          <a:noFill/>
        </p:spPr>
      </p:pic>
      <p:pic>
        <p:nvPicPr>
          <p:cNvPr id="36" name="Picture 2" descr="C:\Users\standard\AppData\Local\Microsoft\Windows\Temporary Internet Files\Content.IE5\QDA77Z5D\MC9004347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2348880"/>
            <a:ext cx="508118" cy="532606"/>
          </a:xfrm>
          <a:prstGeom prst="rect">
            <a:avLst/>
          </a:prstGeom>
          <a:noFill/>
        </p:spPr>
      </p:pic>
      <p:pic>
        <p:nvPicPr>
          <p:cNvPr id="1026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700808"/>
            <a:ext cx="568588" cy="544624"/>
          </a:xfrm>
          <a:prstGeom prst="rect">
            <a:avLst/>
          </a:prstGeom>
          <a:noFill/>
        </p:spPr>
      </p:pic>
      <p:pic>
        <p:nvPicPr>
          <p:cNvPr id="29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365104"/>
            <a:ext cx="568588" cy="544624"/>
          </a:xfrm>
          <a:prstGeom prst="rect">
            <a:avLst/>
          </a:prstGeom>
          <a:noFill/>
        </p:spPr>
      </p:pic>
      <p:pic>
        <p:nvPicPr>
          <p:cNvPr id="37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717032"/>
            <a:ext cx="568588" cy="544624"/>
          </a:xfrm>
          <a:prstGeom prst="rect">
            <a:avLst/>
          </a:prstGeom>
          <a:noFill/>
        </p:spPr>
      </p:pic>
      <p:pic>
        <p:nvPicPr>
          <p:cNvPr id="38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420888"/>
            <a:ext cx="568588" cy="544624"/>
          </a:xfrm>
          <a:prstGeom prst="rect">
            <a:avLst/>
          </a:prstGeom>
          <a:noFill/>
        </p:spPr>
      </p:pic>
      <p:pic>
        <p:nvPicPr>
          <p:cNvPr id="39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700808"/>
            <a:ext cx="568588" cy="544624"/>
          </a:xfrm>
          <a:prstGeom prst="rect">
            <a:avLst/>
          </a:prstGeom>
          <a:noFill/>
        </p:spPr>
      </p:pic>
      <p:pic>
        <p:nvPicPr>
          <p:cNvPr id="40" name="Picture 2" descr="C:\Users\standard\AppData\Local\Microsoft\Windows\Temporary Internet Files\Content.IE5\QDA77Z5D\MC90007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365104"/>
            <a:ext cx="568588" cy="54462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Slovesa s neodlučitelnými předponami: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Neodlučitelné předpony:</a:t>
            </a:r>
          </a:p>
          <a:p>
            <a:pPr algn="ctr">
              <a:buNone/>
            </a:pPr>
            <a:r>
              <a:rPr lang="cs-CZ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BE-, GE-, ENT-, EMP-, ER-, VER-, ZER -</a:t>
            </a:r>
          </a:p>
          <a:p>
            <a:pPr>
              <a:buNone/>
            </a:pPr>
            <a:r>
              <a:rPr lang="cs-CZ" sz="2400" dirty="0" smtClean="0"/>
              <a:t>Nikdy se od slovesa neodlučují. Vždy zůstávají jeho součástí.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i="1" dirty="0" err="1" smtClean="0"/>
              <a:t>Am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Montag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besuche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meine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Oma</a:t>
            </a:r>
            <a:r>
              <a:rPr lang="cs-CZ" sz="2400" i="1" dirty="0" smtClean="0"/>
              <a:t>.</a:t>
            </a:r>
          </a:p>
          <a:p>
            <a:pPr algn="ctr">
              <a:buNone/>
            </a:pPr>
            <a:r>
              <a:rPr lang="cs-CZ" sz="2400" i="1" dirty="0" err="1" smtClean="0"/>
              <a:t>Was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bekommst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zum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Geburtstag</a:t>
            </a:r>
            <a:r>
              <a:rPr lang="cs-CZ" sz="2400" i="1" dirty="0" smtClean="0"/>
              <a:t>?</a:t>
            </a:r>
          </a:p>
          <a:p>
            <a:pPr algn="ctr">
              <a:buNone/>
            </a:pPr>
            <a:r>
              <a:rPr lang="cs-CZ" sz="2400" i="1" dirty="0" err="1" smtClean="0"/>
              <a:t>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muss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im</a:t>
            </a:r>
            <a:r>
              <a:rPr lang="cs-CZ" sz="2400" i="1" dirty="0" smtClean="0"/>
              <a:t> Restaurant </a:t>
            </a:r>
            <a:r>
              <a:rPr lang="cs-CZ" sz="2400" i="1" dirty="0" err="1" smtClean="0"/>
              <a:t>alles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bezahlen</a:t>
            </a:r>
            <a:r>
              <a:rPr lang="cs-CZ" sz="2400" i="1" dirty="0" smtClean="0"/>
              <a:t>.</a:t>
            </a:r>
          </a:p>
          <a:p>
            <a:pPr algn="ctr">
              <a:buNone/>
            </a:pP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Verkauf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i="1" dirty="0" err="1" smtClean="0"/>
              <a:t>das</a:t>
            </a:r>
            <a:r>
              <a:rPr lang="cs-CZ" sz="2400" i="1" dirty="0" smtClean="0"/>
              <a:t> Auto </a:t>
            </a:r>
            <a:r>
              <a:rPr lang="cs-CZ" sz="2400" i="1" dirty="0" err="1" smtClean="0"/>
              <a:t>nicht</a:t>
            </a:r>
            <a:r>
              <a:rPr lang="cs-CZ" sz="2400" i="1" dirty="0" smtClean="0"/>
              <a:t>!</a:t>
            </a:r>
            <a:endParaRPr lang="cs-CZ" sz="2400" i="1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ln w="1905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Slovesa s odlučitelnými předponami:</a:t>
            </a:r>
            <a:endParaRPr lang="cs-CZ" sz="3600" b="1" dirty="0">
              <a:ln w="1905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Odlučitelné předpony:</a:t>
            </a:r>
          </a:p>
          <a:p>
            <a:pPr>
              <a:buNone/>
            </a:pP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AB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AUF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AUS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BEI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EIN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MIT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NACH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VOR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WEG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-,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ZU</a:t>
            </a:r>
            <a:r>
              <a:rPr lang="de-DE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-</a:t>
            </a:r>
            <a:endParaRPr lang="cs-CZ" sz="2400" i="1" dirty="0" smtClean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/>
              <a:t>Je-li ve větě užito jedno sloveso, předpona se odlučuje.</a:t>
            </a:r>
          </a:p>
          <a:p>
            <a:pPr>
              <a:buNone/>
            </a:pPr>
            <a:r>
              <a:rPr lang="cs-CZ" sz="2400" dirty="0" smtClean="0"/>
              <a:t>Přemístí se na konec věty. </a:t>
            </a:r>
          </a:p>
          <a:p>
            <a:pPr>
              <a:buNone/>
            </a:pPr>
            <a:r>
              <a:rPr lang="cs-CZ" sz="2400" dirty="0" smtClean="0"/>
              <a:t>Je-li ve větě užito více sloves, k odlučování nedochází.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kaufe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Supermarkt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ein</a:t>
            </a:r>
            <a:r>
              <a:rPr lang="cs-CZ" sz="2400" i="1" dirty="0" smtClean="0"/>
              <a:t>.</a:t>
            </a:r>
          </a:p>
          <a:p>
            <a:pPr algn="ctr">
              <a:buNone/>
            </a:pP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Machst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das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Fenster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zu</a:t>
            </a:r>
            <a:r>
              <a:rPr lang="cs-CZ" sz="2400" i="1" dirty="0" smtClean="0"/>
              <a:t>?</a:t>
            </a:r>
          </a:p>
          <a:p>
            <a:pPr algn="ctr">
              <a:buNone/>
            </a:pP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muss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Supermarkt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einkaufen</a:t>
            </a:r>
            <a:r>
              <a:rPr lang="cs-CZ" sz="2400" i="1" dirty="0" smtClean="0"/>
              <a:t>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b="1" i="1" dirty="0" smtClean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600" dirty="0" smtClean="0"/>
              <a:t>Tvořte věty   </a:t>
            </a:r>
            <a:r>
              <a:rPr lang="cs-CZ" sz="3600" dirty="0" smtClean="0">
                <a:latin typeface="Times New Roman"/>
                <a:cs typeface="Times New Roman"/>
              </a:rPr>
              <a:t>→</a:t>
            </a:r>
            <a:r>
              <a:rPr lang="cs-CZ" sz="3600" dirty="0" smtClean="0"/>
              <a:t> Co dělá Julia?</a:t>
            </a:r>
            <a:br>
              <a:rPr lang="cs-CZ" sz="3600" dirty="0" smtClean="0"/>
            </a:br>
            <a:r>
              <a:rPr lang="cs-CZ" sz="3600" dirty="0" smtClean="0"/>
              <a:t>                       </a:t>
            </a:r>
            <a:r>
              <a:rPr lang="cs-CZ" sz="3600" dirty="0" smtClean="0">
                <a:latin typeface="Times New Roman"/>
                <a:cs typeface="Times New Roman"/>
              </a:rPr>
              <a:t>→ </a:t>
            </a:r>
            <a:r>
              <a:rPr lang="cs-CZ" sz="3600" dirty="0" smtClean="0"/>
              <a:t>Co chce dělat Julia?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                          a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0" name="Picture 2" descr="C:\Users\standard\AppData\Local\Microsoft\Windows\Temporary Internet Files\Content.IE5\GIR7FVX9\MP9004422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365104"/>
            <a:ext cx="1872208" cy="1248139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5" name="Zkosené hrany 4"/>
          <p:cNvSpPr/>
          <p:nvPr/>
        </p:nvSpPr>
        <p:spPr>
          <a:xfrm>
            <a:off x="755576" y="2276872"/>
            <a:ext cx="1944216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Obst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einkaufen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796136" y="1916832"/>
            <a:ext cx="2736304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den </a:t>
            </a:r>
            <a:r>
              <a:rPr lang="cs-CZ" dirty="0" err="1" smtClean="0">
                <a:solidFill>
                  <a:schemeClr val="tx1"/>
                </a:solidFill>
              </a:rPr>
              <a:t>Bruder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entschuldigen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3635896" y="2492896"/>
            <a:ext cx="1944216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den </a:t>
            </a:r>
            <a:r>
              <a:rPr lang="cs-CZ" dirty="0" err="1" smtClean="0">
                <a:solidFill>
                  <a:schemeClr val="tx1"/>
                </a:solidFill>
              </a:rPr>
              <a:t>Opa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anrufen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971600" y="3140968"/>
            <a:ext cx="2448272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eine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Puppe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bekommen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868144" y="4149080"/>
            <a:ext cx="2592288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Zimmer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aufr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äumen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6300192" y="2852936"/>
            <a:ext cx="2088232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ür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aufmachen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3851920" y="3429000"/>
            <a:ext cx="2376264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Fenster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zumachen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1043608" y="4005064"/>
            <a:ext cx="2088232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Essen </a:t>
            </a:r>
            <a:r>
              <a:rPr lang="cs-CZ" dirty="0" err="1" smtClean="0">
                <a:solidFill>
                  <a:schemeClr val="tx1"/>
                </a:solidFill>
              </a:rPr>
              <a:t>bezahlen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827584" y="4941168"/>
            <a:ext cx="2088232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Fu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ßball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mitspielen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6084168" y="5013176"/>
            <a:ext cx="1944216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Kekse </a:t>
            </a:r>
            <a:r>
              <a:rPr lang="cs-CZ" dirty="0" err="1" smtClean="0">
                <a:solidFill>
                  <a:schemeClr val="tx1"/>
                </a:solidFill>
              </a:rPr>
              <a:t>verkaufen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2843808" y="1700808"/>
            <a:ext cx="2160240" cy="432048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Oma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besuchen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Julia?</a:t>
            </a:r>
          </a:p>
          <a:p>
            <a:pPr>
              <a:buNone/>
            </a:pPr>
            <a:r>
              <a:rPr lang="cs-CZ" dirty="0" smtClean="0"/>
              <a:t>   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kauft</a:t>
            </a:r>
            <a:r>
              <a:rPr lang="cs-CZ" dirty="0" smtClean="0"/>
              <a:t> </a:t>
            </a:r>
            <a:r>
              <a:rPr lang="cs-CZ" dirty="0" err="1" smtClean="0"/>
              <a:t>Obst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ein</a:t>
            </a:r>
            <a:r>
              <a:rPr lang="cs-CZ" dirty="0" smtClean="0"/>
              <a:t>. Julia </a:t>
            </a:r>
            <a:r>
              <a:rPr lang="cs-CZ" dirty="0" err="1" smtClean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bekommt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Puppe</a:t>
            </a:r>
            <a:r>
              <a:rPr lang="cs-CZ" dirty="0" smtClean="0"/>
              <a:t>. Julia </a:t>
            </a:r>
            <a:r>
              <a:rPr lang="cs-CZ" dirty="0" err="1" smtClean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bezahlt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Essen.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Fu</a:t>
            </a:r>
            <a:r>
              <a:rPr lang="cs-CZ" dirty="0" err="1" smtClean="0">
                <a:latin typeface="Calibri"/>
              </a:rPr>
              <a:t>ßball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mit</a:t>
            </a:r>
            <a:r>
              <a:rPr lang="cs-CZ" dirty="0" smtClean="0">
                <a:latin typeface="Calibri"/>
              </a:rPr>
              <a:t>. Julia </a:t>
            </a:r>
            <a:r>
              <a:rPr lang="cs-CZ" dirty="0" err="1" smtClean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Calibri"/>
              </a:rPr>
              <a:t>besucht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Oma</a:t>
            </a:r>
            <a:r>
              <a:rPr lang="cs-CZ" dirty="0" smtClean="0">
                <a:latin typeface="Calibri"/>
              </a:rPr>
              <a:t>.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ruft</a:t>
            </a:r>
            <a:r>
              <a:rPr lang="cs-CZ" dirty="0" smtClean="0">
                <a:latin typeface="Calibri"/>
              </a:rPr>
              <a:t> den </a:t>
            </a:r>
            <a:r>
              <a:rPr lang="cs-CZ" dirty="0" err="1" smtClean="0">
                <a:latin typeface="Calibri"/>
              </a:rPr>
              <a:t>Opa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an</a:t>
            </a:r>
            <a:r>
              <a:rPr lang="cs-CZ" dirty="0" smtClean="0">
                <a:latin typeface="Calibri"/>
              </a:rPr>
              <a:t>.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macht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Fenster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. Julia </a:t>
            </a:r>
            <a:r>
              <a:rPr lang="cs-CZ" dirty="0" err="1" smtClean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Calibri"/>
              </a:rPr>
              <a:t>entschuldigt</a:t>
            </a:r>
            <a:r>
              <a:rPr lang="cs-CZ" dirty="0" smtClean="0">
                <a:latin typeface="Calibri"/>
              </a:rPr>
              <a:t> den </a:t>
            </a:r>
            <a:r>
              <a:rPr lang="cs-CZ" dirty="0" err="1" smtClean="0">
                <a:latin typeface="Calibri"/>
              </a:rPr>
              <a:t>Bruder</a:t>
            </a:r>
            <a:r>
              <a:rPr lang="cs-CZ" dirty="0" smtClean="0">
                <a:latin typeface="Calibri"/>
              </a:rPr>
              <a:t>.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macht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Tür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</a:t>
            </a:r>
            <a:r>
              <a:rPr lang="cs-CZ" dirty="0" smtClean="0">
                <a:latin typeface="Calibri"/>
              </a:rPr>
              <a:t>. Julia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räumt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Zimmer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</a:t>
            </a:r>
            <a:r>
              <a:rPr lang="cs-CZ" dirty="0" smtClean="0">
                <a:latin typeface="Calibri"/>
              </a:rPr>
              <a:t>. Julia </a:t>
            </a:r>
            <a:r>
              <a:rPr lang="cs-CZ" dirty="0" err="1" smtClean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Calibri"/>
              </a:rPr>
              <a:t>verkauft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Kekse.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Julia machen?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3000" dirty="0" smtClean="0"/>
              <a:t>Julia </a:t>
            </a:r>
            <a:r>
              <a:rPr lang="cs-CZ" sz="3000" u="sng" dirty="0" err="1" smtClean="0"/>
              <a:t>will</a:t>
            </a:r>
            <a:r>
              <a:rPr lang="cs-CZ" sz="3000" dirty="0" smtClean="0"/>
              <a:t> </a:t>
            </a:r>
            <a:r>
              <a:rPr lang="cs-CZ" sz="3000" dirty="0" err="1" smtClean="0"/>
              <a:t>Obst</a:t>
            </a:r>
            <a:r>
              <a:rPr lang="cs-CZ" sz="3000" dirty="0" smtClean="0"/>
              <a:t> </a:t>
            </a:r>
            <a:r>
              <a:rPr lang="cs-CZ" sz="3000" b="1" dirty="0" err="1" smtClean="0">
                <a:ln w="127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eikaufen</a:t>
            </a:r>
            <a:r>
              <a:rPr lang="cs-CZ" sz="3000" dirty="0" smtClean="0"/>
              <a:t>. Julia </a:t>
            </a:r>
            <a:r>
              <a:rPr lang="cs-CZ" sz="3000" u="sng" dirty="0" err="1" smtClean="0"/>
              <a:t>will</a:t>
            </a:r>
            <a:r>
              <a:rPr lang="cs-CZ" sz="3000" dirty="0" smtClean="0"/>
              <a:t> </a:t>
            </a:r>
            <a:r>
              <a:rPr lang="cs-CZ" sz="3000" dirty="0" err="1" smtClean="0"/>
              <a:t>eine</a:t>
            </a:r>
            <a:r>
              <a:rPr lang="cs-CZ" sz="3000" dirty="0" smtClean="0"/>
              <a:t> </a:t>
            </a:r>
            <a:r>
              <a:rPr lang="cs-CZ" sz="3000" dirty="0" err="1" smtClean="0"/>
              <a:t>Puppe</a:t>
            </a:r>
            <a:r>
              <a:rPr lang="cs-CZ" sz="3000" dirty="0" smtClean="0"/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bekommen</a:t>
            </a:r>
            <a:r>
              <a:rPr lang="cs-CZ" sz="3000" dirty="0" smtClean="0"/>
              <a:t>. Julia </a:t>
            </a:r>
            <a:r>
              <a:rPr lang="cs-CZ" sz="3000" u="sng" dirty="0" err="1" smtClean="0"/>
              <a:t>will</a:t>
            </a:r>
            <a:r>
              <a:rPr lang="cs-CZ" sz="3000" dirty="0" smtClean="0"/>
              <a:t> </a:t>
            </a:r>
            <a:r>
              <a:rPr lang="cs-CZ" sz="3000" dirty="0" err="1" smtClean="0"/>
              <a:t>das</a:t>
            </a:r>
            <a:r>
              <a:rPr lang="cs-CZ" sz="3000" dirty="0" smtClean="0"/>
              <a:t> Essen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bezahlen</a:t>
            </a:r>
            <a:r>
              <a:rPr lang="cs-CZ" sz="3000" dirty="0" smtClean="0"/>
              <a:t>. Julia </a:t>
            </a:r>
            <a:r>
              <a:rPr lang="cs-CZ" sz="3000" u="sng" dirty="0" err="1" smtClean="0"/>
              <a:t>will</a:t>
            </a:r>
            <a:r>
              <a:rPr lang="cs-CZ" sz="3000" u="sng" dirty="0" smtClean="0"/>
              <a:t> </a:t>
            </a:r>
            <a:r>
              <a:rPr lang="cs-CZ" sz="3000" dirty="0" err="1" smtClean="0"/>
              <a:t>Fu</a:t>
            </a:r>
            <a:r>
              <a:rPr lang="cs-CZ" sz="3000" dirty="0" err="1" smtClean="0">
                <a:latin typeface="Calibri"/>
              </a:rPr>
              <a:t>ßball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mitspielen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die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Oma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besuchen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den </a:t>
            </a:r>
            <a:r>
              <a:rPr lang="cs-CZ" sz="3000" dirty="0" err="1" smtClean="0">
                <a:latin typeface="Calibri"/>
              </a:rPr>
              <a:t>Opa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anrufen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das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Fenster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zumachen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den </a:t>
            </a:r>
            <a:r>
              <a:rPr lang="cs-CZ" sz="3000" dirty="0" err="1" smtClean="0">
                <a:latin typeface="Calibri"/>
              </a:rPr>
              <a:t>Bruder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entschuldigen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die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Tür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aufmachen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das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Zimmer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aufräumen</a:t>
            </a:r>
            <a:r>
              <a:rPr lang="cs-CZ" sz="3000" dirty="0" smtClean="0">
                <a:latin typeface="Calibri"/>
              </a:rPr>
              <a:t>. Julia </a:t>
            </a:r>
            <a:r>
              <a:rPr lang="cs-CZ" sz="3000" u="sng" dirty="0" err="1" smtClean="0">
                <a:latin typeface="Calibri"/>
              </a:rPr>
              <a:t>will</a:t>
            </a:r>
            <a:r>
              <a:rPr lang="cs-CZ" sz="3000" dirty="0" smtClean="0">
                <a:latin typeface="Calibri"/>
              </a:rPr>
              <a:t> Kekse </a:t>
            </a:r>
            <a:r>
              <a:rPr lang="cs-CZ" sz="30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verkaufen</a:t>
            </a:r>
            <a:r>
              <a:rPr lang="cs-CZ" sz="3000" dirty="0" smtClean="0">
                <a:latin typeface="Calibri"/>
              </a:rPr>
              <a:t>.</a:t>
            </a:r>
            <a:endParaRPr lang="cs-CZ" sz="3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Doplňte vhodnou odlučitelnou předponu: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Kaufst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in </a:t>
            </a:r>
            <a:r>
              <a:rPr lang="cs-CZ" dirty="0" err="1" smtClean="0"/>
              <a:t>diesem</a:t>
            </a:r>
            <a:r>
              <a:rPr lang="cs-CZ" dirty="0" smtClean="0"/>
              <a:t> </a:t>
            </a:r>
            <a:r>
              <a:rPr lang="cs-CZ" dirty="0" err="1" smtClean="0"/>
              <a:t>Gesch</a:t>
            </a:r>
            <a:r>
              <a:rPr lang="cs-CZ" dirty="0" err="1" smtClean="0">
                <a:latin typeface="Calibri"/>
              </a:rPr>
              <a:t>äft</a:t>
            </a:r>
            <a:r>
              <a:rPr lang="cs-CZ" dirty="0" smtClean="0">
                <a:latin typeface="Calibri"/>
              </a:rPr>
              <a:t> 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ein</a:t>
            </a:r>
            <a:r>
              <a:rPr lang="cs-CZ" dirty="0" smtClean="0">
                <a:latin typeface="Calibri"/>
              </a:rPr>
              <a:t>     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Räumst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Küche</a:t>
            </a:r>
            <a:r>
              <a:rPr lang="cs-CZ" dirty="0" smtClean="0">
                <a:latin typeface="Calibri"/>
              </a:rPr>
              <a:t>   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</a:t>
            </a:r>
            <a:r>
              <a:rPr lang="cs-CZ" dirty="0" smtClean="0">
                <a:latin typeface="Calibri"/>
              </a:rPr>
              <a:t>    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Es </a:t>
            </a:r>
            <a:r>
              <a:rPr lang="cs-CZ" dirty="0" err="1" smtClean="0">
                <a:latin typeface="Calibri"/>
              </a:rPr>
              <a:t>ist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kalt</a:t>
            </a:r>
            <a:r>
              <a:rPr lang="cs-CZ" dirty="0" smtClean="0">
                <a:latin typeface="Calibri"/>
              </a:rPr>
              <a:t>.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mache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Fenster</a:t>
            </a:r>
            <a:r>
              <a:rPr lang="cs-CZ" dirty="0" smtClean="0">
                <a:latin typeface="Calibri"/>
              </a:rPr>
              <a:t>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       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rufen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morgen</a:t>
            </a:r>
            <a:r>
              <a:rPr lang="cs-CZ" dirty="0" smtClean="0">
                <a:latin typeface="Calibri"/>
              </a:rPr>
              <a:t> 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an</a:t>
            </a:r>
            <a:r>
              <a:rPr lang="cs-CZ" dirty="0" smtClean="0">
                <a:latin typeface="Calibri"/>
              </a:rPr>
              <a:t>     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Tina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Hausuafgabe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   </a:t>
            </a:r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</a:t>
            </a:r>
            <a:r>
              <a:rPr lang="cs-CZ" dirty="0" smtClean="0"/>
              <a:t>      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stehen um </a:t>
            </a:r>
            <a:r>
              <a:rPr lang="cs-CZ" dirty="0" err="1" smtClean="0"/>
              <a:t>sechs</a:t>
            </a:r>
            <a:r>
              <a:rPr lang="cs-CZ" dirty="0" smtClean="0"/>
              <a:t> </a:t>
            </a:r>
            <a:r>
              <a:rPr lang="cs-CZ" dirty="0" err="1" smtClean="0"/>
              <a:t>Uhr</a:t>
            </a:r>
            <a:r>
              <a:rPr lang="cs-CZ" dirty="0" smtClean="0"/>
              <a:t> 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auf</a:t>
            </a:r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dirty="0" smtClean="0"/>
              <a:t>    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lade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meiner</a:t>
            </a:r>
            <a:r>
              <a:rPr lang="cs-CZ" dirty="0" smtClean="0"/>
              <a:t> Party    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ein</a:t>
            </a:r>
            <a:r>
              <a:rPr lang="cs-CZ" dirty="0" smtClean="0"/>
              <a:t>      .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5940152" y="1556792"/>
            <a:ext cx="1080120" cy="792088"/>
          </a:xfrm>
          <a:prstGeom prst="irregularSeal1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4860032" y="2132856"/>
            <a:ext cx="1080120" cy="792088"/>
          </a:xfrm>
          <a:prstGeom prst="irregularSeal1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6444208" y="2708920"/>
            <a:ext cx="1080120" cy="792088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4860032" y="3284984"/>
            <a:ext cx="1080120" cy="792088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6948264" y="3861048"/>
            <a:ext cx="1080120" cy="792088"/>
          </a:xfrm>
          <a:prstGeom prst="irregularSeal1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5220072" y="4437112"/>
            <a:ext cx="1080120" cy="792088"/>
          </a:xfrm>
          <a:prstGeom prst="irregularSeal1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6012160" y="5013176"/>
            <a:ext cx="1080120" cy="792088"/>
          </a:xfrm>
          <a:prstGeom prst="irregularSeal1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Uspořádejte slovosled ve větách: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- </a:t>
            </a:r>
            <a:r>
              <a:rPr lang="cs-CZ" dirty="0" err="1" smtClean="0"/>
              <a:t>du</a:t>
            </a:r>
            <a:r>
              <a:rPr lang="cs-CZ" dirty="0" smtClean="0"/>
              <a:t> - </a:t>
            </a:r>
            <a:r>
              <a:rPr lang="cs-CZ" dirty="0" err="1" smtClean="0"/>
              <a:t>einkaufen</a:t>
            </a:r>
            <a:r>
              <a:rPr lang="cs-CZ" dirty="0" smtClean="0"/>
              <a:t> -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Besuchen</a:t>
            </a:r>
            <a:r>
              <a:rPr lang="cs-CZ" dirty="0" smtClean="0"/>
              <a:t> - </a:t>
            </a:r>
            <a:r>
              <a:rPr lang="cs-CZ" dirty="0" err="1" smtClean="0"/>
              <a:t>ich</a:t>
            </a:r>
            <a:r>
              <a:rPr lang="cs-CZ" dirty="0" smtClean="0"/>
              <a:t> -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- </a:t>
            </a:r>
            <a:r>
              <a:rPr lang="cs-CZ" dirty="0" err="1" smtClean="0"/>
              <a:t>morgen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Sollen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zumachen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Fenster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Den Text - </a:t>
            </a:r>
            <a:r>
              <a:rPr lang="cs-CZ" dirty="0" err="1" smtClean="0"/>
              <a:t>wir</a:t>
            </a:r>
            <a:r>
              <a:rPr lang="cs-CZ" dirty="0" smtClean="0"/>
              <a:t> - </a:t>
            </a:r>
            <a:r>
              <a:rPr lang="cs-CZ" dirty="0" err="1" smtClean="0"/>
              <a:t>abschreiben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Geh</a:t>
            </a:r>
            <a:r>
              <a:rPr lang="cs-CZ" dirty="0" err="1" smtClean="0">
                <a:latin typeface="Calibri"/>
              </a:rPr>
              <a:t>ören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meiner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Freundin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Puppe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Aufstehen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müssen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wann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Die </a:t>
            </a:r>
            <a:r>
              <a:rPr lang="cs-CZ" dirty="0" err="1" smtClean="0"/>
              <a:t>Jeans</a:t>
            </a:r>
            <a:r>
              <a:rPr lang="cs-CZ" dirty="0" smtClean="0"/>
              <a:t> - </a:t>
            </a:r>
            <a:r>
              <a:rPr lang="cs-CZ" dirty="0" err="1" smtClean="0"/>
              <a:t>anziehen</a:t>
            </a:r>
            <a:r>
              <a:rPr lang="cs-CZ" dirty="0" smtClean="0"/>
              <a:t> - </a:t>
            </a:r>
            <a:r>
              <a:rPr lang="cs-CZ" dirty="0" err="1" smtClean="0"/>
              <a:t>ich</a:t>
            </a:r>
            <a:r>
              <a:rPr lang="cs-CZ" dirty="0" smtClean="0"/>
              <a:t> - </a:t>
            </a:r>
            <a:r>
              <a:rPr lang="cs-CZ" dirty="0" err="1" smtClean="0"/>
              <a:t>heute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kaufst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besuche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sollst</a:t>
            </a:r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zumachen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schreiben</a:t>
            </a:r>
            <a:r>
              <a:rPr lang="cs-CZ" dirty="0" smtClean="0"/>
              <a:t> den Text </a:t>
            </a:r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Die </a:t>
            </a:r>
            <a:r>
              <a:rPr lang="cs-CZ" dirty="0" err="1" smtClean="0"/>
              <a:t>Puppe</a:t>
            </a:r>
            <a:r>
              <a:rPr lang="cs-CZ" dirty="0" smtClean="0"/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geh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ört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meiner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Freundin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Wann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musst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aufstehen</a:t>
            </a:r>
            <a:r>
              <a:rPr lang="cs-CZ" dirty="0" smtClean="0">
                <a:latin typeface="Calibri"/>
              </a:rPr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ziehe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heute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Jeans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err="1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/>
              </a:rPr>
              <a:t>an</a:t>
            </a:r>
            <a:r>
              <a:rPr lang="cs-CZ" dirty="0" smtClean="0">
                <a:latin typeface="Calibri"/>
              </a:rPr>
              <a:t>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b="1" dirty="0">
              <a:ln w="1905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671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Metodické pokyny:</vt:lpstr>
      <vt:lpstr>To už umíme! Která slovesa mají předponu?</vt:lpstr>
      <vt:lpstr>Slovesa s neodlučitelnými předponami:</vt:lpstr>
      <vt:lpstr>Slovesa s odlučitelnými předponami:</vt:lpstr>
      <vt:lpstr>Tvořte věty   → Co dělá Julia?                        → Co chce dělat Julia?</vt:lpstr>
      <vt:lpstr>Řešení:</vt:lpstr>
      <vt:lpstr>Řešení:</vt:lpstr>
      <vt:lpstr>Doplňte vhodnou odlučitelnou předponu:</vt:lpstr>
      <vt:lpstr>Uspořádejte slovosled ve větách:</vt:lpstr>
      <vt:lpstr>Řešení: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34</cp:revision>
  <dcterms:created xsi:type="dcterms:W3CDTF">2013-08-17T11:36:58Z</dcterms:created>
  <dcterms:modified xsi:type="dcterms:W3CDTF">2013-10-10T15:49:55Z</dcterms:modified>
</cp:coreProperties>
</file>