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sldIdLst>
    <p:sldId id="264" r:id="rId2"/>
    <p:sldId id="265" r:id="rId3"/>
    <p:sldId id="263" r:id="rId4"/>
    <p:sldId id="257" r:id="rId5"/>
    <p:sldId id="258" r:id="rId6"/>
    <p:sldId id="259" r:id="rId7"/>
    <p:sldId id="261" r:id="rId8"/>
    <p:sldId id="260" r:id="rId9"/>
    <p:sldId id="262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74564F-1318-4DF3-BDAB-CF89706D34FE}" type="datetimeFigureOut">
              <a:rPr lang="cs-CZ" smtClean="0"/>
              <a:t>11.10.2013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465142A-C61D-4B1B-AD16-8296862620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74564F-1318-4DF3-BDAB-CF89706D34FE}" type="datetimeFigureOut">
              <a:rPr lang="cs-CZ" smtClean="0"/>
              <a:t>11.10.2013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465142A-C61D-4B1B-AD16-8296862620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74564F-1318-4DF3-BDAB-CF89706D34FE}" type="datetimeFigureOut">
              <a:rPr lang="cs-CZ" smtClean="0"/>
              <a:t>11.10.2013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65142A-C61D-4B1B-AD16-8296862620C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74564F-1318-4DF3-BDAB-CF89706D34FE}" type="datetimeFigureOut">
              <a:rPr lang="cs-CZ" smtClean="0"/>
              <a:t>11.10.2013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65142A-C61D-4B1B-AD16-8296862620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74564F-1318-4DF3-BDAB-CF89706D34FE}" type="datetimeFigureOut">
              <a:rPr lang="cs-CZ" smtClean="0"/>
              <a:t>11.10.2013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3465142A-C61D-4B1B-AD16-8296862620C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74564F-1318-4DF3-BDAB-CF89706D34FE}" type="datetimeFigureOut">
              <a:rPr lang="cs-CZ" smtClean="0"/>
              <a:t>11.10.2013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65142A-C61D-4B1B-AD16-8296862620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74564F-1318-4DF3-BDAB-CF89706D34FE}" type="datetimeFigureOut">
              <a:rPr lang="cs-CZ" smtClean="0"/>
              <a:t>11.10.2013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65142A-C61D-4B1B-AD16-8296862620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74564F-1318-4DF3-BDAB-CF89706D34FE}" type="datetimeFigureOut">
              <a:rPr lang="cs-CZ" smtClean="0"/>
              <a:t>11.10.2013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65142A-C61D-4B1B-AD16-8296862620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74564F-1318-4DF3-BDAB-CF89706D34FE}" type="datetimeFigureOut">
              <a:rPr lang="cs-CZ" smtClean="0"/>
              <a:t>11.10.2013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65142A-C61D-4B1B-AD16-8296862620C7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74564F-1318-4DF3-BDAB-CF89706D34FE}" type="datetimeFigureOut">
              <a:rPr lang="cs-CZ" smtClean="0"/>
              <a:t>11.10.2013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65142A-C61D-4B1B-AD16-8296862620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74564F-1318-4DF3-BDAB-CF89706D34FE}" type="datetimeFigureOut">
              <a:rPr lang="cs-CZ" smtClean="0"/>
              <a:t>11.10.2013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65142A-C61D-4B1B-AD16-8296862620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374564F-1318-4DF3-BDAB-CF89706D34FE}" type="datetimeFigureOut">
              <a:rPr lang="cs-CZ" smtClean="0"/>
              <a:t>11.10.2013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465142A-C61D-4B1B-AD16-8296862620C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1413867"/>
            <a:ext cx="7798258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PŘEDMĚT: MATEMATIKA</a:t>
            </a:r>
          </a:p>
          <a:p>
            <a:r>
              <a:rPr lang="cs-CZ" dirty="0" smtClean="0"/>
              <a:t>ROČNÍK: ŠESTÝ</a:t>
            </a:r>
          </a:p>
          <a:p>
            <a:r>
              <a:rPr lang="cs-CZ" dirty="0" smtClean="0"/>
              <a:t>TÉMA: PODMNOŽINY</a:t>
            </a:r>
          </a:p>
          <a:p>
            <a:r>
              <a:rPr lang="cs-CZ" dirty="0" smtClean="0"/>
              <a:t>AUTOR: Mgr. IVANA ZLÁMALOVÁ</a:t>
            </a:r>
          </a:p>
          <a:p>
            <a:r>
              <a:rPr lang="cs-CZ" dirty="0" smtClean="0"/>
              <a:t>DATUM VYTVOŘENÍ: 10. 12. 2012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VY_32_INOVACE_32_IZ</a:t>
            </a:r>
            <a:endParaRPr lang="cs-CZ" sz="2800" b="1" dirty="0">
              <a:solidFill>
                <a:srgbClr val="C00000"/>
              </a:solidFill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4868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306114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pilotáž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u="sng" dirty="0"/>
              <a:t>ANOTACE:</a:t>
            </a:r>
            <a:endParaRPr lang="cs-CZ" dirty="0"/>
          </a:p>
          <a:p>
            <a:r>
              <a:rPr lang="cs-CZ" dirty="0"/>
              <a:t>Práce je určena pro žáky šestých ročníků k uvedení učiva </a:t>
            </a:r>
            <a:r>
              <a:rPr lang="cs-CZ" dirty="0" smtClean="0"/>
              <a:t>podmnožiny</a:t>
            </a:r>
            <a:r>
              <a:rPr lang="cs-CZ" dirty="0"/>
              <a:t>. Žáci </a:t>
            </a:r>
            <a:r>
              <a:rPr lang="cs-CZ" dirty="0" smtClean="0"/>
              <a:t>se při </a:t>
            </a:r>
            <a:r>
              <a:rPr lang="cs-CZ" dirty="0"/>
              <a:t>shlédnutí prezentace seznámí s pojmem </a:t>
            </a:r>
            <a:r>
              <a:rPr lang="cs-CZ" dirty="0" smtClean="0"/>
              <a:t>podmnožina </a:t>
            </a:r>
            <a:r>
              <a:rPr lang="cs-CZ" dirty="0"/>
              <a:t>a uvedou si několik </a:t>
            </a:r>
            <a:r>
              <a:rPr lang="cs-CZ" dirty="0" smtClean="0"/>
              <a:t>konkrétních příkladů</a:t>
            </a:r>
            <a:r>
              <a:rPr lang="cs-CZ" dirty="0"/>
              <a:t>. </a:t>
            </a:r>
            <a:r>
              <a:rPr lang="cs-CZ" dirty="0" smtClean="0"/>
              <a:t>Dokáží zapsat pomocí matematických symbolů, že určitá množina je podmnožinou nějaké další množiny. </a:t>
            </a:r>
            <a:r>
              <a:rPr lang="cs-CZ" dirty="0"/>
              <a:t>Uvědomí si, že </a:t>
            </a:r>
            <a:r>
              <a:rPr lang="cs-CZ" dirty="0" smtClean="0"/>
              <a:t>prázdná množina je podmnožinou každé množiny a že každá množina je podmnožinou sebe sama. </a:t>
            </a:r>
            <a:r>
              <a:rPr lang="cs-CZ" dirty="0"/>
              <a:t>Na závěr si žáci učiní zápis do sešitů podle prezentace.                        </a:t>
            </a:r>
          </a:p>
          <a:p>
            <a:endParaRPr lang="cs-CZ" dirty="0"/>
          </a:p>
          <a:p>
            <a:r>
              <a:rPr lang="cs-CZ" u="sng" dirty="0"/>
              <a:t>PILOTÁŽ :</a:t>
            </a:r>
            <a:endParaRPr lang="cs-CZ" dirty="0"/>
          </a:p>
          <a:p>
            <a:r>
              <a:rPr lang="cs-CZ" dirty="0"/>
              <a:t>Práce byla pilotována v šesté třídě. Prezentace byla podle potřeby zastavovaná. Žáci vymýšleli své vlastní příklady </a:t>
            </a:r>
            <a:r>
              <a:rPr lang="cs-CZ" dirty="0" smtClean="0"/>
              <a:t>množin a jejich podmnožin. Po </a:t>
            </a:r>
            <a:r>
              <a:rPr lang="cs-CZ" dirty="0"/>
              <a:t>projití a vysvětlení pojmů si žáci udělali zápis do sešitů podle prezentace.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523307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81000" y="2204864"/>
            <a:ext cx="8458200" cy="3870922"/>
          </a:xfrm>
        </p:spPr>
        <p:txBody>
          <a:bodyPr>
            <a:normAutofit/>
          </a:bodyPr>
          <a:lstStyle/>
          <a:p>
            <a:r>
              <a:rPr lang="cs-CZ" sz="9600" dirty="0" smtClean="0"/>
              <a:t> PODMNOŽINY</a:t>
            </a:r>
            <a:endParaRPr lang="cs-CZ" sz="595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71511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dirty="0" smtClean="0"/>
              <a:t>PODMNOŽINA</a:t>
            </a:r>
            <a:endParaRPr lang="cs-CZ" sz="8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6000" dirty="0" smtClean="0"/>
              <a:t>Množina B je </a:t>
            </a:r>
            <a:r>
              <a:rPr lang="cs-CZ" sz="6000" dirty="0" smtClean="0">
                <a:solidFill>
                  <a:srgbClr val="FF0000"/>
                </a:solidFill>
              </a:rPr>
              <a:t>podmnožinou</a:t>
            </a:r>
            <a:r>
              <a:rPr lang="cs-CZ" sz="6000" dirty="0" smtClean="0"/>
              <a:t> množiny A, jestliže každý prvek množiny B je </a:t>
            </a:r>
            <a:r>
              <a:rPr lang="cs-CZ" sz="6000" dirty="0" smtClean="0">
                <a:solidFill>
                  <a:srgbClr val="00B050"/>
                </a:solidFill>
              </a:rPr>
              <a:t>současně</a:t>
            </a:r>
            <a:r>
              <a:rPr lang="cs-CZ" sz="6000" dirty="0" smtClean="0"/>
              <a:t> prvkem množiny A.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C:\Users\pc\AppData\Local\Microsoft\Windows\Temporary Internet Files\Content.IE5\LAK7K1R4\MC90043779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692697"/>
            <a:ext cx="2142232" cy="19028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359965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ZÁPIS A ZNÁZORNĚNÍ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5400" dirty="0"/>
              <a:t>B</a:t>
            </a:r>
            <a:r>
              <a:rPr lang="cs-CZ" sz="5400" dirty="0" smtClean="0"/>
              <a:t>       A </a:t>
            </a:r>
            <a:endParaRPr lang="cs-CZ" sz="5400" dirty="0"/>
          </a:p>
        </p:txBody>
      </p:sp>
      <p:sp>
        <p:nvSpPr>
          <p:cNvPr id="4" name="Ovál 3"/>
          <p:cNvSpPr/>
          <p:nvPr/>
        </p:nvSpPr>
        <p:spPr>
          <a:xfrm>
            <a:off x="1979712" y="2780928"/>
            <a:ext cx="5400600" cy="266429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2699792" y="3429000"/>
            <a:ext cx="2520280" cy="15984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7016111" y="2780928"/>
            <a:ext cx="914400" cy="9144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>
                <a:solidFill>
                  <a:schemeClr val="tx1"/>
                </a:solidFill>
              </a:rPr>
              <a:t>A</a:t>
            </a:r>
          </a:p>
        </p:txBody>
      </p:sp>
      <p:sp>
        <p:nvSpPr>
          <p:cNvPr id="8" name="Obdélník 7"/>
          <p:cNvSpPr/>
          <p:nvPr/>
        </p:nvSpPr>
        <p:spPr>
          <a:xfrm>
            <a:off x="5076056" y="3955905"/>
            <a:ext cx="914400" cy="9144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>
                <a:solidFill>
                  <a:schemeClr val="tx1"/>
                </a:solidFill>
              </a:rPr>
              <a:t>B</a:t>
            </a:r>
          </a:p>
        </p:txBody>
      </p:sp>
      <p:sp>
        <p:nvSpPr>
          <p:cNvPr id="9" name="Obdélník 8"/>
          <p:cNvSpPr/>
          <p:nvPr/>
        </p:nvSpPr>
        <p:spPr>
          <a:xfrm rot="16200000">
            <a:off x="971600" y="1844824"/>
            <a:ext cx="792088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rgbClr val="C00000"/>
                </a:solidFill>
              </a:rPr>
              <a:t>∩</a:t>
            </a:r>
            <a:endParaRPr lang="cs-CZ" sz="60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51454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4" b="31705"/>
          <a:stretch/>
        </p:blipFill>
        <p:spPr>
          <a:xfrm>
            <a:off x="3380288" y="1766363"/>
            <a:ext cx="5789639" cy="2962656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365001"/>
            <a:ext cx="8686800" cy="838200"/>
          </a:xfrm>
        </p:spPr>
        <p:txBody>
          <a:bodyPr/>
          <a:lstStyle/>
          <a:p>
            <a:r>
              <a:rPr lang="cs-CZ" dirty="0" smtClean="0"/>
              <a:t>Příklad podmnožiny         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4467126"/>
          </a:xfrm>
          <a:noFill/>
          <a:ln>
            <a:noFill/>
          </a:ln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cs-CZ" sz="4300" dirty="0" smtClean="0">
                <a:solidFill>
                  <a:srgbClr val="FF0000"/>
                </a:solidFill>
              </a:rPr>
              <a:t>     </a:t>
            </a:r>
            <a:r>
              <a:rPr lang="cs-CZ" sz="4300" dirty="0" smtClean="0">
                <a:solidFill>
                  <a:schemeClr val="tx1"/>
                </a:solidFill>
              </a:rPr>
              <a:t>A </a:t>
            </a:r>
            <a:r>
              <a:rPr lang="cs-CZ" sz="4300" dirty="0" smtClean="0"/>
              <a:t>– množina všech členů </a:t>
            </a:r>
          </a:p>
          <a:p>
            <a:pPr marL="0" indent="0">
              <a:buNone/>
            </a:pPr>
            <a:r>
              <a:rPr lang="cs-CZ" sz="4300" dirty="0" smtClean="0"/>
              <a:t>           kapely  </a:t>
            </a:r>
          </a:p>
          <a:p>
            <a:pPr marL="0" indent="0">
              <a:buNone/>
            </a:pPr>
            <a:r>
              <a:rPr lang="cs-CZ" sz="4300" dirty="0"/>
              <a:t> </a:t>
            </a:r>
            <a:r>
              <a:rPr lang="cs-CZ" sz="4300" dirty="0" smtClean="0"/>
              <a:t>          </a:t>
            </a:r>
            <a:r>
              <a:rPr lang="cs-CZ" sz="4300" dirty="0" err="1" smtClean="0"/>
              <a:t>Buty</a:t>
            </a:r>
            <a:r>
              <a:rPr lang="cs-CZ" sz="4300" dirty="0" smtClean="0"/>
              <a:t>                                                                  </a:t>
            </a:r>
            <a:r>
              <a:rPr lang="cs-CZ" sz="8700" dirty="0" smtClean="0">
                <a:solidFill>
                  <a:srgbClr val="FF0000"/>
                </a:solidFill>
              </a:rPr>
              <a:t>B</a:t>
            </a:r>
            <a:endParaRPr lang="cs-CZ" sz="43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4300" dirty="0"/>
          </a:p>
          <a:p>
            <a:pPr marL="0" indent="0">
              <a:buNone/>
            </a:pPr>
            <a:endParaRPr lang="cs-CZ" sz="4300" dirty="0" smtClean="0"/>
          </a:p>
          <a:p>
            <a:pPr marL="0" indent="0">
              <a:buNone/>
            </a:pPr>
            <a:r>
              <a:rPr lang="cs-CZ" sz="4300" dirty="0" smtClean="0"/>
              <a:t>     </a:t>
            </a:r>
            <a:r>
              <a:rPr lang="cs-CZ" sz="4300" dirty="0" smtClean="0">
                <a:solidFill>
                  <a:srgbClr val="FF0000"/>
                </a:solidFill>
              </a:rPr>
              <a:t>B</a:t>
            </a:r>
            <a:r>
              <a:rPr lang="cs-CZ" sz="4300" dirty="0" smtClean="0"/>
              <a:t> – množina 2 členů </a:t>
            </a:r>
          </a:p>
          <a:p>
            <a:pPr marL="0" indent="0">
              <a:buNone/>
            </a:pPr>
            <a:r>
              <a:rPr lang="cs-CZ" sz="4300" dirty="0" smtClean="0"/>
              <a:t>            kapely </a:t>
            </a:r>
          </a:p>
          <a:p>
            <a:pPr marL="0" indent="0">
              <a:buNone/>
            </a:pPr>
            <a:r>
              <a:rPr lang="cs-CZ" sz="4300" dirty="0"/>
              <a:t> </a:t>
            </a:r>
            <a:r>
              <a:rPr lang="cs-CZ" sz="4300" dirty="0" smtClean="0"/>
              <a:t>           </a:t>
            </a:r>
            <a:r>
              <a:rPr lang="cs-CZ" sz="4300" dirty="0" err="1" smtClean="0"/>
              <a:t>Buty</a:t>
            </a:r>
            <a:endParaRPr lang="cs-CZ" sz="4300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sz="7300" dirty="0" smtClean="0"/>
              <a:t>    </a:t>
            </a:r>
            <a:r>
              <a:rPr lang="cs-CZ" sz="7300" dirty="0" smtClean="0">
                <a:solidFill>
                  <a:srgbClr val="FF0000"/>
                </a:solidFill>
              </a:rPr>
              <a:t>B</a:t>
            </a:r>
            <a:r>
              <a:rPr lang="cs-CZ" sz="7300" dirty="0" smtClean="0"/>
              <a:t> </a:t>
            </a:r>
            <a:r>
              <a:rPr lang="cs-CZ" sz="7100" dirty="0" smtClean="0"/>
              <a:t>       </a:t>
            </a:r>
            <a:r>
              <a:rPr lang="cs-CZ" sz="7100" dirty="0" smtClean="0">
                <a:solidFill>
                  <a:schemeClr val="tx1"/>
                </a:solidFill>
              </a:rPr>
              <a:t>A</a:t>
            </a:r>
            <a:r>
              <a:rPr lang="cs-CZ" sz="7100" dirty="0" smtClean="0"/>
              <a:t>             </a:t>
            </a:r>
            <a:r>
              <a:rPr lang="cs-CZ" sz="6700" dirty="0" err="1" smtClean="0">
                <a:solidFill>
                  <a:schemeClr val="tx1"/>
                </a:solidFill>
              </a:rPr>
              <a:t>A</a:t>
            </a:r>
            <a:r>
              <a:rPr lang="cs-CZ" sz="7100" dirty="0" smtClean="0"/>
              <a:t>   </a:t>
            </a:r>
            <a:endParaRPr lang="cs-CZ" sz="3500" dirty="0"/>
          </a:p>
        </p:txBody>
      </p:sp>
      <p:sp>
        <p:nvSpPr>
          <p:cNvPr id="5" name="Obdélník 4"/>
          <p:cNvSpPr/>
          <p:nvPr/>
        </p:nvSpPr>
        <p:spPr>
          <a:xfrm rot="16200000">
            <a:off x="1115616" y="3601468"/>
            <a:ext cx="914400" cy="12024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 rot="16200000">
            <a:off x="971599" y="4509120"/>
            <a:ext cx="914400" cy="9144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∩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4860032" y="260648"/>
            <a:ext cx="1584176" cy="2736304"/>
          </a:xfrm>
          <a:prstGeom prst="ellipse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6275106" y="2708920"/>
            <a:ext cx="1537254" cy="216024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2500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124744"/>
            <a:ext cx="8686800" cy="4955381"/>
          </a:xfrm>
        </p:spPr>
        <p:txBody>
          <a:bodyPr>
            <a:noAutofit/>
          </a:bodyPr>
          <a:lstStyle/>
          <a:p>
            <a:r>
              <a:rPr lang="cs-CZ" sz="5400" dirty="0" smtClean="0">
                <a:solidFill>
                  <a:srgbClr val="92D050"/>
                </a:solidFill>
              </a:rPr>
              <a:t>PRÁZDNÁ MNOŽINA </a:t>
            </a:r>
            <a:r>
              <a:rPr lang="cs-CZ" sz="5400" dirty="0" smtClean="0"/>
              <a:t>JE </a:t>
            </a:r>
            <a:r>
              <a:rPr lang="cs-CZ" sz="5400" dirty="0" smtClean="0">
                <a:solidFill>
                  <a:srgbClr val="FF0000"/>
                </a:solidFill>
              </a:rPr>
              <a:t>PODMNOŽINOU</a:t>
            </a:r>
            <a:r>
              <a:rPr lang="cs-CZ" sz="5400" dirty="0" smtClean="0"/>
              <a:t> KAŽDÉ MNOŽINY.</a:t>
            </a:r>
          </a:p>
          <a:p>
            <a:r>
              <a:rPr lang="cs-CZ" sz="5400" dirty="0" smtClean="0">
                <a:solidFill>
                  <a:srgbClr val="92D050"/>
                </a:solidFill>
              </a:rPr>
              <a:t>KAŽDÁ MNOŽINA </a:t>
            </a:r>
            <a:r>
              <a:rPr lang="cs-CZ" sz="5400" dirty="0" smtClean="0"/>
              <a:t>JE </a:t>
            </a:r>
            <a:r>
              <a:rPr lang="cs-CZ" sz="5400" dirty="0" smtClean="0">
                <a:solidFill>
                  <a:srgbClr val="FF0000"/>
                </a:solidFill>
              </a:rPr>
              <a:t>PODMNOŽINOU</a:t>
            </a:r>
            <a:r>
              <a:rPr lang="cs-CZ" sz="5400" dirty="0" smtClean="0"/>
              <a:t> SEBE SAMA.</a:t>
            </a:r>
            <a:endParaRPr lang="cs-CZ" sz="5400" dirty="0"/>
          </a:p>
        </p:txBody>
      </p:sp>
      <p:pic>
        <p:nvPicPr>
          <p:cNvPr id="2050" name="Picture 2" descr="C:\Users\pc\AppData\Local\Microsoft\Windows\Temporary Internet Files\Content.IE5\8050OUB5\MC9004404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2708920"/>
            <a:ext cx="2016224" cy="2044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295433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1171600"/>
          </a:xfrm>
        </p:spPr>
        <p:txBody>
          <a:bodyPr>
            <a:noAutofit/>
          </a:bodyPr>
          <a:lstStyle/>
          <a:p>
            <a:r>
              <a:rPr lang="cs-CZ" sz="3200" dirty="0" smtClean="0"/>
              <a:t>ÚKOL: VYPIŠ VŠECHNY PODMNOŽINY MNOŽINY </a:t>
            </a:r>
            <a:br>
              <a:rPr lang="cs-CZ" sz="3200" dirty="0" smtClean="0"/>
            </a:br>
            <a:r>
              <a:rPr lang="cs-CZ" sz="3200" dirty="0"/>
              <a:t> </a:t>
            </a:r>
            <a:r>
              <a:rPr lang="cs-CZ" sz="3200" dirty="0" smtClean="0"/>
              <a:t>          N = {3, 6, 9}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412776"/>
            <a:ext cx="8686800" cy="4667349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u="sng" dirty="0" smtClean="0"/>
              <a:t>MNOŽINA N MÁ NÁSLEDUJÍCÍ PODMNOŽINY:</a:t>
            </a:r>
          </a:p>
          <a:p>
            <a:r>
              <a:rPr lang="cs-CZ" dirty="0" smtClean="0"/>
              <a:t>PRÁZDNOU MNOŽINU P = {  }</a:t>
            </a:r>
          </a:p>
          <a:p>
            <a:r>
              <a:rPr lang="cs-CZ" dirty="0" smtClean="0"/>
              <a:t>TŘI JEDNOPRVKOVÉ MNOŽINY X</a:t>
            </a:r>
            <a:r>
              <a:rPr lang="cs-CZ" dirty="0" smtClean="0">
                <a:latin typeface="Calibri"/>
              </a:rPr>
              <a:t>₁ </a:t>
            </a:r>
            <a:r>
              <a:rPr lang="cs-CZ" dirty="0">
                <a:latin typeface="Calibri"/>
              </a:rPr>
              <a:t>= { </a:t>
            </a:r>
            <a:r>
              <a:rPr lang="cs-CZ" dirty="0" smtClean="0">
                <a:latin typeface="Calibri"/>
              </a:rPr>
              <a:t>3} </a:t>
            </a:r>
            <a:r>
              <a:rPr lang="cs-CZ" dirty="0">
                <a:latin typeface="Calibri"/>
              </a:rPr>
              <a:t>,</a:t>
            </a:r>
          </a:p>
          <a:p>
            <a:pPr marL="0" indent="0">
              <a:buNone/>
            </a:pPr>
            <a:r>
              <a:rPr lang="cs-CZ" dirty="0">
                <a:latin typeface="Calibri"/>
              </a:rPr>
              <a:t>                                         </a:t>
            </a:r>
            <a:r>
              <a:rPr lang="cs-CZ" dirty="0" smtClean="0">
                <a:latin typeface="Calibri"/>
              </a:rPr>
              <a:t>   </a:t>
            </a:r>
            <a:r>
              <a:rPr lang="cs-CZ" dirty="0" smtClean="0"/>
              <a:t>X</a:t>
            </a:r>
            <a:r>
              <a:rPr lang="cs-CZ" dirty="0" smtClean="0">
                <a:latin typeface="Calibri"/>
              </a:rPr>
              <a:t>₂</a:t>
            </a:r>
            <a:r>
              <a:rPr lang="cs-CZ" dirty="0">
                <a:latin typeface="Calibri"/>
              </a:rPr>
              <a:t>= { </a:t>
            </a:r>
            <a:r>
              <a:rPr lang="cs-CZ" dirty="0" smtClean="0">
                <a:latin typeface="Calibri"/>
              </a:rPr>
              <a:t>6},  </a:t>
            </a:r>
            <a:r>
              <a:rPr lang="cs-CZ" dirty="0" smtClean="0"/>
              <a:t>X</a:t>
            </a:r>
            <a:r>
              <a:rPr lang="cs-CZ" dirty="0" smtClean="0">
                <a:latin typeface="Calibri"/>
              </a:rPr>
              <a:t>₃ </a:t>
            </a:r>
            <a:r>
              <a:rPr lang="cs-CZ" dirty="0">
                <a:latin typeface="Calibri"/>
              </a:rPr>
              <a:t>= { </a:t>
            </a:r>
            <a:r>
              <a:rPr lang="cs-CZ" dirty="0" smtClean="0">
                <a:latin typeface="Calibri"/>
              </a:rPr>
              <a:t>9</a:t>
            </a:r>
            <a:r>
              <a:rPr lang="cs-CZ" dirty="0">
                <a:latin typeface="Calibri"/>
              </a:rPr>
              <a:t>}</a:t>
            </a:r>
            <a:endParaRPr lang="cs-CZ" dirty="0" smtClean="0"/>
          </a:p>
          <a:p>
            <a:r>
              <a:rPr lang="cs-CZ" dirty="0" smtClean="0"/>
              <a:t>TŘI DVOUPRVKOVÉ MNOŽINY Y</a:t>
            </a:r>
            <a:r>
              <a:rPr lang="cs-CZ" dirty="0" smtClean="0">
                <a:latin typeface="Calibri"/>
              </a:rPr>
              <a:t>₁ = { 3,6} ,</a:t>
            </a:r>
          </a:p>
          <a:p>
            <a:pPr marL="0" indent="0">
              <a:buNone/>
            </a:pPr>
            <a:r>
              <a:rPr lang="cs-CZ" dirty="0" smtClean="0">
                <a:latin typeface="Calibri"/>
              </a:rPr>
              <a:t>                                       </a:t>
            </a:r>
            <a:r>
              <a:rPr lang="cs-CZ" dirty="0" smtClean="0"/>
              <a:t>Y</a:t>
            </a:r>
            <a:r>
              <a:rPr lang="cs-CZ" dirty="0" smtClean="0">
                <a:latin typeface="Calibri"/>
              </a:rPr>
              <a:t>₂= </a:t>
            </a:r>
            <a:r>
              <a:rPr lang="cs-CZ" dirty="0">
                <a:latin typeface="Calibri"/>
              </a:rPr>
              <a:t>{ </a:t>
            </a:r>
            <a:r>
              <a:rPr lang="cs-CZ" dirty="0" smtClean="0">
                <a:latin typeface="Calibri"/>
              </a:rPr>
              <a:t>6,9},  </a:t>
            </a:r>
            <a:r>
              <a:rPr lang="cs-CZ" dirty="0" smtClean="0"/>
              <a:t>Y</a:t>
            </a:r>
            <a:r>
              <a:rPr lang="cs-CZ" dirty="0" smtClean="0">
                <a:latin typeface="Calibri"/>
              </a:rPr>
              <a:t>₃ </a:t>
            </a:r>
            <a:r>
              <a:rPr lang="cs-CZ" dirty="0">
                <a:latin typeface="Calibri"/>
              </a:rPr>
              <a:t>= { </a:t>
            </a:r>
            <a:r>
              <a:rPr lang="cs-CZ" dirty="0" smtClean="0">
                <a:latin typeface="Calibri"/>
              </a:rPr>
              <a:t>3,9} </a:t>
            </a:r>
            <a:endParaRPr lang="cs-CZ" dirty="0" smtClean="0"/>
          </a:p>
          <a:p>
            <a:r>
              <a:rPr lang="cs-CZ" dirty="0" smtClean="0"/>
              <a:t>JEDNU TŘÍPRVKOVOU N = {3, 6, 9}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36383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cs-CZ" sz="16600" dirty="0" smtClean="0"/>
              <a:t>  KONEC</a:t>
            </a:r>
            <a:endParaRPr lang="cs-CZ" sz="16600" dirty="0"/>
          </a:p>
        </p:txBody>
      </p:sp>
    </p:spTree>
    <p:extLst>
      <p:ext uri="{BB962C8B-B14F-4D97-AF65-F5344CB8AC3E}">
        <p14:creationId xmlns:p14="http://schemas.microsoft.com/office/powerpoint/2010/main" val="755955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ZDROJE: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VLASTNÍ </a:t>
            </a:r>
            <a:r>
              <a:rPr lang="cs-CZ" dirty="0" smtClean="0"/>
              <a:t>TVORBA</a:t>
            </a:r>
          </a:p>
          <a:p>
            <a:pPr marL="0" indent="0">
              <a:buNone/>
            </a:pPr>
            <a:r>
              <a:rPr lang="cs-CZ" dirty="0" smtClean="0">
                <a:hlinkClick r:id="rId2"/>
              </a:rPr>
              <a:t>- www.office.microsoft.com</a:t>
            </a:r>
            <a:endParaRPr lang="cs-CZ" dirty="0" smtClean="0"/>
          </a:p>
          <a:p>
            <a:pPr>
              <a:buFontTx/>
              <a:buChar char="-"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354930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331</TotalTime>
  <Words>228</Words>
  <Application>Microsoft Office PowerPoint</Application>
  <PresentationFormat>Předvádění na obrazovce (4:3)</PresentationFormat>
  <Paragraphs>63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Cesta</vt:lpstr>
      <vt:lpstr>Prezentace aplikace PowerPoint</vt:lpstr>
      <vt:lpstr>Anotace a pilotáž </vt:lpstr>
      <vt:lpstr> PODMNOŽINY</vt:lpstr>
      <vt:lpstr>PODMNOŽINA</vt:lpstr>
      <vt:lpstr>ZÁPIS A ZNÁZORNĚNÍ </vt:lpstr>
      <vt:lpstr>Příklad podmnožiny           </vt:lpstr>
      <vt:lpstr>Prezentace aplikace PowerPoint</vt:lpstr>
      <vt:lpstr>ÚKOL: VYPIŠ VŠECHNY PODMNOŽINY MNOŽINY             N = {3, 6, 9}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PODMNOŽINY</dc:title>
  <dc:creator>pc</dc:creator>
  <cp:lastModifiedBy>pc</cp:lastModifiedBy>
  <cp:revision>23</cp:revision>
  <dcterms:created xsi:type="dcterms:W3CDTF">2012-12-10T18:30:51Z</dcterms:created>
  <dcterms:modified xsi:type="dcterms:W3CDTF">2013-10-11T19:07:34Z</dcterms:modified>
</cp:coreProperties>
</file>