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Jiřina Vlčková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VY_32_INOVACE_01_13B_04_Nerosty 2 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Přírodopis 9. 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Autor: </a:t>
          </a:r>
          <a:r>
            <a:rPr lang="cs-CZ" sz="1700" kern="1200" dirty="0" smtClean="0"/>
            <a:t>Jiřina Vlčková</a:t>
          </a:r>
          <a:endParaRPr lang="cs-CZ" sz="17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</a:t>
          </a:r>
          <a:r>
            <a:rPr lang="cs-CZ" sz="1700" kern="1200"/>
            <a:t>: </a:t>
          </a:r>
          <a:r>
            <a:rPr lang="cs-CZ" sz="1700" kern="1200" smtClean="0"/>
            <a:t>VY_32_INOVACE_01_13B_04_Nerosty 2 </a:t>
          </a:r>
          <a:endParaRPr lang="cs-CZ" sz="17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Téma: Přírodopis 9. třída</a:t>
          </a:r>
          <a:endParaRPr lang="cs-CZ" sz="17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Číslo projektu</a:t>
          </a:r>
          <a:r>
            <a:rPr lang="cs-CZ" sz="1700" kern="1200" dirty="0" smtClean="0"/>
            <a:t>: CZ.1.07/1.4.00/21.1431</a:t>
          </a:r>
          <a:endParaRPr lang="cs-CZ" sz="17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60083638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/>
              <a:t>Prezentace slouží k opakování vlastností nerostů. Žáci řeší hádanky na interaktivní tabuli.</a:t>
            </a:r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cs-CZ" sz="2400" dirty="0"/>
              <a:t>Urči, o jaký nerost se jedná a jaké je jeho využití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endParaRPr lang="cs-CZ" sz="1800" dirty="0" smtClean="0"/>
          </a:p>
          <a:p>
            <a:pPr marL="45720" indent="0">
              <a:buNone/>
            </a:pPr>
            <a:endParaRPr lang="cs-CZ" sz="1800" dirty="0"/>
          </a:p>
          <a:p>
            <a:pPr marL="45720" indent="0">
              <a:buNone/>
            </a:pPr>
            <a:r>
              <a:rPr lang="cs-CZ" sz="1800" dirty="0" smtClean="0"/>
              <a:t>a</a:t>
            </a:r>
            <a:r>
              <a:rPr lang="cs-CZ" sz="1800" dirty="0"/>
              <a:t>) Nerost </a:t>
            </a:r>
            <a:r>
              <a:rPr lang="cs-CZ" sz="1800" dirty="0" smtClean="0"/>
              <a:t>je čirý nebo nažloutlý, je nejtvrdším minerálem, patří mezi drahé kameny.</a:t>
            </a:r>
            <a:endParaRPr lang="cs-CZ" sz="2400" dirty="0"/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5025" y="1066800"/>
            <a:ext cx="3346450" cy="2805112"/>
          </a:xfrm>
        </p:spPr>
      </p:pic>
    </p:spTree>
    <p:extLst>
      <p:ext uri="{BB962C8B-B14F-4D97-AF65-F5344CB8AC3E}">
        <p14:creationId xmlns:p14="http://schemas.microsoft.com/office/powerpoint/2010/main" val="3554040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cs-CZ" sz="2400" dirty="0"/>
              <a:t>Urči, o jaký nerost se jedná a jaké je jeho využití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endParaRPr lang="cs-CZ" sz="1800" dirty="0" smtClean="0"/>
          </a:p>
          <a:p>
            <a:pPr marL="45720" indent="0">
              <a:buNone/>
            </a:pPr>
            <a:endParaRPr lang="cs-CZ" sz="1800" dirty="0"/>
          </a:p>
          <a:p>
            <a:pPr marL="45720" indent="0">
              <a:buNone/>
            </a:pPr>
            <a:r>
              <a:rPr lang="cs-CZ" sz="1800" dirty="0" smtClean="0"/>
              <a:t>b) </a:t>
            </a:r>
            <a:r>
              <a:rPr lang="cs-CZ" sz="1800" dirty="0"/>
              <a:t>Nerost je </a:t>
            </a:r>
            <a:r>
              <a:rPr lang="cs-CZ" sz="1800" dirty="0" smtClean="0"/>
              <a:t>žlutý</a:t>
            </a:r>
            <a:r>
              <a:rPr lang="cs-CZ" sz="1800" dirty="0"/>
              <a:t>, </a:t>
            </a:r>
            <a:r>
              <a:rPr lang="cs-CZ" sz="1800" dirty="0" smtClean="0"/>
              <a:t>s matným leskem, křehký, hořlavý, vzniká ze sopečných plynů.</a:t>
            </a:r>
            <a:endParaRPr lang="cs-CZ" sz="2400" dirty="0"/>
          </a:p>
          <a:p>
            <a:pPr marL="45720" indent="0">
              <a:buNone/>
            </a:pPr>
            <a:endParaRPr lang="cs-CZ" sz="1800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1124744"/>
            <a:ext cx="2926960" cy="2195220"/>
          </a:xfrm>
        </p:spPr>
      </p:pic>
    </p:spTree>
    <p:extLst>
      <p:ext uri="{BB962C8B-B14F-4D97-AF65-F5344CB8AC3E}">
        <p14:creationId xmlns:p14="http://schemas.microsoft.com/office/powerpoint/2010/main" val="506780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cs-CZ" sz="2400" dirty="0"/>
              <a:t>Urči, o jaký nerost se jedná a jaké je jeho využití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endParaRPr lang="cs-CZ" sz="1800" dirty="0" smtClean="0"/>
          </a:p>
          <a:p>
            <a:pPr marL="45720" indent="0">
              <a:buNone/>
            </a:pPr>
            <a:endParaRPr lang="cs-CZ" sz="1800" dirty="0"/>
          </a:p>
          <a:p>
            <a:pPr marL="45720" indent="0">
              <a:buNone/>
            </a:pPr>
            <a:r>
              <a:rPr lang="cs-CZ" sz="1800" dirty="0" smtClean="0"/>
              <a:t>c) </a:t>
            </a:r>
            <a:r>
              <a:rPr lang="cs-CZ" sz="1800" dirty="0"/>
              <a:t>Nerost je </a:t>
            </a:r>
            <a:r>
              <a:rPr lang="cs-CZ" sz="1800" dirty="0" smtClean="0"/>
              <a:t>stříbřitě šedý, kovově lesklý, tvoří krychle, obsahuje </a:t>
            </a:r>
            <a:r>
              <a:rPr lang="cs-CZ" sz="1800" dirty="0" err="1" smtClean="0"/>
              <a:t>Pb</a:t>
            </a:r>
            <a:r>
              <a:rPr lang="cs-CZ" sz="1800" dirty="0" smtClean="0"/>
              <a:t>.</a:t>
            </a:r>
            <a:endParaRPr lang="cs-CZ" sz="2400" dirty="0"/>
          </a:p>
          <a:p>
            <a:pPr marL="45720" indent="0">
              <a:buNone/>
            </a:pPr>
            <a:endParaRPr lang="cs-CZ" sz="18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5025" y="796131"/>
            <a:ext cx="3346450" cy="3346450"/>
          </a:xfrm>
        </p:spPr>
      </p:pic>
    </p:spTree>
    <p:extLst>
      <p:ext uri="{BB962C8B-B14F-4D97-AF65-F5344CB8AC3E}">
        <p14:creationId xmlns:p14="http://schemas.microsoft.com/office/powerpoint/2010/main" val="3159057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cs-CZ" sz="2400" dirty="0"/>
              <a:t>Urči, o jaký nerost se jedná a jaké je jeho využití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sz="1800" dirty="0" smtClean="0"/>
              <a:t>d) </a:t>
            </a:r>
            <a:r>
              <a:rPr lang="cs-CZ" sz="1800" dirty="0"/>
              <a:t>Nerost je </a:t>
            </a:r>
            <a:r>
              <a:rPr lang="cs-CZ" sz="1800" dirty="0" smtClean="0"/>
              <a:t>jemně zrnitý s červeným povlakem a krvavě červeným vrypem. Tuto barvu způsobuje železo.</a:t>
            </a:r>
            <a:endParaRPr lang="cs-CZ" sz="2400" dirty="0"/>
          </a:p>
          <a:p>
            <a:pPr marL="45720" indent="0">
              <a:buNone/>
            </a:pPr>
            <a:endParaRPr lang="cs-CZ" sz="18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1268760"/>
            <a:ext cx="2880320" cy="2160240"/>
          </a:xfrm>
        </p:spPr>
      </p:pic>
    </p:spTree>
    <p:extLst>
      <p:ext uri="{BB962C8B-B14F-4D97-AF65-F5344CB8AC3E}">
        <p14:creationId xmlns:p14="http://schemas.microsoft.com/office/powerpoint/2010/main" val="3592727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cs-CZ" sz="2400" dirty="0"/>
              <a:t>Urči, o jaký nerost se jedná a jaké je jeho využití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sz="1800" dirty="0" smtClean="0"/>
              <a:t>e) </a:t>
            </a:r>
            <a:r>
              <a:rPr lang="cs-CZ" sz="1800" dirty="0"/>
              <a:t>Nerost </a:t>
            </a:r>
            <a:r>
              <a:rPr lang="cs-CZ" sz="1800" dirty="0" smtClean="0"/>
              <a:t>je černý, lesklý, radioaktivní.</a:t>
            </a:r>
            <a:endParaRPr lang="cs-CZ" sz="2400" dirty="0"/>
          </a:p>
          <a:p>
            <a:pPr marL="45720" indent="0">
              <a:buNone/>
            </a:pPr>
            <a:endParaRPr lang="cs-CZ" sz="18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268760"/>
            <a:ext cx="2560285" cy="2232248"/>
          </a:xfrm>
        </p:spPr>
      </p:pic>
    </p:spTree>
    <p:extLst>
      <p:ext uri="{BB962C8B-B14F-4D97-AF65-F5344CB8AC3E}">
        <p14:creationId xmlns:p14="http://schemas.microsoft.com/office/powerpoint/2010/main" val="1827377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cs-CZ" sz="2400" dirty="0"/>
              <a:t>Urči, o jaký nerost se jedná a jaké je jeho využití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sz="1800" dirty="0" smtClean="0"/>
              <a:t>f) </a:t>
            </a:r>
            <a:r>
              <a:rPr lang="cs-CZ" sz="1800" dirty="0"/>
              <a:t>Nerost je </a:t>
            </a:r>
            <a:r>
              <a:rPr lang="cs-CZ" sz="1800" dirty="0" smtClean="0"/>
              <a:t>beztvarý, bílý nebo žlutohnědý s lasturnatým lomem. Patří mezi drahé kameny.</a:t>
            </a:r>
            <a:endParaRPr lang="cs-CZ" sz="2400" dirty="0"/>
          </a:p>
          <a:p>
            <a:pPr marL="45720" indent="0">
              <a:buNone/>
            </a:pPr>
            <a:endParaRPr lang="cs-CZ" sz="18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5025" y="1214438"/>
            <a:ext cx="3346450" cy="2509837"/>
          </a:xfrm>
        </p:spPr>
      </p:pic>
    </p:spTree>
    <p:extLst>
      <p:ext uri="{BB962C8B-B14F-4D97-AF65-F5344CB8AC3E}">
        <p14:creationId xmlns:p14="http://schemas.microsoft.com/office/powerpoint/2010/main" val="3435924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cs-CZ" sz="2400" dirty="0"/>
              <a:t>Urči, o jaký nerost se jedná a jaké je jeho využití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sz="1800" dirty="0" smtClean="0"/>
              <a:t>g) </a:t>
            </a:r>
            <a:r>
              <a:rPr lang="cs-CZ" sz="1800" dirty="0"/>
              <a:t>Nerost je </a:t>
            </a:r>
            <a:r>
              <a:rPr lang="cs-CZ" sz="1800" dirty="0" smtClean="0"/>
              <a:t>bezbarvý nebo medově žlutý, štípe se na tabulky, je měkký, krystaluje v  jednoklonné soustavě.</a:t>
            </a:r>
            <a:endParaRPr lang="cs-CZ" sz="2400" dirty="0"/>
          </a:p>
          <a:p>
            <a:pPr marL="45720" indent="0">
              <a:buNone/>
            </a:pPr>
            <a:endParaRPr lang="cs-CZ" sz="18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5025" y="1310970"/>
            <a:ext cx="3346450" cy="2316773"/>
          </a:xfrm>
        </p:spPr>
      </p:pic>
    </p:spTree>
    <p:extLst>
      <p:ext uri="{BB962C8B-B14F-4D97-AF65-F5344CB8AC3E}">
        <p14:creationId xmlns:p14="http://schemas.microsoft.com/office/powerpoint/2010/main" val="412570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cs-CZ" sz="2400" dirty="0"/>
              <a:t>Urči, o jaký nerost se jedná a jaké je jeho využití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sz="1800" dirty="0" smtClean="0"/>
              <a:t>h) </a:t>
            </a:r>
            <a:r>
              <a:rPr lang="cs-CZ" sz="1800" dirty="0"/>
              <a:t>Nerost je </a:t>
            </a:r>
            <a:r>
              <a:rPr lang="cs-CZ" sz="1800" dirty="0" smtClean="0"/>
              <a:t>žlutozelený, s bílým vrypem, mastným leskem. Je to nejměkčí nerost.</a:t>
            </a:r>
            <a:endParaRPr lang="cs-CZ" sz="2400" dirty="0"/>
          </a:p>
          <a:p>
            <a:pPr marL="45720" indent="0">
              <a:buNone/>
            </a:pPr>
            <a:endParaRPr lang="cs-CZ" sz="18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052736"/>
            <a:ext cx="3167335" cy="3000169"/>
          </a:xfrm>
        </p:spPr>
      </p:pic>
    </p:spTree>
    <p:extLst>
      <p:ext uri="{BB962C8B-B14F-4D97-AF65-F5344CB8AC3E}">
        <p14:creationId xmlns:p14="http://schemas.microsoft.com/office/powerpoint/2010/main" val="3860309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88640"/>
            <a:ext cx="5966666" cy="752296"/>
          </a:xfrm>
        </p:spPr>
        <p:txBody>
          <a:bodyPr/>
          <a:lstStyle/>
          <a:p>
            <a:pPr marL="0" indent="0" algn="l">
              <a:buNone/>
            </a:pPr>
            <a:r>
              <a:rPr lang="cs-CZ" sz="2400" dirty="0" smtClean="0"/>
              <a:t>Řešení</a:t>
            </a:r>
            <a:endParaRPr lang="cs-CZ" sz="2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979712" y="1700809"/>
            <a:ext cx="5970494" cy="3240360"/>
          </a:xfrm>
        </p:spPr>
        <p:txBody>
          <a:bodyPr>
            <a:normAutofit/>
          </a:bodyPr>
          <a:lstStyle/>
          <a:p>
            <a:pPr algn="l"/>
            <a:r>
              <a:rPr lang="cs-CZ" sz="1800" dirty="0" smtClean="0"/>
              <a:t>a) diamant</a:t>
            </a:r>
          </a:p>
          <a:p>
            <a:pPr algn="l"/>
            <a:r>
              <a:rPr lang="cs-CZ" sz="1800" dirty="0" smtClean="0"/>
              <a:t>b) síra</a:t>
            </a:r>
          </a:p>
          <a:p>
            <a:pPr algn="l"/>
            <a:r>
              <a:rPr lang="cs-CZ" sz="1800" dirty="0" smtClean="0"/>
              <a:t>c) galenit</a:t>
            </a:r>
          </a:p>
          <a:p>
            <a:pPr algn="l"/>
            <a:r>
              <a:rPr lang="cs-CZ" sz="1800" dirty="0" smtClean="0"/>
              <a:t>d) krevel (hematit)</a:t>
            </a:r>
          </a:p>
          <a:p>
            <a:pPr algn="l"/>
            <a:r>
              <a:rPr lang="cs-CZ" sz="1800" dirty="0" smtClean="0"/>
              <a:t>e) uraninit</a:t>
            </a:r>
          </a:p>
          <a:p>
            <a:pPr algn="l"/>
            <a:r>
              <a:rPr lang="cs-CZ" sz="1800" dirty="0" smtClean="0"/>
              <a:t>f) opál</a:t>
            </a:r>
          </a:p>
          <a:p>
            <a:pPr algn="l"/>
            <a:r>
              <a:rPr lang="cs-CZ" sz="1800" dirty="0" smtClean="0"/>
              <a:t>g) sádrovec</a:t>
            </a:r>
          </a:p>
          <a:p>
            <a:pPr algn="l"/>
            <a:r>
              <a:rPr lang="cs-CZ" sz="1800" dirty="0" smtClean="0"/>
              <a:t>h) mastek</a:t>
            </a:r>
          </a:p>
          <a:p>
            <a:pPr algn="l"/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135019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5589240"/>
            <a:ext cx="6512511" cy="785024"/>
          </a:xfrm>
        </p:spPr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43608" y="476672"/>
            <a:ext cx="6400800" cy="5145752"/>
          </a:xfrm>
        </p:spPr>
        <p:txBody>
          <a:bodyPr>
            <a:normAutofit fontScale="92500"/>
          </a:bodyPr>
          <a:lstStyle/>
          <a:p>
            <a:pPr marL="45720" indent="0">
              <a:buNone/>
            </a:pPr>
            <a:r>
              <a:rPr lang="cs-CZ" sz="1600" b="1" dirty="0" smtClean="0"/>
              <a:t>Obrázky</a:t>
            </a:r>
          </a:p>
          <a:p>
            <a:pPr marL="45720" indent="0">
              <a:buNone/>
            </a:pPr>
            <a:r>
              <a:rPr lang="cs-CZ" sz="1400" dirty="0" smtClean="0"/>
              <a:t>a) </a:t>
            </a:r>
            <a:r>
              <a:rPr lang="it-IT" sz="1400" dirty="0" smtClean="0"/>
              <a:t>MARIO </a:t>
            </a:r>
            <a:r>
              <a:rPr lang="it-IT" sz="1400" dirty="0"/>
              <a:t>SARTO. </a:t>
            </a:r>
            <a:r>
              <a:rPr lang="it-IT" sz="1400" i="1" dirty="0"/>
              <a:t>Wikipedie.cz</a:t>
            </a:r>
            <a:r>
              <a:rPr lang="it-IT" sz="1400" dirty="0"/>
              <a:t> [online]. [cit. 4.11.2012]. Dostupný na WWW: http://upload.wikimedia.org/wikipedia/commons/6/6f/Brillanten.jpg </a:t>
            </a:r>
            <a:endParaRPr lang="cs-CZ" sz="1400" dirty="0" smtClean="0"/>
          </a:p>
          <a:p>
            <a:pPr marL="45720" indent="0">
              <a:buNone/>
            </a:pPr>
            <a:r>
              <a:rPr lang="cs-CZ" sz="1400" dirty="0" smtClean="0"/>
              <a:t>b) </a:t>
            </a:r>
            <a:r>
              <a:rPr lang="nl-NL" sz="1400" dirty="0" smtClean="0"/>
              <a:t>BEN </a:t>
            </a:r>
            <a:r>
              <a:rPr lang="nl-NL" sz="1400" dirty="0"/>
              <a:t>MILLS. </a:t>
            </a:r>
            <a:r>
              <a:rPr lang="nl-NL" sz="1400" i="1" dirty="0"/>
              <a:t>Wikipedie.cz</a:t>
            </a:r>
            <a:r>
              <a:rPr lang="nl-NL" sz="1400" dirty="0"/>
              <a:t> [online]. [cit. 4.11.2012]. Dostupný na WWW: http://upload.wikimedia.org/wikipedia/commons/thumb/4/44/Sulfur-sample.jpg/799px-Sulfur-sample.jpg </a:t>
            </a:r>
            <a:endParaRPr lang="cs-CZ" sz="1400" dirty="0" smtClean="0"/>
          </a:p>
          <a:p>
            <a:pPr marL="45720" indent="0">
              <a:buNone/>
            </a:pPr>
            <a:r>
              <a:rPr lang="cs-CZ" sz="1400" dirty="0" smtClean="0"/>
              <a:t>c)</a:t>
            </a:r>
            <a:r>
              <a:rPr lang="cs-CZ" sz="1400" dirty="0"/>
              <a:t> PAR. </a:t>
            </a:r>
            <a:r>
              <a:rPr lang="cs-CZ" sz="1400" i="1" dirty="0"/>
              <a:t>Wikipedie.cz</a:t>
            </a:r>
            <a:r>
              <a:rPr lang="cs-CZ" sz="1400" dirty="0"/>
              <a:t> [online]. [cit. 4.11.2012]. Dostupný na WWW: http://upload.wikimedia.org/wikipedia/commons/thumb/7/70/GalenaFromKansas.jpg/600px-GalenaFromKansas.jpg </a:t>
            </a:r>
            <a:endParaRPr lang="cs-CZ" sz="1400" dirty="0" smtClean="0"/>
          </a:p>
          <a:p>
            <a:pPr marL="45720" indent="0">
              <a:buNone/>
            </a:pPr>
            <a:r>
              <a:rPr lang="cs-CZ" sz="1400" dirty="0" smtClean="0"/>
              <a:t>d) </a:t>
            </a:r>
            <a:r>
              <a:rPr lang="cs-CZ" sz="1400" dirty="0"/>
              <a:t>LUIS MIGUEL BUGALLO SÁNCHEZ. </a:t>
            </a:r>
            <a:r>
              <a:rPr lang="cs-CZ" sz="1400" i="1" dirty="0"/>
              <a:t>Wikipedie.cz</a:t>
            </a:r>
            <a:r>
              <a:rPr lang="cs-CZ" sz="1400" dirty="0"/>
              <a:t> [online]. [cit. 4.11.2012]. Dostupný na WWW: http://upload.wikimedia.org/wikipedia/commons/thumb/f/fc/Mineral_Olixisto_GDFL101.jpg/640px-Mineral_Olixisto_GDFL101.jpg </a:t>
            </a:r>
            <a:endParaRPr lang="cs-CZ" sz="1400" dirty="0" smtClean="0"/>
          </a:p>
          <a:p>
            <a:pPr marL="45720" indent="0">
              <a:buNone/>
            </a:pPr>
            <a:r>
              <a:rPr lang="cs-CZ" sz="1400" dirty="0" smtClean="0"/>
              <a:t>e) </a:t>
            </a:r>
            <a:r>
              <a:rPr lang="cs-CZ" sz="1400" dirty="0"/>
              <a:t>KGRR AT EN.WIKIPEDIA. </a:t>
            </a:r>
            <a:r>
              <a:rPr lang="cs-CZ" sz="1400" i="1" dirty="0"/>
              <a:t>Wikipedie.cz</a:t>
            </a:r>
            <a:r>
              <a:rPr lang="cs-CZ" sz="1400" dirty="0"/>
              <a:t> [online]. [cit. 4.11.2012]. Dostupný na WWW: http://upload.wikimedia.org/wikipedia/commons/0/0b/Pichblende.jpg </a:t>
            </a:r>
            <a:endParaRPr lang="cs-CZ" sz="1400" dirty="0" smtClean="0"/>
          </a:p>
          <a:p>
            <a:pPr marL="45720" indent="0">
              <a:buNone/>
            </a:pPr>
            <a:r>
              <a:rPr lang="cs-CZ" sz="1400" dirty="0" smtClean="0"/>
              <a:t>f) </a:t>
            </a:r>
            <a:r>
              <a:rPr lang="cs-CZ" sz="1400" dirty="0"/>
              <a:t>THOMICK. </a:t>
            </a:r>
            <a:r>
              <a:rPr lang="cs-CZ" sz="1400" i="1" dirty="0"/>
              <a:t>Wikipedie.cz</a:t>
            </a:r>
            <a:r>
              <a:rPr lang="cs-CZ" sz="1400" dirty="0"/>
              <a:t> [online]. [cit. 4.11.2012]. Dostupný na WWW: http://upload.wikimedia.org/wikipedia/commons/thumb/7/77/ZlutyOpal.JPG/800px-ZlutyOpal.JPG </a:t>
            </a:r>
            <a:endParaRPr lang="cs-CZ" sz="1400" dirty="0" smtClean="0"/>
          </a:p>
          <a:p>
            <a:pPr marL="45720" indent="0">
              <a:buNone/>
            </a:pPr>
            <a:r>
              <a:rPr lang="cs-CZ" sz="1400" dirty="0" smtClean="0"/>
              <a:t>g) </a:t>
            </a:r>
            <a:r>
              <a:rPr lang="cs-CZ" sz="1400" dirty="0"/>
              <a:t>SPIRIFER. </a:t>
            </a:r>
            <a:r>
              <a:rPr lang="cs-CZ" sz="1400" i="1" dirty="0"/>
              <a:t>Wikipedie.cz</a:t>
            </a:r>
            <a:r>
              <a:rPr lang="cs-CZ" sz="1400" dirty="0"/>
              <a:t> [online]. [cit. 4.11.2012]. Dostupný na WWW: http://upload.wikimedia.org/wikipedia/commons/f/f9/Gips_3_Maroko.jpg </a:t>
            </a:r>
            <a:endParaRPr lang="cs-CZ" sz="1400" dirty="0" smtClean="0"/>
          </a:p>
          <a:p>
            <a:pPr marL="45720" indent="0">
              <a:buNone/>
            </a:pPr>
            <a:r>
              <a:rPr lang="cs-CZ" sz="1400" dirty="0" smtClean="0"/>
              <a:t>h) </a:t>
            </a:r>
            <a:r>
              <a:rPr lang="cs-CZ" sz="1400" dirty="0"/>
              <a:t>SANAO. </a:t>
            </a:r>
            <a:r>
              <a:rPr lang="cs-CZ" sz="1400" i="1" dirty="0"/>
              <a:t>Wikipedie.cz</a:t>
            </a:r>
            <a:r>
              <a:rPr lang="cs-CZ" sz="1400" dirty="0"/>
              <a:t> [online]. [cit. 4.11.2012]. Dostupný na WWW: http://upload.wikimedia.org/wikipedia/commons/f/fd/Talc_block.jpg </a:t>
            </a:r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101</TotalTime>
  <Words>480</Words>
  <Application>Microsoft Office PowerPoint</Application>
  <PresentationFormat>Předvádění na obrazovce (4:3)</PresentationFormat>
  <Paragraphs>58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Prezentace aplikace PowerPoint</vt:lpstr>
      <vt:lpstr>Anotace</vt:lpstr>
      <vt:lpstr>Urči, o jaký nerost se jedná a jaké je jeho využití</vt:lpstr>
      <vt:lpstr>Urči, o jaký nerost se jedná a jaké je jeho využití</vt:lpstr>
      <vt:lpstr>Urči, o jaký nerost se jedná a jaké je jeho využití</vt:lpstr>
      <vt:lpstr>Urči, o jaký nerost se jedná a jaké je jeho využití</vt:lpstr>
      <vt:lpstr>Urči, o jaký nerost se jedná a jaké je jeho využití</vt:lpstr>
      <vt:lpstr>Urči, o jaký nerost se jedná a jaké je jeho využití</vt:lpstr>
      <vt:lpstr>Urči, o jaký nerost se jedná a jaké je jeho využití</vt:lpstr>
      <vt:lpstr>Urči, o jaký nerost se jedná a jaké je jeho využití</vt:lpstr>
      <vt:lpstr>Řešení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Jiřina</cp:lastModifiedBy>
  <cp:revision>12</cp:revision>
  <dcterms:created xsi:type="dcterms:W3CDTF">2011-08-21T15:31:45Z</dcterms:created>
  <dcterms:modified xsi:type="dcterms:W3CDTF">2012-12-12T19:49:44Z</dcterms:modified>
</cp:coreProperties>
</file>