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58"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3" d="100"/>
          <a:sy n="53" d="100"/>
        </p:scale>
        <p:origin x="-140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3d2" qsCatId="3D" csTypeId="urn:microsoft.com/office/officeart/2005/8/colors/accent6_5" csCatId="accent6" phldr="1"/>
      <dgm:spPr/>
      <dgm:t>
        <a:bodyPr/>
        <a:lstStyle/>
        <a:p>
          <a:endParaRPr lang="cs-CZ"/>
        </a:p>
      </dgm:t>
    </dgm:pt>
    <dgm:pt modelId="{445C7998-7549-48B0-BD68-D4F0167F02E5}">
      <dgm:prSet phldrT="[Text]" custT="1"/>
      <dgm:spPr/>
      <dgm:t>
        <a:bodyPr/>
        <a:lstStyle/>
        <a:p>
          <a:pPr algn="l"/>
          <a:r>
            <a:rPr lang="cs-CZ" sz="1100" dirty="0"/>
            <a:t>Název školy:    </a:t>
          </a:r>
          <a:r>
            <a:rPr lang="cs-CZ" sz="1100" dirty="0" smtClean="0"/>
            <a:t>Základní škola a Mateřská škola, Police nad Metují, okres Náchod</a:t>
          </a:r>
          <a:endParaRPr lang="cs-CZ" sz="1100"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 </a:t>
          </a:r>
          <a:r>
            <a:rPr lang="cs-CZ" dirty="0" smtClean="0"/>
            <a:t>Jiřina Vlčková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a:t>Název : </a:t>
          </a:r>
          <a:r>
            <a:rPr lang="cs-CZ" dirty="0" smtClean="0"/>
            <a:t>VY_32_INOVACE_01_13B_08_Nerosty, horniny</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smtClean="0"/>
            <a:t>Téma: Přírodopis 9. třída</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dirty="0" smtClean="0"/>
            <a:t>: CZ.1.07/1.4.00/21.1431</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0C6E1E16-08A6-4B86-AB9F-749A7749D4C9}">
      <dgm:prSet phldrT="[Text]"/>
      <dgm:spPr/>
      <dgm:t>
        <a:bodyPr/>
        <a:lstStyle/>
        <a:p>
          <a:pPr algn="l"/>
          <a:endParaRPr lang="cs-CZ"/>
        </a:p>
      </dgm:t>
    </dgm:pt>
    <dgm:pt modelId="{16195275-21B3-4907-9A5D-8941AF020ED5}" type="parTrans" cxnId="{1473645A-91BD-4A85-95D1-5A16CDA0B60C}">
      <dgm:prSet/>
      <dgm:spPr/>
      <dgm:t>
        <a:bodyPr/>
        <a:lstStyle/>
        <a:p>
          <a:endParaRPr lang="cs-CZ"/>
        </a:p>
      </dgm:t>
    </dgm:pt>
    <dgm:pt modelId="{4A3A465D-E9EB-44FE-A57B-D00F620D5B2D}" type="sibTrans" cxnId="{1473645A-91BD-4A85-95D1-5A16CDA0B60C}">
      <dgm:prSet/>
      <dgm:spPr/>
      <dgm:t>
        <a:bodyPr/>
        <a:lstStyle/>
        <a:p>
          <a:endParaRPr lang="cs-CZ"/>
        </a:p>
      </dgm:t>
    </dgm:pt>
    <dgm:pt modelId="{9F18DD90-522E-4A06-9EDB-3FF7C7EB6637}">
      <dgm:prSet/>
      <dgm:spPr/>
      <dgm:t>
        <a:bodyPr/>
        <a:lstStyle/>
        <a:p>
          <a:pPr algn="l"/>
          <a:endParaRPr lang="cs-CZ" dirty="0"/>
        </a:p>
      </dgm:t>
    </dgm:pt>
    <dgm:pt modelId="{DC71C009-E3ED-475A-840A-BB6DF5CACA1E}" type="parTrans" cxnId="{74551AAA-BEB0-4396-BD80-6629C3B31C87}">
      <dgm:prSet/>
      <dgm:spPr/>
      <dgm:t>
        <a:bodyPr/>
        <a:lstStyle/>
        <a:p>
          <a:endParaRPr lang="cs-CZ"/>
        </a:p>
      </dgm:t>
    </dgm:pt>
    <dgm:pt modelId="{90F4423F-FE16-401C-9EF9-B9A4578C2C46}" type="sibTrans" cxnId="{74551AAA-BEB0-4396-BD80-6629C3B31C87}">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7"/>
      <dgm:spPr/>
      <dgm:t>
        <a:bodyPr/>
        <a:lstStyle/>
        <a:p>
          <a:endParaRPr lang="cs-CZ"/>
        </a:p>
      </dgm:t>
    </dgm:pt>
    <dgm:pt modelId="{6940EB87-DC1D-4BC3-9408-9AC2E1FFC039}" type="pres">
      <dgm:prSet presAssocID="{445C7998-7549-48B0-BD68-D4F0167F02E5}" presName="space" presStyleCnt="0"/>
      <dgm:spPr/>
      <dgm:t>
        <a:bodyPr/>
        <a:lstStyle/>
        <a:p>
          <a:endParaRPr lang="cs-CZ"/>
        </a:p>
      </dgm:t>
    </dgm:pt>
    <dgm:pt modelId="{BC35EE03-4121-4EF9-923D-7CB6D30D358D}" type="pres">
      <dgm:prSet presAssocID="{445C7998-7549-48B0-BD68-D4F0167F02E5}" presName="rect1" presStyleLbl="alignAcc1" presStyleIdx="0" presStyleCnt="7"/>
      <dgm:spPr/>
      <dgm:t>
        <a:bodyPr/>
        <a:lstStyle/>
        <a:p>
          <a:endParaRPr lang="cs-CZ"/>
        </a:p>
      </dgm:t>
    </dgm:pt>
    <dgm:pt modelId="{D3840DFA-901C-4049-8AB2-27AC2BA34540}" type="pres">
      <dgm:prSet presAssocID="{0C6E1E16-08A6-4B86-AB9F-749A7749D4C9}" presName="vertSpace2" presStyleLbl="node1" presStyleIdx="0" presStyleCnt="7"/>
      <dgm:spPr/>
    </dgm:pt>
    <dgm:pt modelId="{5BDA8D49-C64C-4FDF-ACCF-171444A32B21}" type="pres">
      <dgm:prSet presAssocID="{0C6E1E16-08A6-4B86-AB9F-749A7749D4C9}" presName="circle2" presStyleLbl="node1" presStyleIdx="1" presStyleCnt="7"/>
      <dgm:spPr/>
    </dgm:pt>
    <dgm:pt modelId="{D8344A4C-A59C-418B-AE84-1CF03F62012F}" type="pres">
      <dgm:prSet presAssocID="{0C6E1E16-08A6-4B86-AB9F-749A7749D4C9}" presName="rect2" presStyleLbl="alignAcc1" presStyleIdx="1" presStyleCnt="7"/>
      <dgm:spPr/>
      <dgm:t>
        <a:bodyPr/>
        <a:lstStyle/>
        <a:p>
          <a:endParaRPr lang="cs-CZ"/>
        </a:p>
      </dgm:t>
    </dgm:pt>
    <dgm:pt modelId="{57DDA582-354B-4295-AE97-083B34E96D1A}" type="pres">
      <dgm:prSet presAssocID="{FBBFC3EA-9D9D-4F3A-BEA6-9C2C0E46BF20}" presName="vertSpace3" presStyleLbl="node1" presStyleIdx="1" presStyleCnt="7"/>
      <dgm:spPr/>
    </dgm:pt>
    <dgm:pt modelId="{4A11C032-4DF2-44E5-8C80-1286B3D4B133}" type="pres">
      <dgm:prSet presAssocID="{FBBFC3EA-9D9D-4F3A-BEA6-9C2C0E46BF20}" presName="circle3" presStyleLbl="node1" presStyleIdx="2" presStyleCnt="7"/>
      <dgm:spPr/>
    </dgm:pt>
    <dgm:pt modelId="{601CDFA2-8205-4060-95D5-B0A001D0D0E3}" type="pres">
      <dgm:prSet presAssocID="{FBBFC3EA-9D9D-4F3A-BEA6-9C2C0E46BF20}" presName="rect3" presStyleLbl="alignAcc1" presStyleIdx="2" presStyleCnt="7"/>
      <dgm:spPr/>
      <dgm:t>
        <a:bodyPr/>
        <a:lstStyle/>
        <a:p>
          <a:endParaRPr lang="cs-CZ"/>
        </a:p>
      </dgm:t>
    </dgm:pt>
    <dgm:pt modelId="{EA95FEE9-5F68-48C7-93BB-0F8C419DA96D}" type="pres">
      <dgm:prSet presAssocID="{019433A1-1324-4DE1-9E6F-32B851095F74}" presName="vertSpace4" presStyleLbl="node1" presStyleIdx="2" presStyleCnt="7"/>
      <dgm:spPr/>
    </dgm:pt>
    <dgm:pt modelId="{BB3828A8-1683-43A3-8BCA-2995B7EAE8F3}" type="pres">
      <dgm:prSet presAssocID="{019433A1-1324-4DE1-9E6F-32B851095F74}" presName="circle4" presStyleLbl="node1" presStyleIdx="3" presStyleCnt="7"/>
      <dgm:spPr/>
    </dgm:pt>
    <dgm:pt modelId="{CC1D5B29-8413-4412-9F6D-55E531B84639}" type="pres">
      <dgm:prSet presAssocID="{019433A1-1324-4DE1-9E6F-32B851095F74}" presName="rect4" presStyleLbl="alignAcc1" presStyleIdx="3" presStyleCnt="7" custLinFactNeighborX="1536"/>
      <dgm:spPr/>
      <dgm:t>
        <a:bodyPr/>
        <a:lstStyle/>
        <a:p>
          <a:endParaRPr lang="cs-CZ"/>
        </a:p>
      </dgm:t>
    </dgm:pt>
    <dgm:pt modelId="{AEEDACE7-4427-455B-A155-2C3381828BD7}" type="pres">
      <dgm:prSet presAssocID="{C73C7642-F245-4585-8F88-243F9FAEF6CA}" presName="vertSpace5" presStyleLbl="node1" presStyleIdx="3" presStyleCnt="7"/>
      <dgm:spPr/>
    </dgm:pt>
    <dgm:pt modelId="{7C8531F2-00DF-4DB1-A6C6-AF46193E1BBF}" type="pres">
      <dgm:prSet presAssocID="{C73C7642-F245-4585-8F88-243F9FAEF6CA}" presName="circle5" presStyleLbl="node1" presStyleIdx="4" presStyleCnt="7"/>
      <dgm:spPr/>
    </dgm:pt>
    <dgm:pt modelId="{304CA11A-E17E-4999-A128-C72BF543B20D}" type="pres">
      <dgm:prSet presAssocID="{C73C7642-F245-4585-8F88-243F9FAEF6CA}" presName="rect5" presStyleLbl="alignAcc1" presStyleIdx="4" presStyleCnt="7"/>
      <dgm:spPr/>
      <dgm:t>
        <a:bodyPr/>
        <a:lstStyle/>
        <a:p>
          <a:endParaRPr lang="cs-CZ"/>
        </a:p>
      </dgm:t>
    </dgm:pt>
    <dgm:pt modelId="{C67EF5F7-B425-49AF-82F9-2446588ED851}" type="pres">
      <dgm:prSet presAssocID="{EBC41103-E2E5-4D48-9B4B-425520D3D098}" presName="vertSpace6" presStyleLbl="node1" presStyleIdx="4" presStyleCnt="7"/>
      <dgm:spPr/>
    </dgm:pt>
    <dgm:pt modelId="{14E80F71-B028-4CCE-8C5A-7AE67F9A28C6}" type="pres">
      <dgm:prSet presAssocID="{EBC41103-E2E5-4D48-9B4B-425520D3D098}" presName="circle6" presStyleLbl="node1" presStyleIdx="5" presStyleCnt="7"/>
      <dgm:spPr/>
    </dgm:pt>
    <dgm:pt modelId="{F732C171-B6A8-40AC-BE86-9061B3C3D3B8}" type="pres">
      <dgm:prSet presAssocID="{EBC41103-E2E5-4D48-9B4B-425520D3D098}" presName="rect6" presStyleLbl="alignAcc1" presStyleIdx="5" presStyleCnt="7"/>
      <dgm:spPr/>
      <dgm:t>
        <a:bodyPr/>
        <a:lstStyle/>
        <a:p>
          <a:endParaRPr lang="cs-CZ"/>
        </a:p>
      </dgm:t>
    </dgm:pt>
    <dgm:pt modelId="{D8C5187E-68B6-4E2E-86D0-57087190219B}" type="pres">
      <dgm:prSet presAssocID="{9F18DD90-522E-4A06-9EDB-3FF7C7EB6637}" presName="vertSpace7" presStyleLbl="node1" presStyleIdx="5" presStyleCnt="7"/>
      <dgm:spPr/>
    </dgm:pt>
    <dgm:pt modelId="{1A909E4D-639C-4CB7-A7CE-FC1133FAA37E}" type="pres">
      <dgm:prSet presAssocID="{9F18DD90-522E-4A06-9EDB-3FF7C7EB6637}" presName="circle7" presStyleLbl="node1" presStyleIdx="6" presStyleCnt="7"/>
      <dgm:spPr/>
    </dgm:pt>
    <dgm:pt modelId="{D102FEF8-6917-41D2-AE5D-914C1EA8F84A}" type="pres">
      <dgm:prSet presAssocID="{9F18DD90-522E-4A06-9EDB-3FF7C7EB6637}" presName="rect7" presStyleLbl="alignAcc1" presStyleIdx="6" presStyleCnt="7"/>
      <dgm:spPr/>
      <dgm:t>
        <a:bodyPr/>
        <a:lstStyle/>
        <a:p>
          <a:endParaRPr lang="cs-CZ"/>
        </a:p>
      </dgm:t>
    </dgm:pt>
    <dgm:pt modelId="{4D19AB04-24FA-40C2-B203-52AE3D15E171}" type="pres">
      <dgm:prSet presAssocID="{445C7998-7549-48B0-BD68-D4F0167F02E5}" presName="rect1ParTxNoCh" presStyleLbl="alignAcc1" presStyleIdx="6" presStyleCnt="7">
        <dgm:presLayoutVars>
          <dgm:chMax val="1"/>
          <dgm:bulletEnabled val="1"/>
        </dgm:presLayoutVars>
      </dgm:prSet>
      <dgm:spPr/>
      <dgm:t>
        <a:bodyPr/>
        <a:lstStyle/>
        <a:p>
          <a:endParaRPr lang="cs-CZ"/>
        </a:p>
      </dgm:t>
    </dgm:pt>
    <dgm:pt modelId="{B7652895-8F40-40B1-8BC2-AD2A1592E4B6}" type="pres">
      <dgm:prSet presAssocID="{0C6E1E16-08A6-4B86-AB9F-749A7749D4C9}" presName="rect2ParTxNoCh" presStyleLbl="alignAcc1" presStyleIdx="6" presStyleCnt="7">
        <dgm:presLayoutVars>
          <dgm:chMax val="1"/>
          <dgm:bulletEnabled val="1"/>
        </dgm:presLayoutVars>
      </dgm:prSet>
      <dgm:spPr/>
      <dgm:t>
        <a:bodyPr/>
        <a:lstStyle/>
        <a:p>
          <a:endParaRPr lang="cs-CZ"/>
        </a:p>
      </dgm:t>
    </dgm:pt>
    <dgm:pt modelId="{3F478621-DC04-4E99-8ED0-6EF817E39D41}" type="pres">
      <dgm:prSet presAssocID="{FBBFC3EA-9D9D-4F3A-BEA6-9C2C0E46BF20}" presName="rect3ParTxNoCh" presStyleLbl="alignAcc1" presStyleIdx="6" presStyleCnt="7">
        <dgm:presLayoutVars>
          <dgm:chMax val="1"/>
          <dgm:bulletEnabled val="1"/>
        </dgm:presLayoutVars>
      </dgm:prSet>
      <dgm:spPr/>
      <dgm:t>
        <a:bodyPr/>
        <a:lstStyle/>
        <a:p>
          <a:endParaRPr lang="cs-CZ"/>
        </a:p>
      </dgm:t>
    </dgm:pt>
    <dgm:pt modelId="{83FE2C4A-F11C-43B1-9923-1AFAA3244381}" type="pres">
      <dgm:prSet presAssocID="{019433A1-1324-4DE1-9E6F-32B851095F74}" presName="rect4ParTxNoCh" presStyleLbl="alignAcc1" presStyleIdx="6" presStyleCnt="7">
        <dgm:presLayoutVars>
          <dgm:chMax val="1"/>
          <dgm:bulletEnabled val="1"/>
        </dgm:presLayoutVars>
      </dgm:prSet>
      <dgm:spPr/>
      <dgm:t>
        <a:bodyPr/>
        <a:lstStyle/>
        <a:p>
          <a:endParaRPr lang="cs-CZ"/>
        </a:p>
      </dgm:t>
    </dgm:pt>
    <dgm:pt modelId="{0E0F4EFC-82FA-4EC4-801E-BC2F931EC339}" type="pres">
      <dgm:prSet presAssocID="{C73C7642-F245-4585-8F88-243F9FAEF6CA}" presName="rect5ParTxNoCh" presStyleLbl="alignAcc1" presStyleIdx="6" presStyleCnt="7">
        <dgm:presLayoutVars>
          <dgm:chMax val="1"/>
          <dgm:bulletEnabled val="1"/>
        </dgm:presLayoutVars>
      </dgm:prSet>
      <dgm:spPr/>
      <dgm:t>
        <a:bodyPr/>
        <a:lstStyle/>
        <a:p>
          <a:endParaRPr lang="cs-CZ"/>
        </a:p>
      </dgm:t>
    </dgm:pt>
    <dgm:pt modelId="{D3CEBA79-51F7-49AC-8104-9DE2B978BFF4}" type="pres">
      <dgm:prSet presAssocID="{EBC41103-E2E5-4D48-9B4B-425520D3D098}" presName="rect6ParTxNoCh" presStyleLbl="alignAcc1" presStyleIdx="6" presStyleCnt="7">
        <dgm:presLayoutVars>
          <dgm:chMax val="1"/>
          <dgm:bulletEnabled val="1"/>
        </dgm:presLayoutVars>
      </dgm:prSet>
      <dgm:spPr/>
      <dgm:t>
        <a:bodyPr/>
        <a:lstStyle/>
        <a:p>
          <a:endParaRPr lang="cs-CZ"/>
        </a:p>
      </dgm:t>
    </dgm:pt>
    <dgm:pt modelId="{932F2F5B-E5E6-4E00-9503-10413FFBA7E0}" type="pres">
      <dgm:prSet presAssocID="{9F18DD90-522E-4A06-9EDB-3FF7C7EB6637}" presName="rect7ParTxNoCh" presStyleLbl="alignAcc1" presStyleIdx="6" presStyleCnt="7">
        <dgm:presLayoutVars>
          <dgm:chMax val="1"/>
          <dgm:bulletEnabled val="1"/>
        </dgm:presLayoutVars>
      </dgm:prSet>
      <dgm:spPr/>
      <dgm:t>
        <a:bodyPr/>
        <a:lstStyle/>
        <a:p>
          <a:endParaRPr lang="cs-CZ"/>
        </a:p>
      </dgm:t>
    </dgm:pt>
  </dgm:ptLst>
  <dgm:cxnLst>
    <dgm:cxn modelId="{1473645A-91BD-4A85-95D1-5A16CDA0B60C}" srcId="{39F8B381-5807-488E-AC22-73DD4140ED4A}" destId="{0C6E1E16-08A6-4B86-AB9F-749A7749D4C9}" srcOrd="1" destOrd="0" parTransId="{16195275-21B3-4907-9A5D-8941AF020ED5}" sibTransId="{4A3A465D-E9EB-44FE-A57B-D00F620D5B2D}"/>
    <dgm:cxn modelId="{98ABFB6E-C93B-415F-A872-20204A474F46}" type="presOf" srcId="{EBC41103-E2E5-4D48-9B4B-425520D3D098}" destId="{F732C171-B6A8-40AC-BE86-9061B3C3D3B8}" srcOrd="0" destOrd="0" presId="urn:microsoft.com/office/officeart/2005/8/layout/target3"/>
    <dgm:cxn modelId="{27E56A60-6D15-4B30-AF99-C3AF6BB20FAE}" type="presOf" srcId="{9F18DD90-522E-4A06-9EDB-3FF7C7EB6637}" destId="{932F2F5B-E5E6-4E00-9503-10413FFBA7E0}" srcOrd="1" destOrd="0" presId="urn:microsoft.com/office/officeart/2005/8/layout/target3"/>
    <dgm:cxn modelId="{F02B96FD-D0AF-4466-AAFB-FC641AC5F56E}" type="presOf" srcId="{0C6E1E16-08A6-4B86-AB9F-749A7749D4C9}" destId="{D8344A4C-A59C-418B-AE84-1CF03F62012F}" srcOrd="0" destOrd="0" presId="urn:microsoft.com/office/officeart/2005/8/layout/target3"/>
    <dgm:cxn modelId="{74551AAA-BEB0-4396-BD80-6629C3B31C87}" srcId="{39F8B381-5807-488E-AC22-73DD4140ED4A}" destId="{9F18DD90-522E-4A06-9EDB-3FF7C7EB6637}" srcOrd="6" destOrd="0" parTransId="{DC71C009-E3ED-475A-840A-BB6DF5CACA1E}" sibTransId="{90F4423F-FE16-401C-9EF9-B9A4578C2C46}"/>
    <dgm:cxn modelId="{7A8D27AE-19B5-4542-A9C4-EF4FB8766AF6}" type="presOf" srcId="{EBC41103-E2E5-4D48-9B4B-425520D3D098}" destId="{D3CEBA79-51F7-49AC-8104-9DE2B978BFF4}" srcOrd="1" destOrd="0" presId="urn:microsoft.com/office/officeart/2005/8/layout/target3"/>
    <dgm:cxn modelId="{B2F7E6DF-19D8-44D9-A674-383F24CF76EE}" type="presOf" srcId="{39F8B381-5807-488E-AC22-73DD4140ED4A}" destId="{71045F8C-00FA-488E-A7BD-E2E6753D979D}" srcOrd="0" destOrd="0" presId="urn:microsoft.com/office/officeart/2005/8/layout/target3"/>
    <dgm:cxn modelId="{808A55A3-7A45-463B-8870-E66256D18048}" srcId="{39F8B381-5807-488E-AC22-73DD4140ED4A}" destId="{C73C7642-F245-4585-8F88-243F9FAEF6CA}" srcOrd="4" destOrd="0" parTransId="{3E2FFE2A-E7B1-401F-BAB6-893DF909FA64}" sibTransId="{C6F235C3-B62B-4F7C-8AF0-6D3C84052041}"/>
    <dgm:cxn modelId="{EF89DA1C-5C29-48FE-A6BE-30C3BCCD95DA}" type="presOf" srcId="{FBBFC3EA-9D9D-4F3A-BEA6-9C2C0E46BF20}" destId="{601CDFA2-8205-4060-95D5-B0A001D0D0E3}" srcOrd="0" destOrd="0" presId="urn:microsoft.com/office/officeart/2005/8/layout/target3"/>
    <dgm:cxn modelId="{139EB02B-250A-4008-90DF-1BA0483AC3E7}" type="presOf" srcId="{019433A1-1324-4DE1-9E6F-32B851095F74}" destId="{CC1D5B29-8413-4412-9F6D-55E531B84639}" srcOrd="0" destOrd="0" presId="urn:microsoft.com/office/officeart/2005/8/layout/target3"/>
    <dgm:cxn modelId="{9E22FA03-6D5A-4BFF-B0E6-801F40A423FC}" type="presOf" srcId="{0C6E1E16-08A6-4B86-AB9F-749A7749D4C9}" destId="{B7652895-8F40-40B1-8BC2-AD2A1592E4B6}" srcOrd="1" destOrd="0" presId="urn:microsoft.com/office/officeart/2005/8/layout/target3"/>
    <dgm:cxn modelId="{574114A8-B60D-4B66-85FD-976B12C4B5A5}" type="presOf" srcId="{019433A1-1324-4DE1-9E6F-32B851095F74}" destId="{83FE2C4A-F11C-43B1-9923-1AFAA3244381}" srcOrd="1" destOrd="0" presId="urn:microsoft.com/office/officeart/2005/8/layout/target3"/>
    <dgm:cxn modelId="{DFCD2CDC-C68F-44BC-9CC8-EAE34D1D7BE3}" type="presOf" srcId="{C73C7642-F245-4585-8F88-243F9FAEF6CA}" destId="{0E0F4EFC-82FA-4EC4-801E-BC2F931EC339}" srcOrd="1" destOrd="0" presId="urn:microsoft.com/office/officeart/2005/8/layout/target3"/>
    <dgm:cxn modelId="{4455CCFF-D061-4409-A053-3C0FF78D8DF8}" type="presOf" srcId="{445C7998-7549-48B0-BD68-D4F0167F02E5}" destId="{4D19AB04-24FA-40C2-B203-52AE3D15E171}" srcOrd="1" destOrd="0" presId="urn:microsoft.com/office/officeart/2005/8/layout/target3"/>
    <dgm:cxn modelId="{2A2BCF91-C654-4E19-950C-39AA1A49C169}" srcId="{39F8B381-5807-488E-AC22-73DD4140ED4A}" destId="{019433A1-1324-4DE1-9E6F-32B851095F74}" srcOrd="3" destOrd="0" parTransId="{2AB92C11-48B1-4C26-9CC1-F4AB2F53C03B}" sibTransId="{2716416C-EF69-44CA-AEFE-14F7FF081354}"/>
    <dgm:cxn modelId="{187106AA-6322-4DC9-AE6E-0B854C8AD94D}" type="presOf" srcId="{9F18DD90-522E-4A06-9EDB-3FF7C7EB6637}" destId="{D102FEF8-6917-41D2-AE5D-914C1EA8F84A}" srcOrd="0" destOrd="0" presId="urn:microsoft.com/office/officeart/2005/8/layout/target3"/>
    <dgm:cxn modelId="{DDEEF2AC-7C51-4E77-A3CF-4ED236BB5AB4}" type="presOf" srcId="{FBBFC3EA-9D9D-4F3A-BEA6-9C2C0E46BF20}" destId="{3F478621-DC04-4E99-8ED0-6EF817E39D41}" srcOrd="1"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C24533D2-26E5-47EB-8A39-D4FB9E52EFE6}" srcId="{39F8B381-5807-488E-AC22-73DD4140ED4A}" destId="{FBBFC3EA-9D9D-4F3A-BEA6-9C2C0E46BF20}" srcOrd="2" destOrd="0" parTransId="{DDB8DF17-17D4-4A37-80A4-B2BE20408FA2}" sibTransId="{83B48451-91B6-4E15-99C9-0FE713D5286E}"/>
    <dgm:cxn modelId="{5791DB01-286F-4CF8-80BA-2033D972469E}" type="presOf" srcId="{C73C7642-F245-4585-8F88-243F9FAEF6CA}" destId="{304CA11A-E17E-4999-A128-C72BF543B20D}" srcOrd="0" destOrd="0" presId="urn:microsoft.com/office/officeart/2005/8/layout/target3"/>
    <dgm:cxn modelId="{56D768D4-D8A8-4F09-8215-BEB7EB914931}" srcId="{39F8B381-5807-488E-AC22-73DD4140ED4A}" destId="{EBC41103-E2E5-4D48-9B4B-425520D3D098}" srcOrd="5" destOrd="0" parTransId="{66EC36A9-2BA2-4EC9-AAE7-037918B0215E}" sibTransId="{CD7C273C-2CBB-488A-8BF2-5D00DBC541E5}"/>
    <dgm:cxn modelId="{1F49B47C-3126-4E74-8593-96D96E09C661}" type="presOf" srcId="{445C7998-7549-48B0-BD68-D4F0167F02E5}" destId="{BC35EE03-4121-4EF9-923D-7CB6D30D358D}" srcOrd="0" destOrd="0" presId="urn:microsoft.com/office/officeart/2005/8/layout/target3"/>
    <dgm:cxn modelId="{DE417697-1360-4D2C-A2E3-050893C4B368}" type="presParOf" srcId="{71045F8C-00FA-488E-A7BD-E2E6753D979D}" destId="{3577EC6B-C980-4F34-8C69-4365E7B8FC8C}" srcOrd="0" destOrd="0" presId="urn:microsoft.com/office/officeart/2005/8/layout/target3"/>
    <dgm:cxn modelId="{BA746E25-63F6-455E-8437-7538142DCC60}" type="presParOf" srcId="{71045F8C-00FA-488E-A7BD-E2E6753D979D}" destId="{6940EB87-DC1D-4BC3-9408-9AC2E1FFC039}" srcOrd="1" destOrd="0" presId="urn:microsoft.com/office/officeart/2005/8/layout/target3"/>
    <dgm:cxn modelId="{92A8CE7B-E6E2-4402-97B8-175A57F661F7}" type="presParOf" srcId="{71045F8C-00FA-488E-A7BD-E2E6753D979D}" destId="{BC35EE03-4121-4EF9-923D-7CB6D30D358D}" srcOrd="2" destOrd="0" presId="urn:microsoft.com/office/officeart/2005/8/layout/target3"/>
    <dgm:cxn modelId="{A0BF2E5B-7C53-4697-9FE2-7852954FF75A}" type="presParOf" srcId="{71045F8C-00FA-488E-A7BD-E2E6753D979D}" destId="{D3840DFA-901C-4049-8AB2-27AC2BA34540}" srcOrd="3" destOrd="0" presId="urn:microsoft.com/office/officeart/2005/8/layout/target3"/>
    <dgm:cxn modelId="{FEE1433C-6C9E-4624-BC58-27A71CB12D1D}" type="presParOf" srcId="{71045F8C-00FA-488E-A7BD-E2E6753D979D}" destId="{5BDA8D49-C64C-4FDF-ACCF-171444A32B21}" srcOrd="4" destOrd="0" presId="urn:microsoft.com/office/officeart/2005/8/layout/target3"/>
    <dgm:cxn modelId="{5CCD10E2-04DE-4873-A9B4-AEFCF4FADEC5}" type="presParOf" srcId="{71045F8C-00FA-488E-A7BD-E2E6753D979D}" destId="{D8344A4C-A59C-418B-AE84-1CF03F62012F}" srcOrd="5" destOrd="0" presId="urn:microsoft.com/office/officeart/2005/8/layout/target3"/>
    <dgm:cxn modelId="{B488BE37-8299-4C9B-A56C-A7AFA23C855F}" type="presParOf" srcId="{71045F8C-00FA-488E-A7BD-E2E6753D979D}" destId="{57DDA582-354B-4295-AE97-083B34E96D1A}" srcOrd="6" destOrd="0" presId="urn:microsoft.com/office/officeart/2005/8/layout/target3"/>
    <dgm:cxn modelId="{04F28B9B-B908-41C6-A44F-D302A5BA6A75}" type="presParOf" srcId="{71045F8C-00FA-488E-A7BD-E2E6753D979D}" destId="{4A11C032-4DF2-44E5-8C80-1286B3D4B133}" srcOrd="7" destOrd="0" presId="urn:microsoft.com/office/officeart/2005/8/layout/target3"/>
    <dgm:cxn modelId="{40D688F3-D2A9-4564-8A55-0EEC63F21F53}" type="presParOf" srcId="{71045F8C-00FA-488E-A7BD-E2E6753D979D}" destId="{601CDFA2-8205-4060-95D5-B0A001D0D0E3}" srcOrd="8" destOrd="0" presId="urn:microsoft.com/office/officeart/2005/8/layout/target3"/>
    <dgm:cxn modelId="{B786AD0C-D3A5-4302-96D7-72C08D100F3B}" type="presParOf" srcId="{71045F8C-00FA-488E-A7BD-E2E6753D979D}" destId="{EA95FEE9-5F68-48C7-93BB-0F8C419DA96D}" srcOrd="9" destOrd="0" presId="urn:microsoft.com/office/officeart/2005/8/layout/target3"/>
    <dgm:cxn modelId="{17239303-0268-442C-84E4-9CF1EE7456B7}" type="presParOf" srcId="{71045F8C-00FA-488E-A7BD-E2E6753D979D}" destId="{BB3828A8-1683-43A3-8BCA-2995B7EAE8F3}" srcOrd="10" destOrd="0" presId="urn:microsoft.com/office/officeart/2005/8/layout/target3"/>
    <dgm:cxn modelId="{1BB50963-4026-4D70-B41B-35837997A5D6}" type="presParOf" srcId="{71045F8C-00FA-488E-A7BD-E2E6753D979D}" destId="{CC1D5B29-8413-4412-9F6D-55E531B84639}" srcOrd="11" destOrd="0" presId="urn:microsoft.com/office/officeart/2005/8/layout/target3"/>
    <dgm:cxn modelId="{1C6AAF37-626E-4386-B5DA-571231DBB27C}" type="presParOf" srcId="{71045F8C-00FA-488E-A7BD-E2E6753D979D}" destId="{AEEDACE7-4427-455B-A155-2C3381828BD7}" srcOrd="12" destOrd="0" presId="urn:microsoft.com/office/officeart/2005/8/layout/target3"/>
    <dgm:cxn modelId="{FA4DBB59-D7FB-46D7-8E29-9B735E3C7044}" type="presParOf" srcId="{71045F8C-00FA-488E-A7BD-E2E6753D979D}" destId="{7C8531F2-00DF-4DB1-A6C6-AF46193E1BBF}" srcOrd="13" destOrd="0" presId="urn:microsoft.com/office/officeart/2005/8/layout/target3"/>
    <dgm:cxn modelId="{9038DC1D-CA3E-4FC0-B7DA-F6C0860D5A07}" type="presParOf" srcId="{71045F8C-00FA-488E-A7BD-E2E6753D979D}" destId="{304CA11A-E17E-4999-A128-C72BF543B20D}" srcOrd="14" destOrd="0" presId="urn:microsoft.com/office/officeart/2005/8/layout/target3"/>
    <dgm:cxn modelId="{7696F90B-C9D5-4A8B-844F-2429C5DE6E88}" type="presParOf" srcId="{71045F8C-00FA-488E-A7BD-E2E6753D979D}" destId="{C67EF5F7-B425-49AF-82F9-2446588ED851}" srcOrd="15" destOrd="0" presId="urn:microsoft.com/office/officeart/2005/8/layout/target3"/>
    <dgm:cxn modelId="{26A56947-725D-4D2D-B846-C6B9CEF0DA4D}" type="presParOf" srcId="{71045F8C-00FA-488E-A7BD-E2E6753D979D}" destId="{14E80F71-B028-4CCE-8C5A-7AE67F9A28C6}" srcOrd="16" destOrd="0" presId="urn:microsoft.com/office/officeart/2005/8/layout/target3"/>
    <dgm:cxn modelId="{E31DB8ED-5F23-4EDE-8234-4624D50F31CC}" type="presParOf" srcId="{71045F8C-00FA-488E-A7BD-E2E6753D979D}" destId="{F732C171-B6A8-40AC-BE86-9061B3C3D3B8}" srcOrd="17" destOrd="0" presId="urn:microsoft.com/office/officeart/2005/8/layout/target3"/>
    <dgm:cxn modelId="{D16661BC-1AD4-41BE-8835-A495CFDEE6EE}" type="presParOf" srcId="{71045F8C-00FA-488E-A7BD-E2E6753D979D}" destId="{D8C5187E-68B6-4E2E-86D0-57087190219B}" srcOrd="18" destOrd="0" presId="urn:microsoft.com/office/officeart/2005/8/layout/target3"/>
    <dgm:cxn modelId="{A782218C-64D3-4EB8-9917-08643CBBC499}" type="presParOf" srcId="{71045F8C-00FA-488E-A7BD-E2E6753D979D}" destId="{1A909E4D-639C-4CB7-A7CE-FC1133FAA37E}" srcOrd="19" destOrd="0" presId="urn:microsoft.com/office/officeart/2005/8/layout/target3"/>
    <dgm:cxn modelId="{D8A46D4C-0479-49B3-9A14-D99B419E9374}" type="presParOf" srcId="{71045F8C-00FA-488E-A7BD-E2E6753D979D}" destId="{D102FEF8-6917-41D2-AE5D-914C1EA8F84A}" srcOrd="20" destOrd="0" presId="urn:microsoft.com/office/officeart/2005/8/layout/target3"/>
    <dgm:cxn modelId="{00A003CF-4BAE-4A7E-B527-319406F52F72}" type="presParOf" srcId="{71045F8C-00FA-488E-A7BD-E2E6753D979D}" destId="{4D19AB04-24FA-40C2-B203-52AE3D15E171}" srcOrd="21" destOrd="0" presId="urn:microsoft.com/office/officeart/2005/8/layout/target3"/>
    <dgm:cxn modelId="{83C42F6B-AFFA-4788-8586-26047B1C1830}" type="presParOf" srcId="{71045F8C-00FA-488E-A7BD-E2E6753D979D}" destId="{B7652895-8F40-40B1-8BC2-AD2A1592E4B6}" srcOrd="22" destOrd="0" presId="urn:microsoft.com/office/officeart/2005/8/layout/target3"/>
    <dgm:cxn modelId="{79EC0E4D-C124-47B3-AEEE-3BF3A409DA1C}" type="presParOf" srcId="{71045F8C-00FA-488E-A7BD-E2E6753D979D}" destId="{3F478621-DC04-4E99-8ED0-6EF817E39D41}" srcOrd="23" destOrd="0" presId="urn:microsoft.com/office/officeart/2005/8/layout/target3"/>
    <dgm:cxn modelId="{F83EDD4D-2857-4208-B80E-A43D9D885DF0}" type="presParOf" srcId="{71045F8C-00FA-488E-A7BD-E2E6753D979D}" destId="{83FE2C4A-F11C-43B1-9923-1AFAA3244381}" srcOrd="24" destOrd="0" presId="urn:microsoft.com/office/officeart/2005/8/layout/target3"/>
    <dgm:cxn modelId="{6AEE2849-8C05-4E7B-A05C-4F8D0DC7D9C6}" type="presParOf" srcId="{71045F8C-00FA-488E-A7BD-E2E6753D979D}" destId="{0E0F4EFC-82FA-4EC4-801E-BC2F931EC339}" srcOrd="25" destOrd="0" presId="urn:microsoft.com/office/officeart/2005/8/layout/target3"/>
    <dgm:cxn modelId="{AE48CE57-3F43-4E93-A410-6C838F8F100F}" type="presParOf" srcId="{71045F8C-00FA-488E-A7BD-E2E6753D979D}" destId="{D3CEBA79-51F7-49AC-8104-9DE2B978BFF4}" srcOrd="26" destOrd="0" presId="urn:microsoft.com/office/officeart/2005/8/layout/target3"/>
    <dgm:cxn modelId="{8DCAFD80-BFC5-4BFD-BA17-9B6F39E11FDD}" type="presParOf" srcId="{71045F8C-00FA-488E-A7BD-E2E6753D979D}" destId="{932F2F5B-E5E6-4E00-9503-10413FFBA7E0}" srcOrd="2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7200"/>
          <a:ext cx="4018046" cy="4018046"/>
        </a:xfrm>
        <a:prstGeom prst="pie">
          <a:avLst>
            <a:gd name="adj1" fmla="val 5400000"/>
            <a:gd name="adj2" fmla="val 16200000"/>
          </a:avLst>
        </a:prstGeom>
        <a:gradFill rotWithShape="0">
          <a:gsLst>
            <a:gs pos="0">
              <a:schemeClr val="accent6">
                <a:alpha val="90000"/>
                <a:hueOff val="0"/>
                <a:satOff val="0"/>
                <a:lumOff val="0"/>
                <a:alphaOff val="0"/>
                <a:lumMod val="95000"/>
              </a:schemeClr>
            </a:gs>
            <a:gs pos="100000">
              <a:schemeClr val="accent6">
                <a:alpha val="90000"/>
                <a:hueOff val="0"/>
                <a:satOff val="0"/>
                <a:lumOff val="0"/>
                <a:alphaOff val="0"/>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C35EE03-4121-4EF9-923D-7CB6D30D358D}">
      <dsp:nvSpPr>
        <dsp:cNvPr id="0" name=""/>
        <dsp:cNvSpPr/>
      </dsp:nvSpPr>
      <dsp:spPr>
        <a:xfrm>
          <a:off x="2009023" y="7200"/>
          <a:ext cx="4687720" cy="4018046"/>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0"/>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r>
            <a:rPr lang="cs-CZ" sz="1100" kern="1200" dirty="0"/>
            <a:t>Název školy:    </a:t>
          </a:r>
          <a:r>
            <a:rPr lang="cs-CZ" sz="1100" kern="1200" dirty="0" smtClean="0"/>
            <a:t>Základní škola a Mateřská škola, Police nad Metují, okres Náchod</a:t>
          </a:r>
          <a:endParaRPr lang="cs-CZ" sz="1100" kern="1200" dirty="0"/>
        </a:p>
      </dsp:txBody>
      <dsp:txXfrm>
        <a:off x="2009023" y="7200"/>
        <a:ext cx="4687720" cy="401804"/>
      </dsp:txXfrm>
    </dsp:sp>
    <dsp:sp modelId="{5BDA8D49-C64C-4FDF-ACCF-171444A32B21}">
      <dsp:nvSpPr>
        <dsp:cNvPr id="0" name=""/>
        <dsp:cNvSpPr/>
      </dsp:nvSpPr>
      <dsp:spPr>
        <a:xfrm>
          <a:off x="301353" y="409004"/>
          <a:ext cx="3415340" cy="3415340"/>
        </a:xfrm>
        <a:prstGeom prst="pie">
          <a:avLst>
            <a:gd name="adj1" fmla="val 5400000"/>
            <a:gd name="adj2" fmla="val 16200000"/>
          </a:avLst>
        </a:prstGeom>
        <a:gradFill rotWithShape="0">
          <a:gsLst>
            <a:gs pos="0">
              <a:schemeClr val="accent6">
                <a:alpha val="90000"/>
                <a:hueOff val="0"/>
                <a:satOff val="0"/>
                <a:lumOff val="0"/>
                <a:alphaOff val="-6667"/>
                <a:lumMod val="95000"/>
              </a:schemeClr>
            </a:gs>
            <a:gs pos="100000">
              <a:schemeClr val="accent6">
                <a:alpha val="90000"/>
                <a:hueOff val="0"/>
                <a:satOff val="0"/>
                <a:lumOff val="0"/>
                <a:alphaOff val="-6667"/>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8344A4C-A59C-418B-AE84-1CF03F62012F}">
      <dsp:nvSpPr>
        <dsp:cNvPr id="0" name=""/>
        <dsp:cNvSpPr/>
      </dsp:nvSpPr>
      <dsp:spPr>
        <a:xfrm>
          <a:off x="2009023" y="409004"/>
          <a:ext cx="4687720" cy="3415340"/>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6667"/>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endParaRPr lang="cs-CZ" sz="1500" kern="1200"/>
        </a:p>
      </dsp:txBody>
      <dsp:txXfrm>
        <a:off x="2009023" y="409004"/>
        <a:ext cx="4687720" cy="401804"/>
      </dsp:txXfrm>
    </dsp:sp>
    <dsp:sp modelId="{4A11C032-4DF2-44E5-8C80-1286B3D4B133}">
      <dsp:nvSpPr>
        <dsp:cNvPr id="0" name=""/>
        <dsp:cNvSpPr/>
      </dsp:nvSpPr>
      <dsp:spPr>
        <a:xfrm>
          <a:off x="602706" y="810808"/>
          <a:ext cx="2812633" cy="2812633"/>
        </a:xfrm>
        <a:prstGeom prst="pie">
          <a:avLst>
            <a:gd name="adj1" fmla="val 5400000"/>
            <a:gd name="adj2" fmla="val 16200000"/>
          </a:avLst>
        </a:prstGeom>
        <a:gradFill rotWithShape="0">
          <a:gsLst>
            <a:gs pos="0">
              <a:schemeClr val="accent6">
                <a:alpha val="90000"/>
                <a:hueOff val="0"/>
                <a:satOff val="0"/>
                <a:lumOff val="0"/>
                <a:alphaOff val="-13333"/>
                <a:lumMod val="95000"/>
              </a:schemeClr>
            </a:gs>
            <a:gs pos="100000">
              <a:schemeClr val="accent6">
                <a:alpha val="90000"/>
                <a:hueOff val="0"/>
                <a:satOff val="0"/>
                <a:lumOff val="0"/>
                <a:alphaOff val="-13333"/>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01CDFA2-8205-4060-95D5-B0A001D0D0E3}">
      <dsp:nvSpPr>
        <dsp:cNvPr id="0" name=""/>
        <dsp:cNvSpPr/>
      </dsp:nvSpPr>
      <dsp:spPr>
        <a:xfrm>
          <a:off x="2009023" y="810808"/>
          <a:ext cx="4687720" cy="2812633"/>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13333"/>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cs-CZ" sz="1500" kern="1200" dirty="0"/>
            <a:t>Autor: </a:t>
          </a:r>
          <a:r>
            <a:rPr lang="cs-CZ" sz="1500" kern="1200" dirty="0" smtClean="0"/>
            <a:t>Jiřina Vlčková</a:t>
          </a:r>
          <a:endParaRPr lang="cs-CZ" sz="1500" kern="1200" dirty="0"/>
        </a:p>
      </dsp:txBody>
      <dsp:txXfrm>
        <a:off x="2009023" y="810808"/>
        <a:ext cx="4687720" cy="401804"/>
      </dsp:txXfrm>
    </dsp:sp>
    <dsp:sp modelId="{BB3828A8-1683-43A3-8BCA-2995B7EAE8F3}">
      <dsp:nvSpPr>
        <dsp:cNvPr id="0" name=""/>
        <dsp:cNvSpPr/>
      </dsp:nvSpPr>
      <dsp:spPr>
        <a:xfrm>
          <a:off x="904059" y="1212612"/>
          <a:ext cx="2209927" cy="2209927"/>
        </a:xfrm>
        <a:prstGeom prst="pie">
          <a:avLst>
            <a:gd name="adj1" fmla="val 5400000"/>
            <a:gd name="adj2" fmla="val 16200000"/>
          </a:avLst>
        </a:prstGeom>
        <a:gradFill rotWithShape="0">
          <a:gsLst>
            <a:gs pos="0">
              <a:schemeClr val="accent6">
                <a:alpha val="90000"/>
                <a:hueOff val="0"/>
                <a:satOff val="0"/>
                <a:lumOff val="0"/>
                <a:alphaOff val="-20000"/>
                <a:lumMod val="95000"/>
              </a:schemeClr>
            </a:gs>
            <a:gs pos="100000">
              <a:schemeClr val="accent6">
                <a:alpha val="90000"/>
                <a:hueOff val="0"/>
                <a:satOff val="0"/>
                <a:lumOff val="0"/>
                <a:alphaOff val="-20000"/>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C1D5B29-8413-4412-9F6D-55E531B84639}">
      <dsp:nvSpPr>
        <dsp:cNvPr id="0" name=""/>
        <dsp:cNvSpPr/>
      </dsp:nvSpPr>
      <dsp:spPr>
        <a:xfrm>
          <a:off x="2009023" y="1212612"/>
          <a:ext cx="4687720" cy="2209927"/>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20000"/>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cs-CZ" sz="1500" kern="1200" dirty="0"/>
            <a:t>Název : </a:t>
          </a:r>
          <a:r>
            <a:rPr lang="cs-CZ" sz="1500" kern="1200" dirty="0" smtClean="0"/>
            <a:t>VY_32_INOVACE_01_13B_08_Nerosty, horniny</a:t>
          </a:r>
          <a:endParaRPr lang="cs-CZ" sz="1500" kern="1200" dirty="0"/>
        </a:p>
      </dsp:txBody>
      <dsp:txXfrm>
        <a:off x="2009023" y="1212612"/>
        <a:ext cx="4687720" cy="401808"/>
      </dsp:txXfrm>
    </dsp:sp>
    <dsp:sp modelId="{7C8531F2-00DF-4DB1-A6C6-AF46193E1BBF}">
      <dsp:nvSpPr>
        <dsp:cNvPr id="0" name=""/>
        <dsp:cNvSpPr/>
      </dsp:nvSpPr>
      <dsp:spPr>
        <a:xfrm>
          <a:off x="1205414" y="1614421"/>
          <a:ext cx="1607216" cy="1607216"/>
        </a:xfrm>
        <a:prstGeom prst="pie">
          <a:avLst>
            <a:gd name="adj1" fmla="val 5400000"/>
            <a:gd name="adj2" fmla="val 16200000"/>
          </a:avLst>
        </a:prstGeom>
        <a:gradFill rotWithShape="0">
          <a:gsLst>
            <a:gs pos="0">
              <a:schemeClr val="accent6">
                <a:alpha val="90000"/>
                <a:hueOff val="0"/>
                <a:satOff val="0"/>
                <a:lumOff val="0"/>
                <a:alphaOff val="-26667"/>
                <a:lumMod val="95000"/>
              </a:schemeClr>
            </a:gs>
            <a:gs pos="100000">
              <a:schemeClr val="accent6">
                <a:alpha val="90000"/>
                <a:hueOff val="0"/>
                <a:satOff val="0"/>
                <a:lumOff val="0"/>
                <a:alphaOff val="-26667"/>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304CA11A-E17E-4999-A128-C72BF543B20D}">
      <dsp:nvSpPr>
        <dsp:cNvPr id="0" name=""/>
        <dsp:cNvSpPr/>
      </dsp:nvSpPr>
      <dsp:spPr>
        <a:xfrm>
          <a:off x="2009023" y="1614421"/>
          <a:ext cx="4687720" cy="1607216"/>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26667"/>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cs-CZ" sz="1500" kern="1200" dirty="0" smtClean="0"/>
            <a:t>Téma: Přírodopis 9. třída</a:t>
          </a:r>
          <a:endParaRPr lang="cs-CZ" sz="1500" kern="1200" dirty="0"/>
        </a:p>
      </dsp:txBody>
      <dsp:txXfrm>
        <a:off x="2009023" y="1614421"/>
        <a:ext cx="4687720" cy="401804"/>
      </dsp:txXfrm>
    </dsp:sp>
    <dsp:sp modelId="{14E80F71-B028-4CCE-8C5A-7AE67F9A28C6}">
      <dsp:nvSpPr>
        <dsp:cNvPr id="0" name=""/>
        <dsp:cNvSpPr/>
      </dsp:nvSpPr>
      <dsp:spPr>
        <a:xfrm>
          <a:off x="1506768" y="2016225"/>
          <a:ext cx="1004510" cy="1004510"/>
        </a:xfrm>
        <a:prstGeom prst="pie">
          <a:avLst>
            <a:gd name="adj1" fmla="val 5400000"/>
            <a:gd name="adj2" fmla="val 16200000"/>
          </a:avLst>
        </a:prstGeom>
        <a:gradFill rotWithShape="0">
          <a:gsLst>
            <a:gs pos="0">
              <a:schemeClr val="accent6">
                <a:alpha val="90000"/>
                <a:hueOff val="0"/>
                <a:satOff val="0"/>
                <a:lumOff val="0"/>
                <a:alphaOff val="-33333"/>
                <a:lumMod val="95000"/>
              </a:schemeClr>
            </a:gs>
            <a:gs pos="100000">
              <a:schemeClr val="accent6">
                <a:alpha val="90000"/>
                <a:hueOff val="0"/>
                <a:satOff val="0"/>
                <a:lumOff val="0"/>
                <a:alphaOff val="-33333"/>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732C171-B6A8-40AC-BE86-9061B3C3D3B8}">
      <dsp:nvSpPr>
        <dsp:cNvPr id="0" name=""/>
        <dsp:cNvSpPr/>
      </dsp:nvSpPr>
      <dsp:spPr>
        <a:xfrm>
          <a:off x="2009023" y="2016225"/>
          <a:ext cx="4687720" cy="1004510"/>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33333"/>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cs-CZ" sz="1500" kern="1200" dirty="0"/>
            <a:t>Číslo projektu</a:t>
          </a:r>
          <a:r>
            <a:rPr lang="cs-CZ" sz="1500" kern="1200" dirty="0" smtClean="0"/>
            <a:t>: CZ.1.07/1.4.00/21.1431</a:t>
          </a:r>
          <a:endParaRPr lang="cs-CZ" sz="1500" kern="1200" dirty="0"/>
        </a:p>
      </dsp:txBody>
      <dsp:txXfrm>
        <a:off x="2009023" y="2016225"/>
        <a:ext cx="4687720" cy="401804"/>
      </dsp:txXfrm>
    </dsp:sp>
    <dsp:sp modelId="{1A909E4D-639C-4CB7-A7CE-FC1133FAA37E}">
      <dsp:nvSpPr>
        <dsp:cNvPr id="0" name=""/>
        <dsp:cNvSpPr/>
      </dsp:nvSpPr>
      <dsp:spPr>
        <a:xfrm>
          <a:off x="1808121" y="2418029"/>
          <a:ext cx="401804" cy="401804"/>
        </a:xfrm>
        <a:prstGeom prst="pie">
          <a:avLst>
            <a:gd name="adj1" fmla="val 5400000"/>
            <a:gd name="adj2" fmla="val 16200000"/>
          </a:avLst>
        </a:prstGeom>
        <a:gradFill rotWithShape="0">
          <a:gsLst>
            <a:gs pos="0">
              <a:schemeClr val="accent6">
                <a:alpha val="90000"/>
                <a:hueOff val="0"/>
                <a:satOff val="0"/>
                <a:lumOff val="0"/>
                <a:alphaOff val="-40000"/>
                <a:lumMod val="95000"/>
              </a:schemeClr>
            </a:gs>
            <a:gs pos="100000">
              <a:schemeClr val="accent6">
                <a:alpha val="90000"/>
                <a:hueOff val="0"/>
                <a:satOff val="0"/>
                <a:lumOff val="0"/>
                <a:alphaOff val="-40000"/>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102FEF8-6917-41D2-AE5D-914C1EA8F84A}">
      <dsp:nvSpPr>
        <dsp:cNvPr id="0" name=""/>
        <dsp:cNvSpPr/>
      </dsp:nvSpPr>
      <dsp:spPr>
        <a:xfrm>
          <a:off x="2009023" y="2418029"/>
          <a:ext cx="4687720" cy="401804"/>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40000"/>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endParaRPr lang="cs-CZ" sz="1500" kern="1200" dirty="0"/>
        </a:p>
      </dsp:txBody>
      <dsp:txXfrm>
        <a:off x="2009023" y="2418029"/>
        <a:ext cx="4687720" cy="40180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402CD3B8-8B97-4C13-ABBD-C0BF8712391E}" type="datetimeFigureOut">
              <a:rPr lang="cs-CZ" smtClean="0"/>
              <a:t>5.2.2013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402CD3B8-8B97-4C13-ABBD-C0BF8712391E}" type="datetimeFigureOut">
              <a:rPr lang="cs-CZ" smtClean="0"/>
              <a:t>5.2.2013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402CD3B8-8B97-4C13-ABBD-C0BF8712391E}" type="datetimeFigureOut">
              <a:rPr lang="cs-CZ" smtClean="0"/>
              <a:t>5.2.2013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02CD3B8-8B97-4C13-ABBD-C0BF8712391E}" type="datetimeFigureOut">
              <a:rPr lang="cs-CZ" smtClean="0"/>
              <a:t>5.2.2013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F11583-F2DE-49A5-8062-95B7C6F65B1B}"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402CD3B8-8B97-4C13-ABBD-C0BF8712391E}" type="datetimeFigureOut">
              <a:rPr lang="cs-CZ" smtClean="0"/>
              <a:t>5.2.2013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31F11583-F2DE-49A5-8062-95B7C6F65B1B}" type="slidenum">
              <a:rPr lang="cs-CZ" smtClean="0"/>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402CD3B8-8B97-4C13-ABBD-C0BF8712391E}" type="datetimeFigureOut">
              <a:rPr lang="cs-CZ" smtClean="0"/>
              <a:t>5.2.2013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CD3B8-8B97-4C13-ABBD-C0BF8712391E}" type="datetimeFigureOut">
              <a:rPr lang="cs-CZ" smtClean="0"/>
              <a:t>5.2.2013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02CD3B8-8B97-4C13-ABBD-C0BF8712391E}" type="datetimeFigureOut">
              <a:rPr lang="cs-CZ" smtClean="0"/>
              <a:t>5.2.2013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02CD3B8-8B97-4C13-ABBD-C0BF8712391E}" type="datetimeFigureOut">
              <a:rPr lang="cs-CZ" smtClean="0"/>
              <a:t>5.2.2013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F11583-F2DE-49A5-8062-95B7C6F65B1B}" type="slidenum">
              <a:rPr lang="cs-CZ" smtClean="0"/>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02CD3B8-8B97-4C13-ABBD-C0BF8712391E}" type="datetimeFigureOut">
              <a:rPr lang="cs-CZ" smtClean="0"/>
              <a:t>5.2.2013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402CD3B8-8B97-4C13-ABBD-C0BF8712391E}" type="datetimeFigureOut">
              <a:rPr lang="cs-CZ" smtClean="0"/>
              <a:t>5.2.2013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402CD3B8-8B97-4C13-ABBD-C0BF8712391E}" type="datetimeFigureOut">
              <a:rPr lang="cs-CZ" smtClean="0"/>
              <a:t>5.2.2013</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31F11583-F2DE-49A5-8062-95B7C6F65B1B}"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990176194"/>
              </p:ext>
            </p:extLst>
          </p:nvPr>
        </p:nvGraphicFramePr>
        <p:xfrm>
          <a:off x="1259632" y="1700808"/>
          <a:ext cx="6696744"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96999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sz="quarter" idx="13"/>
          </p:nvPr>
        </p:nvSpPr>
        <p:spPr/>
        <p:txBody>
          <a:bodyPr/>
          <a:lstStyle/>
          <a:p>
            <a:pPr marL="45720" indent="0">
              <a:buNone/>
            </a:pPr>
            <a:endParaRPr lang="cs-CZ" dirty="0" smtClean="0"/>
          </a:p>
          <a:p>
            <a:pPr marL="45720" indent="0">
              <a:buNone/>
            </a:pPr>
            <a:r>
              <a:rPr lang="cs-CZ" dirty="0" smtClean="0"/>
              <a:t>Prezentace slouží k opakování látky z kapitol Nerosty a horniny, žáci pracují na </a:t>
            </a:r>
            <a:r>
              <a:rPr lang="cs-CZ" smtClean="0"/>
              <a:t>interaktivní tabuli.</a:t>
            </a:r>
            <a:endParaRPr lang="cs-CZ" dirty="0"/>
          </a:p>
        </p:txBody>
      </p:sp>
    </p:spTree>
    <p:extLst>
      <p:ext uri="{BB962C8B-B14F-4D97-AF65-F5344CB8AC3E}">
        <p14:creationId xmlns:p14="http://schemas.microsoft.com/office/powerpoint/2010/main" val="29102295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marL="0" indent="0" algn="l">
              <a:buNone/>
            </a:pPr>
            <a:r>
              <a:rPr lang="cs-CZ" sz="2400" dirty="0" smtClean="0"/>
              <a:t>Hledej ukryté názvy nerostů a hornin.</a:t>
            </a:r>
            <a:r>
              <a:rPr lang="cs-CZ" dirty="0" smtClean="0"/>
              <a:t> </a:t>
            </a:r>
            <a:endParaRPr lang="cs-CZ" dirty="0"/>
          </a:p>
        </p:txBody>
      </p:sp>
      <p:sp>
        <p:nvSpPr>
          <p:cNvPr id="3" name="Zástupný symbol pro obsah 2"/>
          <p:cNvSpPr>
            <a:spLocks noGrp="1"/>
          </p:cNvSpPr>
          <p:nvPr>
            <p:ph sz="quarter" idx="13"/>
          </p:nvPr>
        </p:nvSpPr>
        <p:spPr/>
        <p:txBody>
          <a:bodyPr>
            <a:normAutofit/>
          </a:bodyPr>
          <a:lstStyle/>
          <a:p>
            <a:pPr marL="45720" indent="0">
              <a:buNone/>
            </a:pPr>
            <a:endParaRPr lang="cs-CZ" sz="2000" dirty="0" smtClean="0"/>
          </a:p>
          <a:p>
            <a:pPr marL="45720" indent="0">
              <a:buNone/>
            </a:pPr>
            <a:r>
              <a:rPr lang="cs-CZ" sz="2000" dirty="0" smtClean="0"/>
              <a:t>Nalezla to ve skříni. Na kalhotách měl opasek, řemen nebo šle? Housle nemůžu ladit sám. Odnes vor do vody! Míček odehraješ snadno pálkou. Přestože jsem jí to říkal citlivě, rozplakala se. Byla to věru laskavá žena. Lepí se kancelářský papír vteřinovým lepidlem? V tomto obchodě koupíte kdykoli víno z našich vinic. Nůž má ostří broušené laserem.</a:t>
            </a:r>
            <a:endParaRPr lang="cs-CZ" sz="2000" dirty="0"/>
          </a:p>
        </p:txBody>
      </p:sp>
    </p:spTree>
    <p:extLst>
      <p:ext uri="{BB962C8B-B14F-4D97-AF65-F5344CB8AC3E}">
        <p14:creationId xmlns:p14="http://schemas.microsoft.com/office/powerpoint/2010/main" val="4016950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marL="0" indent="0" algn="l">
              <a:buNone/>
            </a:pPr>
            <a:r>
              <a:rPr lang="cs-CZ" sz="2400" dirty="0" smtClean="0"/>
              <a:t>Řešení :</a:t>
            </a:r>
            <a:endParaRPr lang="cs-CZ" sz="2400" dirty="0"/>
          </a:p>
        </p:txBody>
      </p:sp>
      <p:sp>
        <p:nvSpPr>
          <p:cNvPr id="3" name="Zástupný symbol pro obsah 2"/>
          <p:cNvSpPr>
            <a:spLocks noGrp="1"/>
          </p:cNvSpPr>
          <p:nvPr>
            <p:ph sz="quarter" idx="13"/>
          </p:nvPr>
        </p:nvSpPr>
        <p:spPr/>
        <p:txBody>
          <a:bodyPr/>
          <a:lstStyle/>
          <a:p>
            <a:pPr marL="45720" indent="0">
              <a:buNone/>
            </a:pPr>
            <a:r>
              <a:rPr lang="cs-CZ" sz="2400" dirty="0"/>
              <a:t>Nale</a:t>
            </a:r>
            <a:r>
              <a:rPr lang="cs-CZ" sz="2400" dirty="0">
                <a:solidFill>
                  <a:srgbClr val="FF0000"/>
                </a:solidFill>
              </a:rPr>
              <a:t>zla to </a:t>
            </a:r>
            <a:r>
              <a:rPr lang="cs-CZ" sz="2400" dirty="0"/>
              <a:t>ve skříni. Na kalhotách měl opase</a:t>
            </a:r>
            <a:r>
              <a:rPr lang="cs-CZ" sz="2400" dirty="0">
                <a:solidFill>
                  <a:srgbClr val="FF0000"/>
                </a:solidFill>
              </a:rPr>
              <a:t>k</a:t>
            </a:r>
            <a:r>
              <a:rPr lang="cs-CZ" sz="2400" dirty="0"/>
              <a:t>, </a:t>
            </a:r>
            <a:r>
              <a:rPr lang="cs-CZ" sz="2400" dirty="0">
                <a:solidFill>
                  <a:srgbClr val="FF0000"/>
                </a:solidFill>
              </a:rPr>
              <a:t>řemen</a:t>
            </a:r>
            <a:r>
              <a:rPr lang="cs-CZ" sz="2400" dirty="0"/>
              <a:t> nebo šle? Housle nemů</a:t>
            </a:r>
            <a:r>
              <a:rPr lang="cs-CZ" sz="2400" dirty="0">
                <a:solidFill>
                  <a:srgbClr val="FF0000"/>
                </a:solidFill>
              </a:rPr>
              <a:t>žu la</a:t>
            </a:r>
            <a:r>
              <a:rPr lang="cs-CZ" sz="2400" dirty="0"/>
              <a:t>dit sám. Odne</a:t>
            </a:r>
            <a:r>
              <a:rPr lang="cs-CZ" sz="2400" dirty="0">
                <a:solidFill>
                  <a:srgbClr val="FF0000"/>
                </a:solidFill>
              </a:rPr>
              <a:t>s vor </a:t>
            </a:r>
            <a:r>
              <a:rPr lang="cs-CZ" sz="2400" dirty="0"/>
              <a:t>do vody! Míček odehraješ snadn</a:t>
            </a:r>
            <a:r>
              <a:rPr lang="cs-CZ" sz="2400" dirty="0">
                <a:solidFill>
                  <a:srgbClr val="FF0000"/>
                </a:solidFill>
              </a:rPr>
              <a:t>o</a:t>
            </a:r>
            <a:r>
              <a:rPr lang="cs-CZ" sz="2400" dirty="0"/>
              <a:t> </a:t>
            </a:r>
            <a:r>
              <a:rPr lang="cs-CZ" sz="2400" dirty="0">
                <a:solidFill>
                  <a:srgbClr val="FF0000"/>
                </a:solidFill>
              </a:rPr>
              <a:t>pál</a:t>
            </a:r>
            <a:r>
              <a:rPr lang="cs-CZ" sz="2400" dirty="0"/>
              <a:t>kou. Přestože jsem jí to ří</a:t>
            </a:r>
            <a:r>
              <a:rPr lang="cs-CZ" sz="2400" dirty="0">
                <a:solidFill>
                  <a:srgbClr val="FF0000"/>
                </a:solidFill>
              </a:rPr>
              <a:t>kal</a:t>
            </a:r>
            <a:r>
              <a:rPr lang="cs-CZ" sz="2400" dirty="0"/>
              <a:t> </a:t>
            </a:r>
            <a:r>
              <a:rPr lang="cs-CZ" sz="2400" dirty="0">
                <a:solidFill>
                  <a:srgbClr val="FF0000"/>
                </a:solidFill>
              </a:rPr>
              <a:t>cit</a:t>
            </a:r>
            <a:r>
              <a:rPr lang="cs-CZ" sz="2400" dirty="0"/>
              <a:t>livě, rozplakala se. Byla to vě</a:t>
            </a:r>
            <a:r>
              <a:rPr lang="cs-CZ" sz="2400" dirty="0">
                <a:solidFill>
                  <a:srgbClr val="FF0000"/>
                </a:solidFill>
              </a:rPr>
              <a:t>ru la</a:t>
            </a:r>
            <a:r>
              <a:rPr lang="cs-CZ" sz="2400" dirty="0"/>
              <a:t>skavá žena. Le</a:t>
            </a:r>
            <a:r>
              <a:rPr lang="cs-CZ" sz="2400" dirty="0">
                <a:solidFill>
                  <a:srgbClr val="FF0000"/>
                </a:solidFill>
              </a:rPr>
              <a:t>pí</a:t>
            </a:r>
            <a:r>
              <a:rPr lang="cs-CZ" sz="2400" dirty="0"/>
              <a:t> </a:t>
            </a:r>
            <a:r>
              <a:rPr lang="cs-CZ" sz="2400" dirty="0">
                <a:solidFill>
                  <a:srgbClr val="FF0000"/>
                </a:solidFill>
              </a:rPr>
              <a:t>se</a:t>
            </a:r>
            <a:r>
              <a:rPr lang="cs-CZ" sz="2400" dirty="0"/>
              <a:t> </a:t>
            </a:r>
            <a:r>
              <a:rPr lang="cs-CZ" sz="2400" dirty="0">
                <a:solidFill>
                  <a:srgbClr val="FF0000"/>
                </a:solidFill>
              </a:rPr>
              <a:t>k</a:t>
            </a:r>
            <a:r>
              <a:rPr lang="cs-CZ" sz="2400" dirty="0"/>
              <a:t>ancelářský papír vteřinovým lepidlem? V tomto obchodě koupíte kdyk</a:t>
            </a:r>
            <a:r>
              <a:rPr lang="cs-CZ" sz="2400" dirty="0">
                <a:solidFill>
                  <a:srgbClr val="FF0000"/>
                </a:solidFill>
              </a:rPr>
              <a:t>oli</a:t>
            </a:r>
            <a:r>
              <a:rPr lang="cs-CZ" sz="2400" dirty="0"/>
              <a:t> </a:t>
            </a:r>
            <a:r>
              <a:rPr lang="cs-CZ" sz="2400" dirty="0">
                <a:solidFill>
                  <a:srgbClr val="FF0000"/>
                </a:solidFill>
              </a:rPr>
              <a:t>vín</a:t>
            </a:r>
            <a:r>
              <a:rPr lang="cs-CZ" sz="2400" dirty="0"/>
              <a:t>o z našich vinic. Nůž má o</a:t>
            </a:r>
            <a:r>
              <a:rPr lang="cs-CZ" sz="2400" dirty="0">
                <a:solidFill>
                  <a:srgbClr val="FF0000"/>
                </a:solidFill>
              </a:rPr>
              <a:t>stří</a:t>
            </a:r>
            <a:r>
              <a:rPr lang="cs-CZ" sz="2400" dirty="0"/>
              <a:t> </a:t>
            </a:r>
            <a:r>
              <a:rPr lang="cs-CZ" sz="2400" dirty="0">
                <a:solidFill>
                  <a:srgbClr val="FF0000"/>
                </a:solidFill>
              </a:rPr>
              <a:t>bro</a:t>
            </a:r>
            <a:r>
              <a:rPr lang="cs-CZ" sz="2400" dirty="0"/>
              <a:t>ušené laserem.</a:t>
            </a:r>
          </a:p>
          <a:p>
            <a:pPr marL="45720" indent="0">
              <a:buNone/>
            </a:pPr>
            <a:endParaRPr lang="cs-CZ" dirty="0"/>
          </a:p>
        </p:txBody>
      </p:sp>
    </p:spTree>
    <p:extLst>
      <p:ext uri="{BB962C8B-B14F-4D97-AF65-F5344CB8AC3E}">
        <p14:creationId xmlns:p14="http://schemas.microsoft.com/office/powerpoint/2010/main" val="440025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1547664" y="5157192"/>
            <a:ext cx="6512511" cy="1143000"/>
          </a:xfrm>
        </p:spPr>
        <p:txBody>
          <a:bodyPr/>
          <a:lstStyle/>
          <a:p>
            <a:pPr marL="0" indent="0" algn="l">
              <a:buNone/>
            </a:pPr>
            <a:r>
              <a:rPr lang="cs-CZ" sz="2400" dirty="0" smtClean="0">
                <a:latin typeface="Times New Roman" pitchFamily="18" charset="0"/>
                <a:cs typeface="Times New Roman" pitchFamily="18" charset="0"/>
              </a:rPr>
              <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Vyluštěte tajenku a vysvětlete, co znamená</a:t>
            </a:r>
            <a:endParaRPr lang="cs-CZ" sz="2400" dirty="0">
              <a:latin typeface="Times New Roman" pitchFamily="18" charset="0"/>
              <a:cs typeface="Times New Roman" pitchFamily="18" charset="0"/>
            </a:endParaRPr>
          </a:p>
        </p:txBody>
      </p:sp>
      <p:graphicFrame>
        <p:nvGraphicFramePr>
          <p:cNvPr id="4" name="Zástupný symbol pro obsah 3"/>
          <p:cNvGraphicFramePr>
            <a:graphicFrameLocks noGrp="1"/>
          </p:cNvGraphicFramePr>
          <p:nvPr>
            <p:ph sz="quarter" idx="13"/>
            <p:extLst>
              <p:ext uri="{D42A27DB-BD31-4B8C-83A1-F6EECF244321}">
                <p14:modId xmlns:p14="http://schemas.microsoft.com/office/powerpoint/2010/main" val="4126600570"/>
              </p:ext>
            </p:extLst>
          </p:nvPr>
        </p:nvGraphicFramePr>
        <p:xfrm>
          <a:off x="1043604" y="548680"/>
          <a:ext cx="3490380" cy="3960440"/>
        </p:xfrm>
        <a:graphic>
          <a:graphicData uri="http://schemas.openxmlformats.org/drawingml/2006/table">
            <a:tbl>
              <a:tblPr bandRow="1">
                <a:tableStyleId>{5C22544A-7EE6-4342-B048-85BDC9FD1C3A}</a:tableStyleId>
              </a:tblPr>
              <a:tblGrid>
                <a:gridCol w="349038"/>
                <a:gridCol w="349038"/>
                <a:gridCol w="349038"/>
                <a:gridCol w="349038"/>
                <a:gridCol w="349038"/>
                <a:gridCol w="349038"/>
                <a:gridCol w="349038"/>
                <a:gridCol w="349038"/>
                <a:gridCol w="349038"/>
                <a:gridCol w="349038"/>
              </a:tblGrid>
              <a:tr h="396044">
                <a:tc>
                  <a:txBody>
                    <a:bodyPr/>
                    <a:lstStyle/>
                    <a:p>
                      <a:pPr algn="ctr"/>
                      <a:endParaRPr lang="cs-CZ" dirty="0"/>
                    </a:p>
                  </a:txBody>
                  <a:tcPr marL="94442" marR="94442"/>
                </a:tc>
                <a:tc>
                  <a:txBody>
                    <a:bodyPr/>
                    <a:lstStyle/>
                    <a:p>
                      <a:pPr algn="ctr"/>
                      <a:endParaRPr lang="cs-CZ" dirty="0"/>
                    </a:p>
                  </a:txBody>
                  <a:tcPr marL="94442" marR="94442"/>
                </a:tc>
                <a:tc>
                  <a:txBody>
                    <a:bodyPr/>
                    <a:lstStyle/>
                    <a:p>
                      <a:pPr algn="ctr"/>
                      <a:endParaRPr lang="cs-CZ" dirty="0"/>
                    </a:p>
                  </a:txBody>
                  <a:tcPr marL="94442" marR="94442"/>
                </a:tc>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algn="ct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tr>
              <a:tr h="396044">
                <a:tc>
                  <a:txBody>
                    <a:bodyPr/>
                    <a:lstStyle/>
                    <a:p>
                      <a:pPr algn="ctr"/>
                      <a:endParaRPr lang="cs-CZ"/>
                    </a:p>
                  </a:txBody>
                  <a:tcPr marL="94442" marR="94442"/>
                </a:tc>
                <a:tc>
                  <a:txBody>
                    <a:bodyPr/>
                    <a:lstStyle/>
                    <a:p>
                      <a:pPr algn="ctr"/>
                      <a:endParaRPr lang="cs-CZ" dirty="0"/>
                    </a:p>
                  </a:txBody>
                  <a:tcPr marL="94442" marR="94442">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a:p>
                  </a:txBody>
                  <a:tcPr marL="94442" marR="94442">
                    <a:lnL w="12700" cap="flat" cmpd="sng" algn="ctr">
                      <a:solidFill>
                        <a:schemeClr val="tx1"/>
                      </a:solidFill>
                      <a:prstDash val="solid"/>
                      <a:round/>
                      <a:headEnd type="none" w="med" len="med"/>
                      <a:tailEnd type="none" w="med" len="med"/>
                    </a:lnL>
                    <a:lnT w="12700" cmpd="sng">
                      <a:noFill/>
                    </a:lnT>
                  </a:tcPr>
                </a:tc>
              </a:tr>
              <a:tr h="396044">
                <a:tc>
                  <a:txBody>
                    <a:bodyPr/>
                    <a:lstStyle/>
                    <a:p>
                      <a:pPr algn="ctr"/>
                      <a:endParaRPr lang="cs-CZ"/>
                    </a:p>
                  </a:txBody>
                  <a:tcPr marL="94442" marR="94442">
                    <a:lnR w="12700" cap="flat" cmpd="sng" algn="ctr">
                      <a:solidFill>
                        <a:schemeClr val="tx1"/>
                      </a:solidFill>
                      <a:prstDash val="solid"/>
                      <a:round/>
                      <a:headEnd type="none" w="med" len="med"/>
                      <a:tailEnd type="none" w="med" len="med"/>
                    </a:lnR>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a:p>
                  </a:txBody>
                  <a:tcPr marL="94442" marR="94442"/>
                </a:tc>
              </a:tr>
              <a:tr h="396044">
                <a:tc>
                  <a:txBody>
                    <a:bodyPr/>
                    <a:lstStyle/>
                    <a:p>
                      <a:pPr algn="ctr"/>
                      <a:endParaRPr lang="cs-CZ"/>
                    </a:p>
                  </a:txBody>
                  <a:tcPr marL="94442" marR="94442"/>
                </a:tc>
                <a:tc>
                  <a:txBody>
                    <a:bodyPr/>
                    <a:lstStyle/>
                    <a:p>
                      <a:pPr algn="ctr"/>
                      <a:endParaRPr lang="cs-CZ"/>
                    </a:p>
                  </a:txBody>
                  <a:tcPr marL="94442" marR="94442">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a:p>
                  </a:txBody>
                  <a:tcPr marL="94442" marR="94442">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r>
              <a:tr h="396044">
                <a:tc>
                  <a:txBody>
                    <a:bodyPr/>
                    <a:lstStyle/>
                    <a:p>
                      <a:pPr algn="ctr"/>
                      <a:endParaRPr lang="cs-CZ"/>
                    </a:p>
                  </a:txBody>
                  <a:tcPr marL="94442" marR="94442"/>
                </a:tc>
                <a:tc>
                  <a:txBody>
                    <a:bodyPr/>
                    <a:lstStyle/>
                    <a:p>
                      <a:pPr algn="ctr"/>
                      <a:endParaRPr lang="cs-CZ"/>
                    </a:p>
                  </a:txBody>
                  <a:tcPr marL="94442" marR="94442"/>
                </a:tc>
                <a:tc>
                  <a:txBody>
                    <a:bodyPr/>
                    <a:lstStyle/>
                    <a:p>
                      <a:pPr algn="ctr"/>
                      <a:endParaRPr lang="cs-CZ"/>
                    </a:p>
                  </a:txBody>
                  <a:tcPr marL="94442" marR="94442">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96044">
                <a:tc>
                  <a:txBody>
                    <a:bodyPr/>
                    <a:lstStyle/>
                    <a:p>
                      <a:pPr algn="ctr"/>
                      <a:endParaRPr lang="cs-CZ"/>
                    </a:p>
                  </a:txBody>
                  <a:tcPr marL="94442" marR="94442"/>
                </a:tc>
                <a:tc>
                  <a:txBody>
                    <a:bodyPr/>
                    <a:lstStyle/>
                    <a:p>
                      <a:pPr algn="ctr"/>
                      <a:endParaRPr lang="cs-CZ"/>
                    </a:p>
                  </a:txBody>
                  <a:tcPr marL="94442" marR="94442">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96044">
                <a:tc>
                  <a:txBody>
                    <a:bodyPr/>
                    <a:lstStyle/>
                    <a:p>
                      <a:pPr algn="ctr"/>
                      <a:endParaRPr lang="cs-CZ"/>
                    </a:p>
                  </a:txBody>
                  <a:tcPr marL="94442" marR="94442">
                    <a:lnR w="12700" cap="flat" cmpd="sng" algn="ctr">
                      <a:solidFill>
                        <a:schemeClr val="tx1"/>
                      </a:solidFill>
                      <a:prstDash val="solid"/>
                      <a:round/>
                      <a:headEnd type="none" w="med" len="med"/>
                      <a:tailEnd type="none" w="med" len="med"/>
                    </a:lnR>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96044">
                <a:tc>
                  <a:txBody>
                    <a:bodyPr/>
                    <a:lstStyle/>
                    <a:p>
                      <a:pPr algn="ctr"/>
                      <a:endParaRPr lang="cs-CZ"/>
                    </a:p>
                  </a:txBody>
                  <a:tcPr marL="94442" marR="94442"/>
                </a:tc>
                <a:tc>
                  <a:txBody>
                    <a:bodyPr/>
                    <a:lstStyle/>
                    <a:p>
                      <a:pPr algn="ctr"/>
                      <a:endParaRPr lang="cs-CZ"/>
                    </a:p>
                  </a:txBody>
                  <a:tcPr marL="94442" marR="94442">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a:p>
                  </a:txBody>
                  <a:tcPr marL="94442" marR="94442">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96044">
                <a:tc>
                  <a:txBody>
                    <a:bodyPr/>
                    <a:lstStyle/>
                    <a:p>
                      <a:pPr algn="ctr"/>
                      <a:endParaRPr lang="cs-CZ"/>
                    </a:p>
                  </a:txBody>
                  <a:tcPr marL="94442" marR="94442">
                    <a:lnB w="12700" cap="flat" cmpd="sng" algn="ctr">
                      <a:solidFill>
                        <a:schemeClr val="tx1"/>
                      </a:solidFill>
                      <a:prstDash val="solid"/>
                      <a:round/>
                      <a:headEnd type="none" w="med" len="med"/>
                      <a:tailEnd type="none" w="med" len="med"/>
                    </a:lnB>
                  </a:tcPr>
                </a:tc>
                <a:tc>
                  <a:txBody>
                    <a:bodyPr/>
                    <a:lstStyle/>
                    <a:p>
                      <a:pPr algn="ctr"/>
                      <a:endParaRPr lang="cs-CZ"/>
                    </a:p>
                  </a:txBody>
                  <a:tcPr marL="94442" marR="94442">
                    <a:lnB w="12700" cap="flat" cmpd="sng" algn="ctr">
                      <a:solidFill>
                        <a:schemeClr val="tx1"/>
                      </a:solidFill>
                      <a:prstDash val="solid"/>
                      <a:round/>
                      <a:headEnd type="none" w="med" len="med"/>
                      <a:tailEnd type="none" w="med" len="med"/>
                    </a:lnB>
                  </a:tcPr>
                </a:tc>
                <a:tc>
                  <a:txBody>
                    <a:bodyPr/>
                    <a:lstStyle/>
                    <a:p>
                      <a:pPr algn="ctr"/>
                      <a:endParaRPr lang="cs-CZ"/>
                    </a:p>
                  </a:txBody>
                  <a:tcPr marL="94442" marR="94442">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96044">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a:endParaRPr lang="cs-CZ" dirty="0"/>
                    </a:p>
                  </a:txBody>
                  <a:tcPr marL="94442" marR="94442">
                    <a:lnT w="12700" cap="flat" cmpd="sng" algn="ctr">
                      <a:solidFill>
                        <a:schemeClr val="tx1"/>
                      </a:solidFill>
                      <a:prstDash val="solid"/>
                      <a:round/>
                      <a:headEnd type="none" w="med" len="med"/>
                      <a:tailEnd type="none" w="med" len="med"/>
                    </a:lnT>
                  </a:tcPr>
                </a:tc>
                <a:tc>
                  <a:txBody>
                    <a:bodyPr/>
                    <a:lstStyle/>
                    <a:p>
                      <a:pPr algn="ctr"/>
                      <a:endParaRPr lang="cs-CZ" dirty="0"/>
                    </a:p>
                  </a:txBody>
                  <a:tcPr marL="94442" marR="94442">
                    <a:lnT w="12700" cap="flat" cmpd="sng" algn="ctr">
                      <a:solidFill>
                        <a:schemeClr val="tx1"/>
                      </a:solidFill>
                      <a:prstDash val="solid"/>
                      <a:round/>
                      <a:headEnd type="none" w="med" len="med"/>
                      <a:tailEnd type="none" w="med" len="med"/>
                    </a:lnT>
                  </a:tcPr>
                </a:tc>
                <a:tc>
                  <a:txBody>
                    <a:bodyPr/>
                    <a:lstStyle/>
                    <a:p>
                      <a:endParaRPr lang="cs-CZ" dirty="0"/>
                    </a:p>
                  </a:txBody>
                  <a:tcPr marL="94442" marR="94442">
                    <a:lnT w="12700" cap="flat" cmpd="sng" algn="ctr">
                      <a:solidFill>
                        <a:schemeClr val="tx1"/>
                      </a:solidFill>
                      <a:prstDash val="solid"/>
                      <a:round/>
                      <a:headEnd type="none" w="med" len="med"/>
                      <a:tailEnd type="none" w="med" len="med"/>
                    </a:lnT>
                  </a:tcPr>
                </a:tc>
              </a:tr>
            </a:tbl>
          </a:graphicData>
        </a:graphic>
      </p:graphicFrame>
      <p:sp>
        <p:nvSpPr>
          <p:cNvPr id="6" name="Zástupný symbol pro obsah 5"/>
          <p:cNvSpPr>
            <a:spLocks noGrp="1"/>
          </p:cNvSpPr>
          <p:nvPr>
            <p:ph sz="quarter" idx="14"/>
          </p:nvPr>
        </p:nvSpPr>
        <p:spPr>
          <a:xfrm>
            <a:off x="4645152" y="548680"/>
            <a:ext cx="3527248" cy="4176464"/>
          </a:xfrm>
        </p:spPr>
        <p:txBody>
          <a:bodyPr>
            <a:normAutofit lnSpcReduction="10000"/>
          </a:bodyPr>
          <a:lstStyle/>
          <a:p>
            <a:pPr marL="502920" indent="-457200">
              <a:buAutoNum type="arabicPeriod"/>
            </a:pPr>
            <a:r>
              <a:rPr lang="cs-CZ" sz="1800" dirty="0" smtClean="0">
                <a:latin typeface="Times New Roman" pitchFamily="18" charset="0"/>
                <a:cs typeface="Times New Roman" pitchFamily="18" charset="0"/>
              </a:rPr>
              <a:t>Druhá vrstva zemského tělesa</a:t>
            </a:r>
          </a:p>
          <a:p>
            <a:pPr marL="502920" indent="-457200">
              <a:buAutoNum type="arabicPeriod"/>
            </a:pPr>
            <a:r>
              <a:rPr lang="cs-CZ" sz="1800" dirty="0" smtClean="0">
                <a:latin typeface="Times New Roman" pitchFamily="18" charset="0"/>
                <a:cs typeface="Times New Roman" pitchFamily="18" charset="0"/>
              </a:rPr>
              <a:t>Stejnorodá neústrojná přírodnina</a:t>
            </a:r>
          </a:p>
          <a:p>
            <a:pPr marL="502920" indent="-457200">
              <a:buAutoNum type="arabicPeriod"/>
            </a:pPr>
            <a:r>
              <a:rPr lang="cs-CZ" sz="1800" dirty="0" smtClean="0">
                <a:latin typeface="Times New Roman" pitchFamily="18" charset="0"/>
                <a:cs typeface="Times New Roman" pitchFamily="18" charset="0"/>
              </a:rPr>
              <a:t>Drahý kov</a:t>
            </a:r>
          </a:p>
          <a:p>
            <a:pPr marL="502920" indent="-457200">
              <a:buAutoNum type="arabicPeriod"/>
            </a:pPr>
            <a:r>
              <a:rPr lang="cs-CZ" sz="1800" dirty="0" smtClean="0">
                <a:latin typeface="Times New Roman" pitchFamily="18" charset="0"/>
                <a:cs typeface="Times New Roman" pitchFamily="18" charset="0"/>
              </a:rPr>
              <a:t>Různorodá neústrojná přírodnina</a:t>
            </a:r>
          </a:p>
          <a:p>
            <a:pPr marL="502920" indent="-457200">
              <a:buAutoNum type="arabicPeriod"/>
            </a:pPr>
            <a:r>
              <a:rPr lang="cs-CZ" sz="1800" dirty="0" smtClean="0">
                <a:latin typeface="Times New Roman" pitchFamily="18" charset="0"/>
                <a:cs typeface="Times New Roman" pitchFamily="18" charset="0"/>
              </a:rPr>
              <a:t>Stupnice tvrdosti (autor)</a:t>
            </a:r>
          </a:p>
          <a:p>
            <a:pPr marL="502920" indent="-457200">
              <a:buAutoNum type="arabicPeriod"/>
            </a:pPr>
            <a:r>
              <a:rPr lang="cs-CZ" sz="1800" dirty="0" smtClean="0">
                <a:latin typeface="Times New Roman" pitchFamily="18" charset="0"/>
                <a:cs typeface="Times New Roman" pitchFamily="18" charset="0"/>
              </a:rPr>
              <a:t>Součásti vesmíru</a:t>
            </a:r>
          </a:p>
          <a:p>
            <a:pPr marL="502920" indent="-457200">
              <a:buAutoNum type="arabicPeriod"/>
            </a:pPr>
            <a:r>
              <a:rPr lang="cs-CZ" sz="1800" dirty="0" smtClean="0">
                <a:latin typeface="Times New Roman" pitchFamily="18" charset="0"/>
                <a:cs typeface="Times New Roman" pitchFamily="18" charset="0"/>
              </a:rPr>
              <a:t>Plynný obal Země</a:t>
            </a:r>
          </a:p>
          <a:p>
            <a:pPr marL="502920" indent="-457200">
              <a:buAutoNum type="arabicPeriod"/>
            </a:pPr>
            <a:r>
              <a:rPr lang="cs-CZ" sz="1800" dirty="0" smtClean="0">
                <a:latin typeface="Times New Roman" pitchFamily="18" charset="0"/>
                <a:cs typeface="Times New Roman" pitchFamily="18" charset="0"/>
              </a:rPr>
              <a:t>Tavenina, ze které vznikají horniny</a:t>
            </a:r>
          </a:p>
          <a:p>
            <a:pPr marL="502920" indent="-457200">
              <a:buAutoNum type="arabicPeriod"/>
            </a:pPr>
            <a:r>
              <a:rPr lang="cs-CZ" sz="1800" dirty="0" smtClean="0">
                <a:latin typeface="Times New Roman" pitchFamily="18" charset="0"/>
                <a:cs typeface="Times New Roman" pitchFamily="18" charset="0"/>
              </a:rPr>
              <a:t>Nerost</a:t>
            </a:r>
          </a:p>
          <a:p>
            <a:pPr marL="502920" indent="-457200">
              <a:buAutoNum type="arabicPeriod"/>
            </a:pPr>
            <a:r>
              <a:rPr lang="cs-CZ" sz="1800" dirty="0" smtClean="0">
                <a:latin typeface="Times New Roman" pitchFamily="18" charset="0"/>
                <a:cs typeface="Times New Roman" pitchFamily="18" charset="0"/>
              </a:rPr>
              <a:t>Nejměkčí nerost</a:t>
            </a:r>
          </a:p>
          <a:p>
            <a:pPr marL="502920" indent="-457200">
              <a:buAutoNum type="arabicPeriod"/>
            </a:pPr>
            <a:endParaRPr lang="cs-CZ" sz="2000" dirty="0">
              <a:latin typeface="Times New Roman" pitchFamily="18" charset="0"/>
              <a:cs typeface="Times New Roman" pitchFamily="18" charset="0"/>
            </a:endParaRPr>
          </a:p>
        </p:txBody>
      </p:sp>
    </p:spTree>
    <p:extLst>
      <p:ext uri="{BB962C8B-B14F-4D97-AF65-F5344CB8AC3E}">
        <p14:creationId xmlns:p14="http://schemas.microsoft.com/office/powerpoint/2010/main" val="1377990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1547664" y="5229200"/>
            <a:ext cx="6512511" cy="1143000"/>
          </a:xfrm>
        </p:spPr>
        <p:txBody>
          <a:bodyPr/>
          <a:lstStyle/>
          <a:p>
            <a:pPr marL="0" indent="0" algn="l">
              <a:buNone/>
            </a:pPr>
            <a:r>
              <a:rPr lang="cs-CZ" sz="2400" dirty="0" smtClean="0">
                <a:latin typeface="Times New Roman" pitchFamily="18" charset="0"/>
                <a:cs typeface="Times New Roman" pitchFamily="18" charset="0"/>
              </a:rPr>
              <a:t>Vyluštěte tajenku a vysvětlete, co znamená</a:t>
            </a:r>
            <a:br>
              <a:rPr lang="cs-CZ" sz="2400" dirty="0" smtClean="0">
                <a:latin typeface="Times New Roman" pitchFamily="18" charset="0"/>
                <a:cs typeface="Times New Roman" pitchFamily="18" charset="0"/>
              </a:rPr>
            </a:br>
            <a:r>
              <a:rPr lang="cs-CZ" sz="2400" dirty="0" smtClean="0">
                <a:solidFill>
                  <a:srgbClr val="FF0000"/>
                </a:solidFill>
                <a:latin typeface="Times New Roman" pitchFamily="18" charset="0"/>
                <a:cs typeface="Times New Roman" pitchFamily="18" charset="0"/>
              </a:rPr>
              <a:t>Petrologie = věda o horninách</a:t>
            </a:r>
            <a:endParaRPr lang="cs-CZ" sz="2400" dirty="0">
              <a:latin typeface="Times New Roman" pitchFamily="18" charset="0"/>
              <a:cs typeface="Times New Roman" pitchFamily="18" charset="0"/>
            </a:endParaRPr>
          </a:p>
        </p:txBody>
      </p:sp>
      <p:graphicFrame>
        <p:nvGraphicFramePr>
          <p:cNvPr id="4" name="Zástupný symbol pro obsah 3"/>
          <p:cNvGraphicFramePr>
            <a:graphicFrameLocks noGrp="1"/>
          </p:cNvGraphicFramePr>
          <p:nvPr>
            <p:ph sz="quarter" idx="13"/>
            <p:extLst>
              <p:ext uri="{D42A27DB-BD31-4B8C-83A1-F6EECF244321}">
                <p14:modId xmlns:p14="http://schemas.microsoft.com/office/powerpoint/2010/main" val="429274093"/>
              </p:ext>
            </p:extLst>
          </p:nvPr>
        </p:nvGraphicFramePr>
        <p:xfrm>
          <a:off x="1043604" y="548680"/>
          <a:ext cx="3490380" cy="3960440"/>
        </p:xfrm>
        <a:graphic>
          <a:graphicData uri="http://schemas.openxmlformats.org/drawingml/2006/table">
            <a:tbl>
              <a:tblPr bandRow="1">
                <a:tableStyleId>{5C22544A-7EE6-4342-B048-85BDC9FD1C3A}</a:tableStyleId>
              </a:tblPr>
              <a:tblGrid>
                <a:gridCol w="349038"/>
                <a:gridCol w="349038"/>
                <a:gridCol w="349038"/>
                <a:gridCol w="349038"/>
                <a:gridCol w="349038"/>
                <a:gridCol w="349038"/>
                <a:gridCol w="349038"/>
                <a:gridCol w="349038"/>
                <a:gridCol w="349038"/>
                <a:gridCol w="349038"/>
              </a:tblGrid>
              <a:tr h="396044">
                <a:tc>
                  <a:txBody>
                    <a:bodyPr/>
                    <a:lstStyle/>
                    <a:p>
                      <a:pPr algn="ctr"/>
                      <a:endParaRPr lang="cs-CZ" dirty="0"/>
                    </a:p>
                  </a:txBody>
                  <a:tcPr marL="94442" marR="94442"/>
                </a:tc>
                <a:tc>
                  <a:txBody>
                    <a:bodyPr/>
                    <a:lstStyle/>
                    <a:p>
                      <a:pPr algn="ctr"/>
                      <a:endParaRPr lang="cs-CZ" dirty="0"/>
                    </a:p>
                  </a:txBody>
                  <a:tcPr marL="94442" marR="94442"/>
                </a:tc>
                <a:tc>
                  <a:txBody>
                    <a:bodyPr/>
                    <a:lstStyle/>
                    <a:p>
                      <a:pPr algn="ctr"/>
                      <a:endParaRPr lang="cs-CZ" dirty="0"/>
                    </a:p>
                  </a:txBody>
                  <a:tcPr marL="94442" marR="94442"/>
                </a:tc>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algn="ctr"/>
                      <a:r>
                        <a:rPr lang="cs-CZ" dirty="0" smtClean="0">
                          <a:solidFill>
                            <a:schemeClr val="bg2">
                              <a:lumMod val="75000"/>
                            </a:schemeClr>
                          </a:solidFill>
                        </a:rPr>
                        <a:t>P</a:t>
                      </a: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cs-CZ" dirty="0" smtClean="0"/>
                        <a:t>L</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Á</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Š</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Ť</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tr>
              <a:tr h="396044">
                <a:tc>
                  <a:txBody>
                    <a:bodyPr/>
                    <a:lstStyle/>
                    <a:p>
                      <a:pPr algn="ctr"/>
                      <a:endParaRPr lang="cs-CZ"/>
                    </a:p>
                  </a:txBody>
                  <a:tcPr marL="94442" marR="94442"/>
                </a:tc>
                <a:tc>
                  <a:txBody>
                    <a:bodyPr/>
                    <a:lstStyle/>
                    <a:p>
                      <a:pPr algn="ctr"/>
                      <a:endParaRPr lang="cs-CZ" dirty="0"/>
                    </a:p>
                  </a:txBody>
                  <a:tcPr marL="94442" marR="94442">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algn="ctr"/>
                      <a:r>
                        <a:rPr lang="cs-CZ" dirty="0" smtClean="0"/>
                        <a:t>N</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solidFill>
                            <a:schemeClr val="bg2">
                              <a:lumMod val="75000"/>
                            </a:schemeClr>
                          </a:solidFill>
                        </a:rPr>
                        <a:t>E</a:t>
                      </a: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cs-CZ" dirty="0" smtClean="0"/>
                        <a:t>R</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O</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S</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T</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T w="12700" cmpd="sng">
                      <a:noFill/>
                    </a:lnT>
                  </a:tcPr>
                </a:tc>
              </a:tr>
              <a:tr h="396044">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tcPr>
                </a:tc>
                <a:tc>
                  <a:txBody>
                    <a:bodyPr/>
                    <a:lstStyle/>
                    <a:p>
                      <a:pPr algn="ctr"/>
                      <a:r>
                        <a:rPr lang="cs-CZ" dirty="0" smtClean="0"/>
                        <a:t>Z</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L</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A</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solidFill>
                            <a:schemeClr val="bg2">
                              <a:lumMod val="75000"/>
                            </a:schemeClr>
                          </a:solidFill>
                        </a:rPr>
                        <a:t>T</a:t>
                      </a: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cs-CZ" dirty="0" smtClean="0"/>
                        <a:t>O</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tc>
              </a:tr>
              <a:tr h="396044">
                <a:tc>
                  <a:txBody>
                    <a:bodyPr/>
                    <a:lstStyle/>
                    <a:p>
                      <a:pPr algn="ctr"/>
                      <a:endParaRPr lang="cs-CZ" dirty="0"/>
                    </a:p>
                  </a:txBody>
                  <a:tcPr marL="94442" marR="94442"/>
                </a:tc>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a:r>
                        <a:rPr lang="cs-CZ" dirty="0" smtClean="0"/>
                        <a:t>H</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O</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solidFill>
                            <a:schemeClr val="bg2">
                              <a:lumMod val="75000"/>
                            </a:schemeClr>
                          </a:solidFill>
                        </a:rPr>
                        <a:t>R</a:t>
                      </a: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cs-CZ" dirty="0" smtClean="0"/>
                        <a:t>N</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I</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N</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A</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r>
              <a:tr h="396044">
                <a:tc>
                  <a:txBody>
                    <a:bodyPr/>
                    <a:lstStyle/>
                    <a:p>
                      <a:pPr algn="ctr"/>
                      <a:endParaRPr lang="cs-CZ" dirty="0"/>
                    </a:p>
                  </a:txBody>
                  <a:tcPr marL="94442" marR="94442"/>
                </a:tc>
                <a:tc>
                  <a:txBody>
                    <a:bodyPr/>
                    <a:lstStyle/>
                    <a:p>
                      <a:pPr algn="ctr"/>
                      <a:endParaRPr lang="cs-CZ" dirty="0"/>
                    </a:p>
                  </a:txBody>
                  <a:tcPr marL="94442" marR="94442"/>
                </a:tc>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a:r>
                        <a:rPr lang="cs-CZ" dirty="0" smtClean="0"/>
                        <a:t>M</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solidFill>
                            <a:schemeClr val="bg2">
                              <a:lumMod val="75000"/>
                            </a:schemeClr>
                          </a:solidFill>
                        </a:rPr>
                        <a:t>O</a:t>
                      </a: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cs-CZ" dirty="0" smtClean="0"/>
                        <a:t>H</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S</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O</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V</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A</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96044">
                <a:tc>
                  <a:txBody>
                    <a:bodyPr/>
                    <a:lstStyle/>
                    <a:p>
                      <a:pPr algn="ctr"/>
                      <a:endParaRPr lang="cs-CZ" dirty="0"/>
                    </a:p>
                  </a:txBody>
                  <a:tcPr marL="94442" marR="94442"/>
                </a:tc>
                <a:tc>
                  <a:txBody>
                    <a:bodyPr/>
                    <a:lstStyle/>
                    <a:p>
                      <a:pPr algn="ctr"/>
                      <a:endParaRPr lang="cs-CZ" dirty="0"/>
                    </a:p>
                  </a:txBody>
                  <a:tcPr marL="94442" marR="94442">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algn="ctr"/>
                      <a:r>
                        <a:rPr lang="cs-CZ" dirty="0" smtClean="0"/>
                        <a:t>P</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solidFill>
                            <a:schemeClr val="bg2">
                              <a:lumMod val="75000"/>
                            </a:schemeClr>
                          </a:solidFill>
                        </a:rPr>
                        <a:t>L</a:t>
                      </a: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cs-CZ" dirty="0" smtClean="0"/>
                        <a:t>A</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N</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E</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T</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dirty="0" smtClean="0"/>
                        <a:t>Y</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96044">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tcPr>
                </a:tc>
                <a:tc>
                  <a:txBody>
                    <a:bodyPr/>
                    <a:lstStyle/>
                    <a:p>
                      <a:pPr algn="ctr"/>
                      <a:r>
                        <a:rPr lang="cs-CZ" dirty="0" smtClean="0"/>
                        <a:t>A</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T</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M</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solidFill>
                            <a:schemeClr val="bg2">
                              <a:lumMod val="75000"/>
                            </a:schemeClr>
                          </a:solidFill>
                        </a:rPr>
                        <a:t>O</a:t>
                      </a: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cs-CZ" dirty="0" smtClean="0"/>
                        <a:t>S</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F</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É</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R</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dirty="0" smtClean="0"/>
                        <a:t>A</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96044">
                <a:tc>
                  <a:txBody>
                    <a:bodyPr/>
                    <a:lstStyle/>
                    <a:p>
                      <a:pPr algn="ctr"/>
                      <a:endParaRPr lang="cs-CZ" dirty="0"/>
                    </a:p>
                  </a:txBody>
                  <a:tcPr marL="94442" marR="94442"/>
                </a:tc>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a:r>
                        <a:rPr lang="cs-CZ" dirty="0" smtClean="0"/>
                        <a:t>M</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A</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solidFill>
                            <a:schemeClr val="bg2">
                              <a:lumMod val="75000"/>
                            </a:schemeClr>
                          </a:solidFill>
                        </a:rPr>
                        <a:t>G</a:t>
                      </a: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cs-CZ" dirty="0" smtClean="0"/>
                        <a:t>M</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A</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marL="94442" marR="94442">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96044">
                <a:tc>
                  <a:txBody>
                    <a:bodyPr/>
                    <a:lstStyle/>
                    <a:p>
                      <a:pPr algn="ctr"/>
                      <a:endParaRPr lang="cs-CZ" dirty="0"/>
                    </a:p>
                  </a:txBody>
                  <a:tcPr marL="94442" marR="94442">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M</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solidFill>
                            <a:schemeClr val="bg2">
                              <a:lumMod val="75000"/>
                            </a:schemeClr>
                          </a:solidFill>
                        </a:rPr>
                        <a:t>I</a:t>
                      </a: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cs-CZ" dirty="0" smtClean="0"/>
                        <a:t>N</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E</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R</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Á</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dirty="0" smtClean="0"/>
                        <a:t>L</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96044">
                <a:tc>
                  <a:txBody>
                    <a:bodyPr/>
                    <a:lstStyle/>
                    <a:p>
                      <a:pPr algn="ctr"/>
                      <a:r>
                        <a:rPr lang="cs-CZ" dirty="0" smtClean="0"/>
                        <a:t>M</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A</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S</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t>T</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dirty="0" smtClean="0">
                          <a:solidFill>
                            <a:schemeClr val="bg2">
                              <a:lumMod val="75000"/>
                            </a:schemeClr>
                          </a:solidFill>
                        </a:rPr>
                        <a:t>E</a:t>
                      </a:r>
                      <a:endParaRPr lang="cs-CZ" dirty="0">
                        <a:solidFill>
                          <a:schemeClr val="bg2">
                            <a:lumMod val="75000"/>
                          </a:schemeClr>
                        </a:solidFill>
                      </a:endParaRPr>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cs-CZ" dirty="0" smtClean="0"/>
                        <a:t>K</a:t>
                      </a:r>
                      <a:endParaRPr lang="cs-CZ" dirty="0"/>
                    </a:p>
                  </a:txBody>
                  <a:tcPr marL="94442" marR="9444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dirty="0"/>
                    </a:p>
                  </a:txBody>
                  <a:tcPr marL="94442" marR="94442">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a:endParaRPr lang="cs-CZ" dirty="0"/>
                    </a:p>
                  </a:txBody>
                  <a:tcPr marL="94442" marR="94442">
                    <a:lnT w="12700" cap="flat" cmpd="sng" algn="ctr">
                      <a:solidFill>
                        <a:schemeClr val="tx1"/>
                      </a:solidFill>
                      <a:prstDash val="solid"/>
                      <a:round/>
                      <a:headEnd type="none" w="med" len="med"/>
                      <a:tailEnd type="none" w="med" len="med"/>
                    </a:lnT>
                  </a:tcPr>
                </a:tc>
                <a:tc>
                  <a:txBody>
                    <a:bodyPr/>
                    <a:lstStyle/>
                    <a:p>
                      <a:pPr algn="ctr"/>
                      <a:endParaRPr lang="cs-CZ" dirty="0"/>
                    </a:p>
                  </a:txBody>
                  <a:tcPr marL="94442" marR="94442">
                    <a:lnT w="12700" cap="flat" cmpd="sng" algn="ctr">
                      <a:solidFill>
                        <a:schemeClr val="tx1"/>
                      </a:solidFill>
                      <a:prstDash val="solid"/>
                      <a:round/>
                      <a:headEnd type="none" w="med" len="med"/>
                      <a:tailEnd type="none" w="med" len="med"/>
                    </a:lnT>
                  </a:tcPr>
                </a:tc>
                <a:tc>
                  <a:txBody>
                    <a:bodyPr/>
                    <a:lstStyle/>
                    <a:p>
                      <a:endParaRPr lang="cs-CZ" dirty="0"/>
                    </a:p>
                  </a:txBody>
                  <a:tcPr marL="94442" marR="94442">
                    <a:lnT w="12700" cap="flat" cmpd="sng" algn="ctr">
                      <a:solidFill>
                        <a:schemeClr val="tx1"/>
                      </a:solidFill>
                      <a:prstDash val="solid"/>
                      <a:round/>
                      <a:headEnd type="none" w="med" len="med"/>
                      <a:tailEnd type="none" w="med" len="med"/>
                    </a:lnT>
                  </a:tcPr>
                </a:tc>
              </a:tr>
            </a:tbl>
          </a:graphicData>
        </a:graphic>
      </p:graphicFrame>
      <p:sp>
        <p:nvSpPr>
          <p:cNvPr id="6" name="Zástupný symbol pro obsah 5"/>
          <p:cNvSpPr>
            <a:spLocks noGrp="1"/>
          </p:cNvSpPr>
          <p:nvPr>
            <p:ph sz="quarter" idx="14"/>
          </p:nvPr>
        </p:nvSpPr>
        <p:spPr>
          <a:xfrm>
            <a:off x="4645152" y="548680"/>
            <a:ext cx="3527248" cy="4176464"/>
          </a:xfrm>
        </p:spPr>
        <p:txBody>
          <a:bodyPr>
            <a:normAutofit lnSpcReduction="10000"/>
          </a:bodyPr>
          <a:lstStyle/>
          <a:p>
            <a:pPr marL="502920" indent="-457200">
              <a:buAutoNum type="arabicPeriod"/>
            </a:pPr>
            <a:r>
              <a:rPr lang="cs-CZ" sz="1800" dirty="0" smtClean="0">
                <a:latin typeface="Times New Roman" pitchFamily="18" charset="0"/>
                <a:cs typeface="Times New Roman" pitchFamily="18" charset="0"/>
              </a:rPr>
              <a:t>Druhá vrstva zemského tělesa</a:t>
            </a:r>
          </a:p>
          <a:p>
            <a:pPr marL="502920" indent="-457200">
              <a:buAutoNum type="arabicPeriod"/>
            </a:pPr>
            <a:r>
              <a:rPr lang="cs-CZ" sz="1800" dirty="0" smtClean="0">
                <a:latin typeface="Times New Roman" pitchFamily="18" charset="0"/>
                <a:cs typeface="Times New Roman" pitchFamily="18" charset="0"/>
              </a:rPr>
              <a:t>Stejnorodá neústrojná přírodnina</a:t>
            </a:r>
          </a:p>
          <a:p>
            <a:pPr marL="502920" indent="-457200">
              <a:buAutoNum type="arabicPeriod"/>
            </a:pPr>
            <a:r>
              <a:rPr lang="cs-CZ" sz="1800" dirty="0" smtClean="0">
                <a:latin typeface="Times New Roman" pitchFamily="18" charset="0"/>
                <a:cs typeface="Times New Roman" pitchFamily="18" charset="0"/>
              </a:rPr>
              <a:t>Drahý kov</a:t>
            </a:r>
          </a:p>
          <a:p>
            <a:pPr marL="502920" indent="-457200">
              <a:buAutoNum type="arabicPeriod"/>
            </a:pPr>
            <a:r>
              <a:rPr lang="cs-CZ" sz="1800" dirty="0" smtClean="0">
                <a:latin typeface="Times New Roman" pitchFamily="18" charset="0"/>
                <a:cs typeface="Times New Roman" pitchFamily="18" charset="0"/>
              </a:rPr>
              <a:t>Různorodá neústrojná přírodnina</a:t>
            </a:r>
          </a:p>
          <a:p>
            <a:pPr marL="502920" indent="-457200">
              <a:buAutoNum type="arabicPeriod"/>
            </a:pPr>
            <a:r>
              <a:rPr lang="cs-CZ" sz="1800" dirty="0" smtClean="0">
                <a:latin typeface="Times New Roman" pitchFamily="18" charset="0"/>
                <a:cs typeface="Times New Roman" pitchFamily="18" charset="0"/>
              </a:rPr>
              <a:t>Stupnice tvrdosti (autor)</a:t>
            </a:r>
          </a:p>
          <a:p>
            <a:pPr marL="502920" indent="-457200">
              <a:buAutoNum type="arabicPeriod"/>
            </a:pPr>
            <a:r>
              <a:rPr lang="cs-CZ" sz="1800" dirty="0" smtClean="0">
                <a:latin typeface="Times New Roman" pitchFamily="18" charset="0"/>
                <a:cs typeface="Times New Roman" pitchFamily="18" charset="0"/>
              </a:rPr>
              <a:t>Součásti vesmíru</a:t>
            </a:r>
          </a:p>
          <a:p>
            <a:pPr marL="502920" indent="-457200">
              <a:buAutoNum type="arabicPeriod"/>
            </a:pPr>
            <a:r>
              <a:rPr lang="cs-CZ" sz="1800" dirty="0" smtClean="0">
                <a:latin typeface="Times New Roman" pitchFamily="18" charset="0"/>
                <a:cs typeface="Times New Roman" pitchFamily="18" charset="0"/>
              </a:rPr>
              <a:t>Plynný obal Země</a:t>
            </a:r>
          </a:p>
          <a:p>
            <a:pPr marL="502920" indent="-457200">
              <a:buAutoNum type="arabicPeriod"/>
            </a:pPr>
            <a:r>
              <a:rPr lang="cs-CZ" sz="1800" dirty="0" smtClean="0">
                <a:latin typeface="Times New Roman" pitchFamily="18" charset="0"/>
                <a:cs typeface="Times New Roman" pitchFamily="18" charset="0"/>
              </a:rPr>
              <a:t>Tavenina, ze které vznikají horniny</a:t>
            </a:r>
          </a:p>
          <a:p>
            <a:pPr marL="502920" indent="-457200">
              <a:buAutoNum type="arabicPeriod"/>
            </a:pPr>
            <a:r>
              <a:rPr lang="cs-CZ" sz="1800" dirty="0" smtClean="0">
                <a:latin typeface="Times New Roman" pitchFamily="18" charset="0"/>
                <a:cs typeface="Times New Roman" pitchFamily="18" charset="0"/>
              </a:rPr>
              <a:t>Nerost</a:t>
            </a:r>
          </a:p>
          <a:p>
            <a:pPr marL="502920" indent="-457200">
              <a:buAutoNum type="arabicPeriod"/>
            </a:pPr>
            <a:r>
              <a:rPr lang="cs-CZ" sz="1800" dirty="0" smtClean="0">
                <a:latin typeface="Times New Roman" pitchFamily="18" charset="0"/>
                <a:cs typeface="Times New Roman" pitchFamily="18" charset="0"/>
              </a:rPr>
              <a:t>Nejměkčí nerost</a:t>
            </a:r>
          </a:p>
          <a:p>
            <a:pPr marL="502920" indent="-457200">
              <a:buAutoNum type="arabicPeriod"/>
            </a:pPr>
            <a:endParaRPr lang="cs-CZ" sz="2000" dirty="0">
              <a:latin typeface="Times New Roman" pitchFamily="18" charset="0"/>
              <a:cs typeface="Times New Roman" pitchFamily="18" charset="0"/>
            </a:endParaRPr>
          </a:p>
        </p:txBody>
      </p:sp>
    </p:spTree>
    <p:extLst>
      <p:ext uri="{BB962C8B-B14F-4D97-AF65-F5344CB8AC3E}">
        <p14:creationId xmlns:p14="http://schemas.microsoft.com/office/powerpoint/2010/main" val="1348420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3"/>
          </p:nvPr>
        </p:nvSpPr>
        <p:spPr/>
        <p:txBody>
          <a:bodyPr/>
          <a:lstStyle/>
          <a:p>
            <a:pPr marL="45720" indent="0">
              <a:buNone/>
            </a:pPr>
            <a:r>
              <a:rPr lang="cs-CZ" sz="2400"/>
              <a:t>Materiál </a:t>
            </a:r>
            <a:r>
              <a:rPr lang="cs-CZ" sz="2400" smtClean="0"/>
              <a:t>je dílem </a:t>
            </a:r>
            <a:r>
              <a:rPr lang="cs-CZ" sz="2400" dirty="0"/>
              <a:t>autorky podle učebních osnov odpovídajících ŠVP vyučovaných podle učebnice:</a:t>
            </a:r>
          </a:p>
          <a:p>
            <a:pPr marL="45720" indent="0">
              <a:buNone/>
            </a:pPr>
            <a:r>
              <a:rPr lang="cs-CZ" sz="2400" dirty="0"/>
              <a:t>ŠVECOVÁ, MATĚJKA. </a:t>
            </a:r>
            <a:r>
              <a:rPr lang="cs-CZ" sz="2400" i="1" dirty="0"/>
              <a:t>Přírodopis 9 učebnice pro základní školy a víceletá gymnázia</a:t>
            </a:r>
            <a:r>
              <a:rPr lang="cs-CZ" sz="2400" dirty="0"/>
              <a:t>. Plzeň: Fraus, 2007, ISBN 978-80-7238-587-4. </a:t>
            </a:r>
          </a:p>
          <a:p>
            <a:pPr marL="45720" indent="0">
              <a:buNone/>
            </a:pPr>
            <a:endParaRPr lang="cs-CZ" dirty="0"/>
          </a:p>
        </p:txBody>
      </p:sp>
    </p:spTree>
    <p:extLst>
      <p:ext uri="{BB962C8B-B14F-4D97-AF65-F5344CB8AC3E}">
        <p14:creationId xmlns:p14="http://schemas.microsoft.com/office/powerpoint/2010/main" val="1262180080"/>
      </p:ext>
    </p:extLst>
  </p:cSld>
  <p:clrMapOvr>
    <a:masterClrMapping/>
  </p:clrMapOvr>
  <p:timing>
    <p:tnLst>
      <p:par>
        <p:cTn id="1" dur="indefinite" restart="never" nodeType="tmRoot"/>
      </p:par>
    </p:tn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79</TotalTime>
  <Words>367</Words>
  <Application>Microsoft Office PowerPoint</Application>
  <PresentationFormat>Předvádění na obrazovce (4:3)</PresentationFormat>
  <Paragraphs>102</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Aerodynamika</vt:lpstr>
      <vt:lpstr>Prezentace aplikace PowerPoint</vt:lpstr>
      <vt:lpstr>Anotace</vt:lpstr>
      <vt:lpstr>Hledej ukryté názvy nerostů a hornin. </vt:lpstr>
      <vt:lpstr>Řešení :</vt:lpstr>
      <vt:lpstr> Vyluštěte tajenku a vysvětlete, co znamená</vt:lpstr>
      <vt:lpstr>Vyluštěte tajenku a vysvětlete, co znamená Petrologie = věda o horninách</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Jiřina</cp:lastModifiedBy>
  <cp:revision>11</cp:revision>
  <dcterms:created xsi:type="dcterms:W3CDTF">2011-08-21T15:31:45Z</dcterms:created>
  <dcterms:modified xsi:type="dcterms:W3CDTF">2013-02-05T06:04:20Z</dcterms:modified>
</cp:coreProperties>
</file>