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5" r:id="rId3"/>
    <p:sldMasterId id="2147483687" r:id="rId4"/>
  </p:sldMasterIdLst>
  <p:sldIdLst>
    <p:sldId id="269" r:id="rId5"/>
    <p:sldId id="270" r:id="rId6"/>
    <p:sldId id="256" r:id="rId7"/>
    <p:sldId id="257" r:id="rId8"/>
    <p:sldId id="258" r:id="rId9"/>
    <p:sldId id="259" r:id="rId10"/>
    <p:sldId id="260" r:id="rId11"/>
    <p:sldId id="262" r:id="rId12"/>
    <p:sldId id="263" r:id="rId13"/>
    <p:sldId id="265" r:id="rId14"/>
    <p:sldId id="266" r:id="rId15"/>
    <p:sldId id="264" r:id="rId16"/>
    <p:sldId id="267" r:id="rId17"/>
    <p:sldId id="268" r:id="rId18"/>
    <p:sldId id="271" r:id="rId19"/>
    <p:sldId id="27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51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E64989-99AC-4043-A2D4-CD32AF1A4B0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8B52BF-35D4-4402-8803-A62738A434E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88048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8403C5-0D25-46BA-B832-D0CA62DE3A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7C8A1F-6B36-4C86-B932-AB54E9292B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13238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2D0CE9-0FBF-4D8B-B7B1-F726196FD6F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634E0-A77B-485C-B9D0-B6EA6E1E64B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27033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EE8BC4-63BF-4798-B834-2DA7451A994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BA79B-A85C-45EA-8708-C808B2E87B9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18729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B65744-3266-4A33-8784-8C4666108E2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4EBF93-532A-4898-B916-BCC77A6302F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14826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72BE2-19A5-43EF-9CC1-7BF14320C4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BC57CD-D216-43E5-9EF1-119A7A55F54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01891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FED13-32EA-414B-B6C0-304838B6AEB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4996-B3B1-41F3-B604-EF26832DCA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1647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623DD-9149-4721-90B3-CEE5B269963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B2B007-9831-4086-87CF-D4C5582454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96711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18292D-8A2D-4BE3-B402-386C561F42E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11EADB-079D-47A2-8D17-27E2484F9AF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16227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7D7FF-453C-44C9-B63A-0ADD8367E3D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B1FB7-7984-4B96-8755-2987E962B73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61584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E5D4DC-3368-46E0-9E06-63486D8F0CB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D264B-A86F-4F4B-AB97-E4BBC8F95A6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770448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174790-72B5-43AA-9D12-B1B1D2519D1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41DC0D-99F5-4E03-BE43-CD8D00DCC13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540691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10DCAA-A77D-4623-ADF3-B3495BD86C9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4CE4AD-89C3-421A-90B8-E8EE9306EDD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925514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3144AD-84C5-4E80-853E-E4DB098321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52E124-348C-483D-9CA6-D7CA036DF95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022905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62959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176969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063322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069243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00762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21932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30190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725825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586355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564542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504797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8B3C99-43BA-44E8-A36E-AFB1871251FF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197177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926DD4-0ACB-414E-BC49-8ACEEC6E7E6C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199079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A14C1A-1C3C-406E-A04B-FB340A11F8ED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4542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F15A03-DC74-4829-9549-912A920DFF72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691489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F51A94-A1B3-49FB-89BA-EDE1EB06D9A7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610345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B8B3EA-5A20-4464-83B1-BD930C3E03B4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99260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99A71F-397B-433A-A368-0D5353EDFE57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842021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D4B5D6-ECDF-43D1-9448-04FF3B571A3F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147716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6FE1F2-B019-43F0-88FC-E4CC00FB3A1D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161749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0A4344-F9B9-491E-B3A4-3BAEC34C8BB6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779634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F01166-36F0-4DDB-A2BF-3F16E1FC3E70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041806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3B3F2E2A-E080-4747-9A27-3735BB395D72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703120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Nadpis, 2 malé a 1 velký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5800" y="1981200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85800" y="4114800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3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D645146B-91FC-4246-BAFE-2D3BACEA118F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01046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slideLayout" Target="../slideLayouts/slideLayout49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4CF95E1-7F6A-4014-960E-61EACE5D0A4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3A091C6-50E7-49B8-9B0A-82FE14128D9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2218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36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033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385985C-5EAA-4AFB-A9FE-242566D47FE7}" type="slidenum">
              <a:rPr lang="cs-CZ" alt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7145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1837739"/>
              </p:ext>
            </p:extLst>
          </p:nvPr>
        </p:nvGraphicFramePr>
        <p:xfrm>
          <a:off x="539552" y="2636912"/>
          <a:ext cx="8229600" cy="3876675"/>
        </p:xfrm>
        <a:graphic>
          <a:graphicData uri="http://schemas.openxmlformats.org/drawingml/2006/table">
            <a:tbl>
              <a:tblPr/>
              <a:tblGrid>
                <a:gridCol w="1511300"/>
                <a:gridCol w="6718300"/>
              </a:tblGrid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 E. P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urkyně a Základní umělecká 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škola Libochovice</a:t>
                      </a:r>
                      <a:endParaRPr kumimoji="0" lang="cs-CZ" alt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</a:rPr>
                        <a:t>Mgr. Venuše Plášilová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VY_32_INOVACE_23_NJ_ZAHLWÖRTER11-20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ZAHLWÖRTER 11-20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14363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88913"/>
            <a:ext cx="8137525" cy="1990725"/>
          </a:xfrm>
          <a:solidFill>
            <a:srgbClr val="FFFFFF"/>
          </a:solidFill>
        </p:spPr>
      </p:pic>
      <p:pic>
        <p:nvPicPr>
          <p:cNvPr id="14364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8137525" cy="1990725"/>
          </a:xfr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71948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A METODIKA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Tento materiál je určen 7.ročníkům a je určen k výuce ČÍSLOVEK 11 – 20.</a:t>
            </a:r>
            <a:endParaRPr lang="cs-CZ" dirty="0"/>
          </a:p>
          <a:p>
            <a:r>
              <a:rPr lang="cs-CZ" dirty="0" smtClean="0"/>
              <a:t>Učitel nejprve promítá žákům strany se slovní zásobou, přičemž jsou dané </a:t>
            </a:r>
            <a:r>
              <a:rPr lang="cs-CZ" dirty="0"/>
              <a:t>číslovky po dvou znázorněny obrázkem </a:t>
            </a:r>
            <a:r>
              <a:rPr lang="cs-CZ" dirty="0" smtClean="0"/>
              <a:t>s popiskem. Poté mají žáci v procvičovací části za úkol doplňovat číslovky do tabulky (na 2 stranách, vždy s řešením na následující straně), druhý typ cvičení je ústní – žáci čtou číslice a doplňují výsledky zadaných početích příkladů.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0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elf</a:t>
            </a:r>
            <a:endParaRPr lang="cs-CZ" sz="8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zwölf</a:t>
            </a:r>
            <a:endParaRPr lang="cs-CZ" sz="8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</a:p>
        </p:txBody>
      </p:sp>
      <p:pic>
        <p:nvPicPr>
          <p:cNvPr id="4" name="Picture 4" descr="C:\Users\Petr\AppData\Local\Microsoft\Windows\Temporary Internet Files\Content.IE5\AIC76NA0\MC90043706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317636"/>
            <a:ext cx="3742516" cy="3742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Petr\AppData\Local\Microsoft\Windows\Temporary Internet Files\Content.IE5\N4BK4PSU\MC90043706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46980"/>
            <a:ext cx="3960440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45915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4186808" cy="1194147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sz="8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dreizehn</a:t>
            </a:r>
            <a:endParaRPr lang="cs-CZ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vierzehn</a:t>
            </a:r>
            <a:endParaRPr lang="cs-CZ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" name="Picture 2" descr="C:\Users\Petr\AppData\Local\Microsoft\Windows\Temporary Internet Files\Content.IE5\N4BK4PSU\MC9002372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89298"/>
            <a:ext cx="3600400" cy="3568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Petr\AppData\Local\Microsoft\Windows\Temporary Internet Files\Content.IE5\AIC76NA0\MC90043706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3690" y="2505999"/>
            <a:ext cx="3459982" cy="3459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0206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fünfzehn</a:t>
            </a:r>
            <a:endParaRPr lang="cs-CZ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247455" cy="639762"/>
          </a:xfrm>
        </p:spPr>
        <p:txBody>
          <a:bodyPr>
            <a:noAutofit/>
          </a:bodyPr>
          <a:lstStyle/>
          <a:p>
            <a:pPr algn="ctr"/>
            <a:r>
              <a:rPr lang="cs-CZ" sz="8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sech</a:t>
            </a:r>
            <a:r>
              <a:rPr lang="cs-CZ" sz="8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zehn</a:t>
            </a:r>
            <a:endParaRPr lang="cs-CZ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Petr\AppData\Local\Microsoft\Windows\Temporary Internet Files\Content.IE5\3LR4N1JF\MC90043706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68157"/>
            <a:ext cx="3960440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Petr\AppData\Local\Microsoft\Windows\Temporary Internet Files\Content.IE5\AIC76NA0\MC90043014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2547476"/>
            <a:ext cx="3713419" cy="3401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8358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222131"/>
            <a:ext cx="4186808" cy="1173807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sz="8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sieb</a:t>
            </a:r>
            <a:r>
              <a:rPr lang="cs-CZ" sz="8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zehn</a:t>
            </a:r>
            <a:endParaRPr lang="cs-CZ" sz="8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422812" y="836712"/>
            <a:ext cx="4330824" cy="1122139"/>
          </a:xfrm>
        </p:spPr>
        <p:txBody>
          <a:bodyPr vert="horz" lIns="91440" tIns="45720" rIns="91440" bIns="45720" rtlCol="0" anchor="b">
            <a:normAutofit fontScale="92500" lnSpcReduction="10000"/>
          </a:bodyPr>
          <a:lstStyle/>
          <a:p>
            <a:pPr algn="ctr"/>
            <a:r>
              <a:rPr lang="cs-CZ" sz="8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achtzehn</a:t>
            </a:r>
            <a:endParaRPr lang="cs-CZ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</a:p>
        </p:txBody>
      </p:sp>
      <p:pic>
        <p:nvPicPr>
          <p:cNvPr id="4098" name="Picture 2" descr="C:\Users\Petr\AppData\Local\Microsoft\Windows\Temporary Internet Files\Content.IE5\AIC76NA0\MC90043454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578412"/>
            <a:ext cx="2588312" cy="2886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etr\AppData\Local\Microsoft\Windows\Temporary Internet Files\Content.IE5\AIC76NA0\MC900430145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459293"/>
            <a:ext cx="3936437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etr\AppData\Local\Microsoft\Windows\Temporary Internet Files\Content.IE5\N4BK4PSU\MC9002219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578412"/>
            <a:ext cx="576064" cy="2897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1555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405198" cy="639762"/>
          </a:xfrm>
        </p:spPr>
        <p:txBody>
          <a:bodyPr>
            <a:noAutofit/>
          </a:bodyPr>
          <a:lstStyle/>
          <a:p>
            <a:pPr algn="ctr"/>
            <a:r>
              <a:rPr lang="cs-CZ" sz="8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neunzehn</a:t>
            </a:r>
            <a:endParaRPr lang="cs-CZ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zwanzig</a:t>
            </a:r>
            <a:endParaRPr lang="cs-CZ" sz="8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</a:p>
        </p:txBody>
      </p:sp>
      <p:pic>
        <p:nvPicPr>
          <p:cNvPr id="5122" name="Picture 2" descr="C:\Users\Petr\AppData\Local\Microsoft\Windows\Temporary Internet Files\Content.IE5\AIC76NA0\MC90043455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733268"/>
            <a:ext cx="239546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etr\AppData\Local\Microsoft\Windows\Temporary Internet Files\Content.IE5\N4BK4PSU\MC900430147[1].wm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46" b="22026"/>
          <a:stretch/>
        </p:blipFill>
        <p:spPr bwMode="auto">
          <a:xfrm>
            <a:off x="4588692" y="2950028"/>
            <a:ext cx="3991408" cy="2591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53" y="2689624"/>
            <a:ext cx="573087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22178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Ergänzt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die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Tabelle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DARLING" pitchFamily="2" charset="0"/>
            </a:endParaRPr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2997325"/>
              </p:ext>
            </p:extLst>
          </p:nvPr>
        </p:nvGraphicFramePr>
        <p:xfrm>
          <a:off x="1115616" y="1556792"/>
          <a:ext cx="6408712" cy="47491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  <a:gridCol w="4248472"/>
              </a:tblGrid>
              <a:tr h="76085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err="1" smtClean="0"/>
                        <a:t>die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Zahlwörter</a:t>
                      </a:r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auf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Deutsch</a:t>
                      </a:r>
                      <a:endParaRPr lang="cs-CZ" sz="28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793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Lösung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DARLING" pitchFamily="2" charset="0"/>
            </a:endParaRPr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6165081"/>
              </p:ext>
            </p:extLst>
          </p:nvPr>
        </p:nvGraphicFramePr>
        <p:xfrm>
          <a:off x="1115616" y="1556792"/>
          <a:ext cx="6408712" cy="475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  <a:gridCol w="4248472"/>
              </a:tblGrid>
              <a:tr h="76085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err="1" smtClean="0"/>
                        <a:t>die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Zahlwörter</a:t>
                      </a:r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auf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Deutsch</a:t>
                      </a:r>
                      <a:endParaRPr lang="cs-CZ" sz="28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elf </a:t>
                      </a:r>
                      <a:endParaRPr lang="cs-CZ" sz="44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err="1" smtClean="0"/>
                        <a:t>zwölf</a:t>
                      </a:r>
                      <a:endParaRPr lang="cs-CZ" sz="44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err="1" smtClean="0"/>
                        <a:t>dreizehn</a:t>
                      </a:r>
                      <a:endParaRPr lang="cs-CZ" sz="44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400" dirty="0" err="1" smtClean="0"/>
                        <a:t>vierzehn</a:t>
                      </a:r>
                      <a:endParaRPr lang="cs-CZ" sz="4400" dirty="0" smtClean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4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fünf</a:t>
                      </a:r>
                      <a:r>
                        <a:rPr lang="cs-CZ" sz="4400" dirty="0" err="1" smtClean="0"/>
                        <a:t>zehn</a:t>
                      </a:r>
                      <a:endParaRPr lang="cs-CZ" sz="4400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82972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Ergänzt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die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Tabelle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DARLING" pitchFamily="2" charset="0"/>
            </a:endParaRPr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3347350"/>
              </p:ext>
            </p:extLst>
          </p:nvPr>
        </p:nvGraphicFramePr>
        <p:xfrm>
          <a:off x="1115616" y="1556792"/>
          <a:ext cx="6408712" cy="47491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  <a:gridCol w="4248472"/>
              </a:tblGrid>
              <a:tr h="76085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err="1" smtClean="0"/>
                        <a:t>die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Zahlwörter</a:t>
                      </a:r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auf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Deutsch</a:t>
                      </a:r>
                      <a:endParaRPr lang="cs-CZ" sz="28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sechzehn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siebzehn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kern="1200" dirty="0" err="1" smtClean="0">
                          <a:solidFill>
                            <a:schemeClr val="dk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achtzehn</a:t>
                      </a:r>
                      <a:endParaRPr lang="cs-CZ" sz="4000" b="1" kern="1200" dirty="0" smtClean="0">
                        <a:solidFill>
                          <a:schemeClr val="dk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neunzehn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zwanzig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95935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Ergänzt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die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Tabelle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DARLING" pitchFamily="2" charset="0"/>
            </a:endParaRPr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1957766"/>
              </p:ext>
            </p:extLst>
          </p:nvPr>
        </p:nvGraphicFramePr>
        <p:xfrm>
          <a:off x="1115616" y="1556792"/>
          <a:ext cx="6408712" cy="47491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  <a:gridCol w="4248472"/>
              </a:tblGrid>
              <a:tr h="76085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err="1" smtClean="0"/>
                        <a:t>die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Zahlwörter</a:t>
                      </a:r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auf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Deutsch</a:t>
                      </a:r>
                      <a:endParaRPr lang="cs-CZ" sz="28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18330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LÖsung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DARLING" pitchFamily="2" charset="0"/>
            </a:endParaRPr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8799277"/>
              </p:ext>
            </p:extLst>
          </p:nvPr>
        </p:nvGraphicFramePr>
        <p:xfrm>
          <a:off x="1115616" y="1556792"/>
          <a:ext cx="6408712" cy="47491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  <a:gridCol w="4248472"/>
              </a:tblGrid>
              <a:tr h="76085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err="1" smtClean="0"/>
                        <a:t>die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Zahlwörter</a:t>
                      </a:r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auf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Deutsch</a:t>
                      </a:r>
                      <a:endParaRPr lang="cs-CZ" sz="2800" dirty="0"/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sechzehn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siebzehn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achtzehn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neunzehn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760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zwanzig</a:t>
                      </a:r>
                      <a:endParaRPr lang="cs-CZ" sz="4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82972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Rechnet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lest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laut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vor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 + 3 = </a:t>
            </a:r>
          </a:p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 + 5 = </a:t>
            </a:r>
          </a:p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 – 4 = </a:t>
            </a:r>
          </a:p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– 7 = </a:t>
            </a:r>
          </a:p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 + 2 = </a:t>
            </a:r>
          </a:p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 + 1 = 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Users\Petr\AppData\Local\Microsoft\Windows\Temporary Internet Files\Content.IE5\AIC76NA0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988840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etr\AppData\Local\Microsoft\Windows\Temporary Internet Files\Content.IE5\O44ZWIKN\MC90043705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64502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Petr\AppData\Local\Microsoft\Windows\Temporary Internet Files\Content.IE5\3LR4N1JF\MC90043705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1450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Petr\AppData\Local\Microsoft\Windows\Temporary Internet Files\Content.IE5\3LR4N1JF\MC90043705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87570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1260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640960" cy="471338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 + 3 = 14  	elf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plus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drei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vierzehn</a:t>
            </a: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 + 5 = 17	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zwölf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fünf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siebzehn</a:t>
            </a: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 – 4 = 12	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sechzehn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minus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vier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zwölf</a:t>
            </a: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 – 7 = 13	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zwanzig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sieben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dreizehn</a:t>
            </a: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 + 2 = 18	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sechzehn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zwei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achtzehn</a:t>
            </a: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 + 1 = 19	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acht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eins </a:t>
            </a:r>
            <a:r>
              <a:rPr lang="cs-CZ" sz="3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neunzehn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260070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Zdroje obrázků</a:t>
            </a:r>
          </a:p>
        </p:txBody>
      </p:sp>
      <p:sp>
        <p:nvSpPr>
          <p:cNvPr id="2765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dirty="0" smtClean="0">
                <a:latin typeface="Arial" charset="0"/>
              </a:rPr>
              <a:t>ilustrace aplikace Microsoft PowerPoint (vč. obrázků z webu Office.com)</a:t>
            </a:r>
          </a:p>
        </p:txBody>
      </p:sp>
    </p:spTree>
    <p:extLst>
      <p:ext uri="{BB962C8B-B14F-4D97-AF65-F5344CB8AC3E}">
        <p14:creationId xmlns:p14="http://schemas.microsoft.com/office/powerpoint/2010/main" val="40856864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hlink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</p:spPr>
        <p:txBody>
          <a:bodyPr/>
          <a:lstStyle/>
          <a:p>
            <a: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781300"/>
            <a:ext cx="7631113" cy="3314700"/>
          </a:xfrm>
        </p:spPr>
        <p:txBody>
          <a:bodyPr/>
          <a:lstStyle/>
          <a:p>
            <a:r>
              <a:rPr lang="cs-CZ" altLang="cs-CZ" sz="3600" dirty="0"/>
              <a:t>Žákům se s učebním materiálem pracovalo snadno, </a:t>
            </a:r>
            <a:r>
              <a:rPr lang="cs-CZ" altLang="cs-CZ" sz="3600" dirty="0" smtClean="0"/>
              <a:t>nová </a:t>
            </a:r>
            <a:r>
              <a:rPr lang="cs-CZ" altLang="cs-CZ" sz="3600" dirty="0"/>
              <a:t>slovní </a:t>
            </a:r>
            <a:r>
              <a:rPr lang="cs-CZ" altLang="cs-CZ" sz="3600" dirty="0" smtClean="0"/>
              <a:t>zásoba se jim díky </a:t>
            </a:r>
            <a:r>
              <a:rPr lang="cs-CZ" altLang="cs-CZ" sz="3600" dirty="0"/>
              <a:t>vizualizaci poměrně </a:t>
            </a:r>
            <a:r>
              <a:rPr lang="cs-CZ" altLang="cs-CZ" sz="3600" dirty="0" smtClean="0"/>
              <a:t>rychle vryla </a:t>
            </a:r>
            <a:r>
              <a:rPr lang="cs-CZ" altLang="cs-CZ" sz="3600" smtClean="0"/>
              <a:t>do paměti </a:t>
            </a:r>
            <a:r>
              <a:rPr lang="cs-CZ" altLang="cs-CZ" sz="3600" dirty="0"/>
              <a:t>a zadané úkoly vyřešili bez problémů.</a:t>
            </a:r>
            <a:r>
              <a:rPr lang="cs-CZ" alt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361211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Výchozí návrh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281</Words>
  <Application>Microsoft Office PowerPoint</Application>
  <PresentationFormat>Předvádění na obrazovce (4:3)</PresentationFormat>
  <Paragraphs>111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16</vt:i4>
      </vt:variant>
    </vt:vector>
  </HeadingPairs>
  <TitlesOfParts>
    <vt:vector size="20" baseType="lpstr">
      <vt:lpstr>Motiv sady Office</vt:lpstr>
      <vt:lpstr>1_Motiv sady Office</vt:lpstr>
      <vt:lpstr>2_Motiv sady Office</vt:lpstr>
      <vt:lpstr>Výchozí návrh</vt:lpstr>
      <vt:lpstr>Prezentace aplikace PowerPoint</vt:lpstr>
      <vt:lpstr>ANOTACE A METODIKA</vt:lpstr>
      <vt:lpstr>  </vt:lpstr>
      <vt:lpstr> </vt:lpstr>
      <vt:lpstr> </vt:lpstr>
      <vt:lpstr> </vt:lpstr>
      <vt:lpstr> </vt:lpstr>
      <vt:lpstr>Ergänzt die Tabelle</vt:lpstr>
      <vt:lpstr>Lösung</vt:lpstr>
      <vt:lpstr>Ergänzt die Tabelle</vt:lpstr>
      <vt:lpstr>Ergänzt die Tabelle</vt:lpstr>
      <vt:lpstr>LÖsung</vt:lpstr>
      <vt:lpstr>Rechnet und lest laut vor</vt:lpstr>
      <vt:lpstr>Lösung</vt:lpstr>
      <vt:lpstr>Zdroje obrázků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</dc:creator>
  <cp:lastModifiedBy>Petr Plášil</cp:lastModifiedBy>
  <cp:revision>7</cp:revision>
  <dcterms:created xsi:type="dcterms:W3CDTF">2013-09-06T07:45:39Z</dcterms:created>
  <dcterms:modified xsi:type="dcterms:W3CDTF">2013-10-12T09:38:18Z</dcterms:modified>
</cp:coreProperties>
</file>