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4" r:id="rId3"/>
    <p:sldId id="275" r:id="rId4"/>
    <p:sldId id="262" r:id="rId5"/>
    <p:sldId id="263" r:id="rId6"/>
    <p:sldId id="264" r:id="rId7"/>
    <p:sldId id="257" r:id="rId8"/>
    <p:sldId id="267" r:id="rId9"/>
    <p:sldId id="258" r:id="rId10"/>
    <p:sldId id="261" r:id="rId11"/>
    <p:sldId id="259" r:id="rId12"/>
    <p:sldId id="260" r:id="rId13"/>
    <p:sldId id="266" r:id="rId14"/>
    <p:sldId id="269" r:id="rId15"/>
    <p:sldId id="265" r:id="rId16"/>
    <p:sldId id="276" r:id="rId17"/>
    <p:sldId id="27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BD7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5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27346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841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90561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30695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131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72792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9318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6805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7808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3177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879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39000">
              <a:srgbClr val="FFFF00"/>
            </a:gs>
            <a:gs pos="78000">
              <a:srgbClr val="92D05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20000"/>
                <a:lumOff val="80000"/>
              </a:schemeClr>
            </a:gs>
            <a:gs pos="70000">
              <a:schemeClr val="accent5">
                <a:alpha val="63000"/>
                <a:lumMod val="85000"/>
                <a:lumOff val="15000"/>
              </a:schemeClr>
            </a:gs>
            <a:gs pos="43000">
              <a:schemeClr val="bg1"/>
            </a:gs>
            <a:gs pos="100000">
              <a:schemeClr val="tx2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5225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4" Type="http://schemas.openxmlformats.org/officeDocument/2006/relationships/image" Target="../media/image2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7" Type="http://schemas.openxmlformats.org/officeDocument/2006/relationships/image" Target="../media/image37.wmf"/><Relationship Id="rId2" Type="http://schemas.openxmlformats.org/officeDocument/2006/relationships/image" Target="../media/image3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wmf"/><Relationship Id="rId5" Type="http://schemas.openxmlformats.org/officeDocument/2006/relationships/image" Target="../media/image35.wmf"/><Relationship Id="rId4" Type="http://schemas.openxmlformats.org/officeDocument/2006/relationships/image" Target="../media/image3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7" Type="http://schemas.openxmlformats.org/officeDocument/2006/relationships/image" Target="../media/image43.png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wmf"/><Relationship Id="rId5" Type="http://schemas.openxmlformats.org/officeDocument/2006/relationships/image" Target="../media/image41.wmf"/><Relationship Id="rId4" Type="http://schemas.openxmlformats.org/officeDocument/2006/relationships/image" Target="../media/image4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wmf"/><Relationship Id="rId2" Type="http://schemas.openxmlformats.org/officeDocument/2006/relationships/image" Target="../media/image4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wmf"/><Relationship Id="rId5" Type="http://schemas.openxmlformats.org/officeDocument/2006/relationships/image" Target="../media/image47.wmf"/><Relationship Id="rId4" Type="http://schemas.openxmlformats.org/officeDocument/2006/relationships/image" Target="../media/image4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wmf"/><Relationship Id="rId2" Type="http://schemas.openxmlformats.org/officeDocument/2006/relationships/image" Target="../media/image4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wmf"/><Relationship Id="rId5" Type="http://schemas.openxmlformats.org/officeDocument/2006/relationships/image" Target="../media/image52.wmf"/><Relationship Id="rId4" Type="http://schemas.openxmlformats.org/officeDocument/2006/relationships/image" Target="../media/image51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wmf"/><Relationship Id="rId3" Type="http://schemas.openxmlformats.org/officeDocument/2006/relationships/image" Target="../media/image55.wmf"/><Relationship Id="rId7" Type="http://schemas.openxmlformats.org/officeDocument/2006/relationships/image" Target="../media/image59.wmf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png"/><Relationship Id="rId5" Type="http://schemas.openxmlformats.org/officeDocument/2006/relationships/image" Target="../media/image57.wmf"/><Relationship Id="rId4" Type="http://schemas.openxmlformats.org/officeDocument/2006/relationships/image" Target="../media/image56.wmf"/><Relationship Id="rId9" Type="http://schemas.openxmlformats.org/officeDocument/2006/relationships/image" Target="../media/image61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wmf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wmf"/><Relationship Id="rId5" Type="http://schemas.openxmlformats.org/officeDocument/2006/relationships/image" Target="../media/image65.wmf"/><Relationship Id="rId4" Type="http://schemas.openxmlformats.org/officeDocument/2006/relationships/image" Target="../media/image64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wmf"/><Relationship Id="rId2" Type="http://schemas.openxmlformats.org/officeDocument/2006/relationships/image" Target="../media/image6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wmf"/><Relationship Id="rId5" Type="http://schemas.openxmlformats.org/officeDocument/2006/relationships/image" Target="../media/image70.wmf"/><Relationship Id="rId4" Type="http://schemas.openxmlformats.org/officeDocument/2006/relationships/image" Target="../media/image69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1690542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škola Libochovice</a:t>
                      </a:r>
                      <a:endParaRPr kumimoji="0" lang="cs-CZ" alt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VY_32_INOVACE_31_NJ_SCHULFÄCHER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SCHULFÄCHER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3526595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a metodika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Tento výukový materiál se orientuje na prezentování slovní zásoby na téma „</a:t>
            </a:r>
            <a:r>
              <a:rPr lang="cs-CZ" dirty="0" err="1" smtClean="0"/>
              <a:t>Schulfächer</a:t>
            </a:r>
            <a:r>
              <a:rPr lang="cs-CZ" dirty="0" smtClean="0"/>
              <a:t>“.  Je vhodný k výuce v 7. či 8. ročnících nebo je možné jej využít i v konverzačních hodinách.</a:t>
            </a:r>
          </a:p>
          <a:p>
            <a:endParaRPr lang="cs-CZ" dirty="0"/>
          </a:p>
          <a:p>
            <a:r>
              <a:rPr lang="cs-CZ" dirty="0" smtClean="0"/>
              <a:t>Učitel pouští žákům jednotlivé strany prezentace, žáci si zapamatovávají názvy školních předmětů, případně si je přepisují do slovníčků.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3855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1000">
              <a:schemeClr val="accent1">
                <a:tint val="66000"/>
                <a:satMod val="160000"/>
              </a:schemeClr>
            </a:gs>
            <a:gs pos="62000">
              <a:srgbClr val="FFFF00"/>
            </a:gs>
            <a:gs pos="93000">
              <a:srgbClr val="92D050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pitchFamily="18" charset="-78"/>
                <a:cs typeface="Andalus" panose="02020603050405020304" pitchFamily="18" charset="-78"/>
              </a:rPr>
              <a:t>d</a:t>
            </a:r>
            <a:r>
              <a:rPr lang="cs-CZ" sz="6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pitchFamily="18" charset="-78"/>
                <a:cs typeface="Andalus" panose="02020603050405020304" pitchFamily="18" charset="-78"/>
              </a:rPr>
              <a:t>as</a:t>
            </a:r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pitchFamily="18" charset="-78"/>
                <a:cs typeface="Andalus" panose="02020603050405020304" pitchFamily="18" charset="-78"/>
              </a:rPr>
              <a:t> </a:t>
            </a:r>
            <a:r>
              <a:rPr lang="cs-CZ" sz="6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ndalus" panose="02020603050405020304" pitchFamily="18" charset="-78"/>
                <a:cs typeface="Andalus" panose="02020603050405020304" pitchFamily="18" charset="-78"/>
              </a:rPr>
              <a:t>Englisch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ndalus" panose="02020603050405020304" pitchFamily="18" charset="-78"/>
              <a:cs typeface="Andalus" panose="02020603050405020304" pitchFamily="18" charset="-78"/>
            </a:endParaRPr>
          </a:p>
        </p:txBody>
      </p:sp>
      <p:pic>
        <p:nvPicPr>
          <p:cNvPr id="1029" name="Picture 5" descr="C:\Users\Petr\AppData\Local\Microsoft\Windows\Temporary Internet Files\Content.IE5\KOKNR8RU\MC9004046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1512168" cy="1574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etr\AppData\Local\Microsoft\Windows\Temporary Internet Files\Content.IE5\WO2V94PA\MC9004063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95674"/>
            <a:ext cx="2460128" cy="1672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etr\AppData\Local\Microsoft\Windows\Temporary Internet Files\Content.IE5\IMS3J28J\MC900406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577" y="4509120"/>
            <a:ext cx="2298603" cy="1894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etr\AppData\Local\Microsoft\Windows\Temporary Internet Files\Content.IE5\WO2V94PA\MC9003790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833539"/>
            <a:ext cx="1872208" cy="2526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etr\AppData\Local\Microsoft\Windows\Temporary Internet Files\Content.IE5\QU58MH86\MC9004039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11919"/>
            <a:ext cx="1872208" cy="2814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etr\AppData\Local\Microsoft\Windows\Temporary Internet Files\Content.IE5\WO2V94PA\MC9003703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165" y="2096730"/>
            <a:ext cx="1872208" cy="2670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9779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34000">
              <a:srgbClr val="ACC2BB"/>
            </a:gs>
            <a:gs pos="34000">
              <a:srgbClr val="FFFF00"/>
            </a:gs>
            <a:gs pos="78000">
              <a:srgbClr val="FFC0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d</a:t>
            </a:r>
            <a:r>
              <a:rPr lang="cs-CZ" sz="6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as</a:t>
            </a: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 </a:t>
            </a:r>
            <a:r>
              <a:rPr lang="cs-CZ" sz="6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Deutsch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pic>
        <p:nvPicPr>
          <p:cNvPr id="2050" name="Picture 2" descr="C:\Users\Petr\AppData\Local\Microsoft\Windows\Temporary Internet Files\Content.IE5\WO2V94PA\MP90036268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2733207" cy="1635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etr\AppData\Local\Microsoft\Windows\Temporary Internet Files\Content.IE5\IMS3J28J\MC900349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764704"/>
            <a:ext cx="1872207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etr\AppData\Local\Microsoft\Windows\Temporary Internet Files\Content.IE5\KOKNR8RU\MC9002003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7628" y="4672581"/>
            <a:ext cx="2584858" cy="1936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etr\AppData\Local\Microsoft\Windows\Temporary Internet Files\Content.IE5\IMS3J28J\MC9003471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64622"/>
            <a:ext cx="1685023" cy="2408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\AppData\Local\Microsoft\Windows\Temporary Internet Files\Content.IE5\IMS3J28J\MC90043393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1352" y="1303727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etr\AppData\Local\Microsoft\Windows\Temporary Internet Files\Content.IE5\IMS3J28J\MC9000367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607983"/>
            <a:ext cx="1573944" cy="2821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etr\AppData\Local\Microsoft\Windows\Temporary Internet Files\Content.IE5\WO2V94PA\MC90043393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0057" y="3356992"/>
            <a:ext cx="1695450" cy="169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7130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0411" y="1123814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d</a:t>
            </a:r>
            <a:r>
              <a:rPr lang="cs-CZ" sz="72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as</a:t>
            </a:r>
            <a:r>
              <a:rPr lang="cs-CZ" sz="7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 </a:t>
            </a:r>
            <a:r>
              <a:rPr lang="cs-CZ" sz="72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Tschechisch</a:t>
            </a:r>
            <a:endParaRPr lang="cs-CZ" sz="7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</a:endParaRPr>
          </a:p>
        </p:txBody>
      </p:sp>
      <p:pic>
        <p:nvPicPr>
          <p:cNvPr id="2050" name="Picture 2" descr="C:\Users\Petr\AppData\Local\Microsoft\Windows\Temporary Internet Files\Content.IE5\WO2V94PA\MC90001590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0601"/>
            <a:ext cx="1483046" cy="1164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etr\AppData\Local\Microsoft\Windows\Temporary Internet Files\Content.IE5\QU58MH86\MC900349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082977"/>
            <a:ext cx="2132808" cy="1400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89040"/>
            <a:ext cx="251777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843808" y="2368588"/>
            <a:ext cx="3446822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i/ y</a:t>
            </a:r>
            <a:endParaRPr lang="cs-CZ" sz="8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055" name="Picture 7" descr="C:\Users\Petr\AppData\Local\Microsoft\Windows\Temporary Internet Files\Content.IE5\QU58MH86\MC90043266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140281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etr\AppData\Local\Microsoft\Windows\Temporary Internet Files\Content.IE5\IMS3J28J\MC9003550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8482" y="3483546"/>
            <a:ext cx="2664296" cy="2833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20782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8000">
              <a:schemeClr val="accent1">
                <a:tint val="66000"/>
                <a:satMod val="160000"/>
              </a:schemeClr>
            </a:gs>
            <a:gs pos="62000">
              <a:srgbClr val="FFFF00"/>
            </a:gs>
            <a:gs pos="78000">
              <a:srgbClr val="92D05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2650306"/>
          </a:xfrm>
        </p:spPr>
        <p:txBody>
          <a:bodyPr>
            <a:normAutofit/>
          </a:bodyPr>
          <a:lstStyle/>
          <a:p>
            <a:r>
              <a:rPr lang="cs-CZ" sz="6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d</a:t>
            </a:r>
            <a:r>
              <a:rPr lang="cs-CZ" sz="6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ie</a:t>
            </a:r>
            <a: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 </a:t>
            </a:r>
            <a:r>
              <a:rPr lang="cs-CZ" sz="6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Erdkunde</a:t>
            </a:r>
            <a:r>
              <a:rPr lang="cs-CZ" sz="6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/>
            </a:r>
            <a:br>
              <a:rPr lang="cs-CZ" sz="6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</a:br>
            <a:r>
              <a:rPr lang="cs-CZ" sz="6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anose="020E0802020502020306" pitchFamily="34" charset="0"/>
              </a:rPr>
              <a:t>Geografie</a:t>
            </a:r>
            <a:endParaRPr lang="cs-CZ" sz="6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lin Sans FB Demi" panose="020E0802020502020306" pitchFamily="34" charset="0"/>
            </a:endParaRPr>
          </a:p>
        </p:txBody>
      </p:sp>
      <p:pic>
        <p:nvPicPr>
          <p:cNvPr id="1029" name="Picture 5" descr="C:\Users\Petr\AppData\Local\Microsoft\Windows\Temporary Internet Files\Content.IE5\QU58MH86\MC900388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6" y="2132856"/>
            <a:ext cx="2935505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etr\AppData\Local\Microsoft\Windows\Temporary Internet Files\Content.IE5\QU58MH86\MC9001049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6672"/>
            <a:ext cx="1826057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etr\AppData\Local\Microsoft\Windows\Temporary Internet Files\Content.IE5\IMS3J28J\MC9003825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1432" y="472310"/>
            <a:ext cx="1588538" cy="1588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etr\AppData\Local\Microsoft\Windows\Temporary Internet Files\Content.IE5\KOKNR8RU\MC9004262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3277" y="2420888"/>
            <a:ext cx="2825823" cy="1764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etr\AppData\Local\Microsoft\Windows\Temporary Internet Files\Content.IE5\WO2V94PA\MC9004262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701" y="4565348"/>
            <a:ext cx="2237119" cy="1671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etr\AppData\Local\Microsoft\Windows\Temporary Internet Files\Content.IE5\QU58MH86\MC9004262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669235"/>
            <a:ext cx="2578153" cy="1732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95777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gradFill flip="none" rotWithShape="1">
          <a:gsLst>
            <a:gs pos="0">
              <a:schemeClr val="accent3">
                <a:lumMod val="75000"/>
              </a:schemeClr>
            </a:gs>
            <a:gs pos="51000">
              <a:srgbClr val="FFFF00"/>
            </a:gs>
            <a:gs pos="78000">
              <a:srgbClr val="00B0F0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833" y="496077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d</a:t>
            </a:r>
            <a:r>
              <a:rPr lang="cs-CZ" sz="80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ie</a:t>
            </a:r>
            <a:r>
              <a:rPr lang="cs-CZ" sz="8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 Biologie</a:t>
            </a:r>
            <a:endParaRPr lang="cs-CZ" sz="8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</a:endParaRPr>
          </a:p>
        </p:txBody>
      </p:sp>
      <p:pic>
        <p:nvPicPr>
          <p:cNvPr id="7170" name="Picture 2" descr="C:\Users\Petr\AppData\Local\Microsoft\Windows\Temporary Internet Files\Content.IE5\3LR4N1JF\MC900438793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717032"/>
            <a:ext cx="4207574" cy="269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Petr\AppData\Local\Microsoft\Windows\Temporary Internet Files\Content.IE5\Z0FFAAFF\MC9002523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755" y="908720"/>
            <a:ext cx="154067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Petr\AppData\Local\Microsoft\Windows\Temporary Internet Files\Content.IE5\JPRHQ07R\MC9003598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6780" y="1628800"/>
            <a:ext cx="395015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Petr\AppData\Local\Microsoft\Windows\Temporary Internet Files\Content.IE5\JPRHQ07R\MC9002863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1" y="722320"/>
            <a:ext cx="2016225" cy="2055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Petr\AppData\Local\Microsoft\Windows\Temporary Internet Files\Content.IE5\JPRHQ07R\MC9003982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161" y="3284984"/>
            <a:ext cx="2585751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Petr\AppData\Local\Microsoft\Windows\Temporary Internet Files\Content.IE5\Z0FFAAFF\MC9003444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33" y="5301208"/>
            <a:ext cx="1809598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205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1250">
              <a:srgbClr val="FFC000"/>
            </a:gs>
            <a:gs pos="0">
              <a:schemeClr val="accent6">
                <a:lumMod val="50000"/>
              </a:schemeClr>
            </a:gs>
            <a:gs pos="27000">
              <a:srgbClr val="FFFF00"/>
            </a:gs>
            <a:gs pos="58000">
              <a:srgbClr val="92D05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274637"/>
            <a:ext cx="8269216" cy="2303395"/>
          </a:xfrm>
        </p:spPr>
        <p:txBody>
          <a:bodyPr>
            <a:normAutofit/>
          </a:bodyPr>
          <a:lstStyle/>
          <a:p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d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ie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Geschichte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/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Historie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pic>
        <p:nvPicPr>
          <p:cNvPr id="2050" name="Picture 2" descr="C:\Users\Petr\AppData\Local\Microsoft\Windows\Temporary Internet Files\Content.IE5\IMS3J28J\MC90023095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45566"/>
            <a:ext cx="3132744" cy="2306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etr\AppData\Local\Microsoft\Windows\Temporary Internet Files\Content.IE5\WO2V94PA\MC9004151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47610"/>
            <a:ext cx="2556284" cy="2134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etr\AppData\Local\Microsoft\Windows\Temporary Internet Files\Content.IE5\KOKNR8RU\MC9004124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322" y="4581128"/>
            <a:ext cx="2532189" cy="1950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etr\AppData\Local\Microsoft\Windows\Temporary Internet Files\Content.IE5\WO2V94PA\MC900430380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20"/>
            <a:ext cx="2006689" cy="2512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etr\AppData\Local\Microsoft\Windows\Temporary Internet Files\Content.IE5\WO2V94PA\MC9003979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9960" y="908720"/>
            <a:ext cx="1891551" cy="2470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etr\AppData\Local\Microsoft\Windows\Temporary Internet Files\Content.IE5\QU58MH86\MC9003790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353" y="4623553"/>
            <a:ext cx="1235354" cy="186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1988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3">
                <a:lumMod val="75000"/>
              </a:schemeClr>
            </a:gs>
            <a:gs pos="51000">
              <a:srgbClr val="FFFF00"/>
            </a:gs>
            <a:gs pos="78000">
              <a:srgbClr val="00B0F0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ESTINE" panose="02000000000000000000" pitchFamily="2" charset="0"/>
              </a:rPr>
              <a:t>d</a:t>
            </a:r>
            <a:r>
              <a:rPr lang="cs-CZ" sz="60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ESTINE" panose="02000000000000000000" pitchFamily="2" charset="0"/>
              </a:rPr>
              <a:t>ie</a:t>
            </a:r>
            <a:r>
              <a:rPr lang="cs-CZ" sz="6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ESTINE" panose="02000000000000000000" pitchFamily="2" charset="0"/>
              </a:rPr>
              <a:t> </a:t>
            </a:r>
            <a:r>
              <a:rPr lang="cs-CZ" sz="60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ESTINE" panose="02000000000000000000" pitchFamily="2" charset="0"/>
              </a:rPr>
              <a:t>Mathematik</a:t>
            </a:r>
            <a:endParaRPr lang="cs-CZ" sz="6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DESTINE" panose="02000000000000000000" pitchFamily="2" charset="0"/>
            </a:endParaRPr>
          </a:p>
        </p:txBody>
      </p:sp>
      <p:pic>
        <p:nvPicPr>
          <p:cNvPr id="5125" name="Picture 5" descr="C:\Users\Petr\AppData\Local\Microsoft\Windows\Temporary Internet Files\Content.IE5\IMS3J28J\MC9003970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7657" y="1249558"/>
            <a:ext cx="1680702" cy="1673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etr\AppData\Local\Microsoft\Windows\Temporary Internet Files\Content.IE5\IMS3J28J\MC9003701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108" y="3212976"/>
            <a:ext cx="2269251" cy="3116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Petr\AppData\Local\Microsoft\Windows\Temporary Internet Files\Content.IE5\QU58MH86\MC9002339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685617"/>
            <a:ext cx="2608682" cy="264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Petr\AppData\Local\Microsoft\Windows\Temporary Internet Files\Content.IE5\IMS3J28J\MC9004359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49558"/>
            <a:ext cx="2043863" cy="2342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Petr\AppData\Local\Microsoft\Windows\Temporary Internet Files\Content.IE5\IMS3J28J\MC9000548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177" y="3543488"/>
            <a:ext cx="2516702" cy="2590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Petr\AppData\Local\Microsoft\Windows\Temporary Internet Files\Content.IE5\IMS3J28J\MC900433884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3242" y="166217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23547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20000"/>
                <a:lumOff val="80000"/>
              </a:schemeClr>
            </a:gs>
            <a:gs pos="39000">
              <a:schemeClr val="accent5">
                <a:lumMod val="60000"/>
                <a:lumOff val="40000"/>
              </a:schemeClr>
            </a:gs>
            <a:gs pos="78000">
              <a:schemeClr val="accent1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ESTINE" panose="02000000000000000000" pitchFamily="2" charset="0"/>
              </a:rPr>
              <a:t>d</a:t>
            </a:r>
            <a:r>
              <a:rPr lang="cs-CZ" sz="6000" b="1" dirty="0" err="1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ESTINE" panose="02000000000000000000" pitchFamily="2" charset="0"/>
              </a:rPr>
              <a:t>ie</a:t>
            </a:r>
            <a:r>
              <a:rPr lang="cs-CZ" sz="60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ESTINE" panose="02000000000000000000" pitchFamily="2" charset="0"/>
              </a:rPr>
              <a:t> Chemie</a:t>
            </a:r>
            <a:endParaRPr lang="cs-CZ" sz="60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DESTINE" panose="02000000000000000000" pitchFamily="2" charset="0"/>
            </a:endParaRPr>
          </a:p>
        </p:txBody>
      </p:sp>
      <p:pic>
        <p:nvPicPr>
          <p:cNvPr id="3075" name="Picture 3" descr="C:\Users\Petr\AppData\Local\Microsoft\Windows\Temporary Internet Files\Content.IE5\WO2V94PA\MC900311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676265"/>
            <a:ext cx="2821368" cy="2444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etr\AppData\Local\Microsoft\Windows\Temporary Internet Files\Content.IE5\QU58MH86\MC9002941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849305"/>
            <a:ext cx="1675776" cy="2945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etr\AppData\Local\Microsoft\Windows\Temporary Internet Files\Content.IE5\IMS3J28J\MC9002826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140968"/>
            <a:ext cx="2563695" cy="3238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etr\AppData\Local\Microsoft\Windows\Temporary Internet Files\Content.IE5\QU58MH86\MC9002383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89040"/>
            <a:ext cx="3384376" cy="2891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etr\AppData\Local\Microsoft\Windows\Temporary Internet Files\Content.IE5\QU58MH86\MC900292116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638" y="1000717"/>
            <a:ext cx="2421506" cy="2068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94411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9000">
              <a:schemeClr val="accent4">
                <a:lumMod val="60000"/>
                <a:lumOff val="40000"/>
              </a:schemeClr>
            </a:gs>
            <a:gs pos="78000">
              <a:srgbClr val="FFFF00"/>
            </a:gs>
            <a:gs pos="97000">
              <a:srgbClr val="0070C0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d</a:t>
            </a:r>
            <a:r>
              <a:rPr lang="cs-CZ" sz="72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ie</a:t>
            </a:r>
            <a:r>
              <a:rPr lang="cs-CZ" sz="7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 Fyzik</a:t>
            </a:r>
            <a:endParaRPr lang="cs-CZ" sz="7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pic>
        <p:nvPicPr>
          <p:cNvPr id="4099" name="Picture 3" descr="C:\Users\Petr\AppData\Local\Microsoft\Windows\Temporary Internet Files\Content.IE5\KOKNR8RU\MC9003790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24744"/>
            <a:ext cx="1864482" cy="2732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etr\AppData\Local\Microsoft\Windows\Temporary Internet Files\Content.IE5\WO2V94PA\MC90043598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79900"/>
            <a:ext cx="2592288" cy="299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etr\AppData\Local\Microsoft\Windows\Temporary Internet Files\Content.IE5\KOKNR8RU\MC900379443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9131" y="4797152"/>
            <a:ext cx="2024337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etr\AppData\Local\Microsoft\Windows\Temporary Internet Files\Content.IE5\QU58MH86\MC9002172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952" y="2488889"/>
            <a:ext cx="2841698" cy="3410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Petr\AppData\Local\Microsoft\Windows\Temporary Internet Files\Content.IE5\IMS3J28J\MC9003797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334" y="1484784"/>
            <a:ext cx="1872691" cy="136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8240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167404" cy="1816260"/>
          </a:xfrm>
        </p:spPr>
        <p:txBody>
          <a:bodyPr>
            <a:noAutofit/>
          </a:bodyPr>
          <a:lstStyle/>
          <a:p>
            <a:r>
              <a:rPr lang="cs-CZ" sz="1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ECODE" panose="02000000000000000000" pitchFamily="2" charset="0"/>
              </a:rPr>
              <a:t>d</a:t>
            </a:r>
            <a:r>
              <a:rPr lang="cs-CZ" sz="1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ECODE" panose="02000000000000000000" pitchFamily="2" charset="0"/>
              </a:rPr>
              <a:t>ie</a:t>
            </a:r>
            <a:r>
              <a:rPr lang="cs-CZ" sz="1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DECODE" panose="02000000000000000000" pitchFamily="2" charset="0"/>
              </a:rPr>
              <a:t> Kunst</a:t>
            </a:r>
            <a:endParaRPr lang="cs-CZ" sz="1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DECODE" panose="02000000000000000000" pitchFamily="2" charset="0"/>
            </a:endParaRPr>
          </a:p>
        </p:txBody>
      </p:sp>
      <p:pic>
        <p:nvPicPr>
          <p:cNvPr id="6146" name="Picture 2" descr="C:\Users\Petr\AppData\Local\Microsoft\Windows\Temporary Internet Files\Content.IE5\WO2V94PA\MC900297467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65781"/>
            <a:ext cx="2088232" cy="2389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etr\AppData\Local\Microsoft\Windows\Temporary Internet Files\Content.IE5\KOKNR8RU\MC9003012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060" y="4050969"/>
            <a:ext cx="1783848" cy="2436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etr\AppData\Local\Microsoft\Windows\Temporary Internet Files\Content.IE5\QU58MH86\MC9002171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5888" y="2462601"/>
            <a:ext cx="2432753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Petr\AppData\Local\Microsoft\Windows\Temporary Internet Files\Content.IE5\QU58MH86\MC90043479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05408"/>
            <a:ext cx="2710201" cy="271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Petr\AppData\Local\Microsoft\Windows\Temporary Internet Files\Content.IE5\QU58MH86\MC9002979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9197" y="599718"/>
            <a:ext cx="2010880" cy="905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Petr\AppData\Local\Microsoft\Windows\Temporary Internet Files\Content.IE5\IMS3J28J\MC900415970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777"/>
            <a:ext cx="2431724" cy="2419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C:\Users\Petr\AppData\Local\Microsoft\Windows\Temporary Internet Files\Content.IE5\KOKNR8RU\MC90035532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332239"/>
            <a:ext cx="2122605" cy="2019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64336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17">
              <a:srgbClr val="00B0F0"/>
            </a:gs>
            <a:gs pos="29000">
              <a:srgbClr val="FFC000"/>
            </a:gs>
            <a:gs pos="75000">
              <a:srgbClr val="FFFF00"/>
            </a:gs>
            <a:gs pos="94000">
              <a:srgbClr val="7030A0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5934" y="84584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die</a:t>
            </a:r>
            <a:r>
              <a:rPr lang="cs-CZ" sz="8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 </a:t>
            </a:r>
            <a:r>
              <a:rPr lang="cs-CZ" sz="8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Musik</a:t>
            </a:r>
            <a:endParaRPr lang="cs-CZ" sz="8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</a:endParaRPr>
          </a:p>
        </p:txBody>
      </p:sp>
      <p:pic>
        <p:nvPicPr>
          <p:cNvPr id="8194" name="Picture 2" descr="C:\Users\Petr\AppData\Local\Microsoft\Windows\Temporary Internet Files\Content.IE5\Z0FFAAFF\MC900441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0808" y="1988840"/>
            <a:ext cx="3895328" cy="3895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Petr\AppData\Local\Microsoft\Windows\Temporary Internet Files\Content.IE5\Z0FFAAFF\MC9003055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573016"/>
            <a:ext cx="2771744" cy="2787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Petr\AppData\Local\Microsoft\Windows\Temporary Internet Files\Content.IE5\JPRHQ07R\MC900370386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1440160" cy="2164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Petr\AppData\Local\Microsoft\Windows\Temporary Internet Files\Content.IE5\ZHM7MBDB\MC9003703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614071"/>
            <a:ext cx="1618846" cy="2281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Petr\AppData\Local\Microsoft\Windows\Temporary Internet Files\Content.IE5\ZHM7MBDB\MC9000888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109249"/>
            <a:ext cx="2160240" cy="2074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55820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7395" y="476672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der Sport</a:t>
            </a:r>
            <a:endParaRPr lang="cs-CZ" sz="7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pic>
        <p:nvPicPr>
          <p:cNvPr id="5122" name="Picture 2" descr="C:\Users\Petr\AppData\Local\Microsoft\Windows\Temporary Internet Files\Content.IE5\IMS3J28J\MC900343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140968"/>
            <a:ext cx="2884422" cy="3054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etr\AppData\Local\Microsoft\Windows\Temporary Internet Files\Content.IE5\IMS3J28J\MC900412174[1].wmf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638687"/>
            <a:ext cx="2474511" cy="2796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etr\AppData\Local\Microsoft\Windows\Temporary Internet Files\Content.IE5\WO2V94PA\MC9003473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2306654" cy="2307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857494"/>
            <a:ext cx="1798625" cy="133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672" y="1118289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56606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39304426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</p:spPr>
        <p:txBody>
          <a:bodyPr/>
          <a:lstStyle/>
          <a:p>
            <a:pPr defTabSz="914400"/>
            <a:r>
              <a:rPr lang="cs-CZ" alt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479675"/>
            <a:ext cx="8078788" cy="3644900"/>
          </a:xfrm>
        </p:spPr>
        <p:txBody>
          <a:bodyPr/>
          <a:lstStyle/>
          <a:p>
            <a:pPr defTabSz="914400"/>
            <a:r>
              <a:rPr lang="cs-CZ" altLang="cs-CZ" sz="3600" dirty="0" smtClean="0"/>
              <a:t>Žákům se s učebním </a:t>
            </a:r>
            <a:r>
              <a:rPr lang="cs-CZ" altLang="cs-CZ" sz="3600" smtClean="0"/>
              <a:t>materiálem </a:t>
            </a:r>
            <a:r>
              <a:rPr lang="cs-CZ" altLang="cs-CZ" sz="3600" smtClean="0"/>
              <a:t>pracovalo dobře</a:t>
            </a:r>
            <a:r>
              <a:rPr lang="cs-CZ" altLang="cs-CZ" sz="3600" dirty="0" smtClean="0"/>
              <a:t>, nové slovní zásobě se naučili díky vizualizaci rychle. </a:t>
            </a:r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158598633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148</Words>
  <Application>Microsoft Office PowerPoint</Application>
  <PresentationFormat>Předvádění na obrazovce (4:3)</PresentationFormat>
  <Paragraphs>32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sady Office</vt:lpstr>
      <vt:lpstr>1_Motiv sady Office</vt:lpstr>
      <vt:lpstr>Prezentace aplikace PowerPoint</vt:lpstr>
      <vt:lpstr>Anotace a metodika</vt:lpstr>
      <vt:lpstr>das Englisch</vt:lpstr>
      <vt:lpstr>das Deutsch</vt:lpstr>
      <vt:lpstr>das Tschechisch</vt:lpstr>
      <vt:lpstr>die Erdkunde Geografie</vt:lpstr>
      <vt:lpstr>die Biologie</vt:lpstr>
      <vt:lpstr>die Geschichte Historie</vt:lpstr>
      <vt:lpstr>die Mathematik</vt:lpstr>
      <vt:lpstr>die Chemie</vt:lpstr>
      <vt:lpstr>die Fyzik</vt:lpstr>
      <vt:lpstr>die Kunst</vt:lpstr>
      <vt:lpstr>die Musik</vt:lpstr>
      <vt:lpstr>der Sport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Petr Plášil</cp:lastModifiedBy>
  <cp:revision>17</cp:revision>
  <dcterms:created xsi:type="dcterms:W3CDTF">2013-09-12T08:09:40Z</dcterms:created>
  <dcterms:modified xsi:type="dcterms:W3CDTF">2013-10-12T14:54:17Z</dcterms:modified>
</cp:coreProperties>
</file>