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7" r:id="rId3"/>
    <p:sldId id="274" r:id="rId4"/>
    <p:sldId id="272" r:id="rId5"/>
    <p:sldId id="273" r:id="rId6"/>
    <p:sldId id="268" r:id="rId7"/>
    <p:sldId id="271" r:id="rId8"/>
    <p:sldId id="270" r:id="rId9"/>
    <p:sldId id="275" r:id="rId10"/>
    <p:sldId id="276" r:id="rId11"/>
    <p:sldId id="278" r:id="rId12"/>
    <p:sldId id="27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BD7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6442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3184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376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7634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3360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7754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257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30321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9432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6765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824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39000">
              <a:srgbClr val="FFFF00"/>
            </a:gs>
            <a:gs pos="78000">
              <a:srgbClr val="92D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39000">
              <a:srgbClr val="FFFF00"/>
            </a:gs>
            <a:gs pos="78000">
              <a:srgbClr val="92D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524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8463288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škola Libochovice</a:t>
                      </a:r>
                      <a:endParaRPr kumimoji="0" lang="cs-CZ" alt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VY_32_INOVACE_32_NJ_SCHULFÄCHERÜBUNGEN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SCHULFÄCHER ÜBUNGEN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076360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a metodika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Tento výukový materiál se orientuje na procvičování slovní zásoby - téma „</a:t>
            </a:r>
            <a:r>
              <a:rPr lang="cs-CZ" dirty="0" err="1" smtClean="0"/>
              <a:t>Schulfächer</a:t>
            </a:r>
            <a:r>
              <a:rPr lang="cs-CZ" dirty="0" smtClean="0"/>
              <a:t>“.  Je vhodný k použití v 7. či 8. ročnících nebo je možné jej prezentovat i v konverzačních hodinách v rámci opakování.</a:t>
            </a:r>
          </a:p>
          <a:p>
            <a:endParaRPr lang="cs-CZ" dirty="0" smtClean="0"/>
          </a:p>
          <a:p>
            <a:r>
              <a:rPr lang="cs-CZ" dirty="0" smtClean="0"/>
              <a:t>Žáci plní úlohy – doplňují chybějící písmena, hledají 9 slovíček v „</a:t>
            </a:r>
            <a:r>
              <a:rPr lang="cs-CZ" dirty="0" err="1" smtClean="0"/>
              <a:t>osmisměrce</a:t>
            </a:r>
            <a:r>
              <a:rPr lang="cs-CZ" dirty="0" smtClean="0"/>
              <a:t>“ a závěrem odpovídají na zadané otázky.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9542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Ergänzt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fehlenden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Buchstaben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CH _ M _ _</a:t>
            </a:r>
          </a:p>
          <a:p>
            <a:r>
              <a:rPr lang="cs-CZ" sz="4400" dirty="0" smtClean="0"/>
              <a:t>B _ O _ _ G _ _</a:t>
            </a:r>
          </a:p>
          <a:p>
            <a:r>
              <a:rPr lang="cs-CZ" sz="4400" dirty="0" smtClean="0"/>
              <a:t>G _ S _ _ ICH _ _</a:t>
            </a:r>
          </a:p>
          <a:p>
            <a:r>
              <a:rPr lang="cs-CZ" sz="4400" dirty="0" smtClean="0"/>
              <a:t>G _ O _ _ _ F _ _</a:t>
            </a:r>
          </a:p>
          <a:p>
            <a:r>
              <a:rPr lang="cs-CZ" sz="4400" dirty="0" smtClean="0"/>
              <a:t>E _ GL _ S _ _</a:t>
            </a:r>
          </a:p>
          <a:p>
            <a:r>
              <a:rPr lang="cs-CZ" sz="4400" dirty="0" smtClean="0"/>
              <a:t>T _ CH _ _ _ I _ CH</a:t>
            </a:r>
          </a:p>
          <a:p>
            <a:endParaRPr lang="cs-CZ" sz="4400" dirty="0"/>
          </a:p>
        </p:txBody>
      </p:sp>
      <p:pic>
        <p:nvPicPr>
          <p:cNvPr id="11266" name="Picture 2" descr="C:\Users\Petr\AppData\Local\Microsoft\Windows\Temporary Internet Files\Content.IE5\IWFMY0T6\MC9003433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420888"/>
            <a:ext cx="2600073" cy="2512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939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00200"/>
            <a:ext cx="7859216" cy="4525963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CHEMIE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BIOLOGIE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GESCHICHTE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ENGLISCH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TSCHECHISCH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0" name="Picture 2" descr="C:\Users\Petr\AppData\Local\Microsoft\Windows\Temporary Internet Files\Content.IE5\Z0FFAAFF\MC9003433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708" y="2276872"/>
            <a:ext cx="2696997" cy="2806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7119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69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Erzänzt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fehlenden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Buchstaben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9443" y="1628800"/>
            <a:ext cx="8229600" cy="4525963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 _ T _ M _ T _ K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 _ _ I _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_ N _ _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 _ S _ _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_ O _ _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 _ _ T S _ _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9" name="Picture 3" descr="C:\Users\Petr\AppData\Local\Microsoft\Windows\Temporary Internet Files\Content.IE5\ZHM7MBDB\MC9003433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96952"/>
            <a:ext cx="3426908" cy="2645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7656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69000">
              <a:srgbClr val="FFF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9443" y="1628800"/>
            <a:ext cx="8229600" cy="4525963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MATEMATIK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FYZIK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KUNST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MUSIK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SPORT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DEUTSCH</a:t>
            </a:r>
          </a:p>
        </p:txBody>
      </p:sp>
      <p:pic>
        <p:nvPicPr>
          <p:cNvPr id="10242" name="Picture 2" descr="C:\Users\Petr\AppData\Local\Microsoft\Windows\Temporary Internet Files\Content.IE5\JPRHQ07R\MC9003433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348880"/>
            <a:ext cx="4287803" cy="2757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2472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SUCHT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Schulfächer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4858432"/>
              </p:ext>
            </p:extLst>
          </p:nvPr>
        </p:nvGraphicFramePr>
        <p:xfrm>
          <a:off x="467544" y="1340768"/>
          <a:ext cx="8147250" cy="5212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4725"/>
                <a:gridCol w="814725"/>
                <a:gridCol w="814725"/>
                <a:gridCol w="814725"/>
                <a:gridCol w="814725"/>
                <a:gridCol w="814725"/>
                <a:gridCol w="814725"/>
                <a:gridCol w="814725"/>
                <a:gridCol w="814725"/>
                <a:gridCol w="814725"/>
              </a:tblGrid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F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Y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124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G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I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8044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3014015"/>
              </p:ext>
            </p:extLst>
          </p:nvPr>
        </p:nvGraphicFramePr>
        <p:xfrm>
          <a:off x="467544" y="1340768"/>
          <a:ext cx="8147250" cy="5212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4725"/>
                <a:gridCol w="814725"/>
                <a:gridCol w="814725"/>
                <a:gridCol w="814725"/>
                <a:gridCol w="814725"/>
                <a:gridCol w="814725"/>
                <a:gridCol w="814725"/>
                <a:gridCol w="814725"/>
                <a:gridCol w="814725"/>
                <a:gridCol w="814725"/>
              </a:tblGrid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</a:t>
                      </a:r>
                      <a:endParaRPr lang="cs-CZ" sz="32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</a:t>
                      </a:r>
                      <a:endParaRPr lang="cs-CZ" sz="32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7124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Q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X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W</a:t>
                      </a:r>
                      <a:endParaRPr lang="cs-CZ" sz="32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571241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32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1017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Beantwortet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diese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Fragen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Welche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Fächer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machen 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dir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Spaß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?</a:t>
            </a:r>
          </a:p>
          <a:p>
            <a:pPr marL="0" indent="0">
              <a:buNone/>
            </a:pPr>
            <a:endParaRPr lang="cs-CZ" sz="10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3600" b="1" dirty="0" err="1" smtClean="0">
                <a:solidFill>
                  <a:srgbClr val="7030A0"/>
                </a:solidFill>
              </a:rPr>
              <a:t>Welche</a:t>
            </a:r>
            <a:r>
              <a:rPr lang="cs-CZ" sz="3600" b="1" dirty="0" smtClean="0">
                <a:solidFill>
                  <a:srgbClr val="7030A0"/>
                </a:solidFill>
              </a:rPr>
              <a:t> </a:t>
            </a:r>
            <a:r>
              <a:rPr lang="cs-CZ" sz="3600" b="1" dirty="0" err="1" smtClean="0">
                <a:solidFill>
                  <a:srgbClr val="7030A0"/>
                </a:solidFill>
              </a:rPr>
              <a:t>Fächer</a:t>
            </a:r>
            <a:r>
              <a:rPr lang="cs-CZ" sz="3600" b="1" dirty="0" smtClean="0">
                <a:solidFill>
                  <a:srgbClr val="7030A0"/>
                </a:solidFill>
              </a:rPr>
              <a:t> </a:t>
            </a:r>
            <a:r>
              <a:rPr lang="cs-CZ" sz="3600" b="1" dirty="0" err="1" smtClean="0">
                <a:solidFill>
                  <a:srgbClr val="7030A0"/>
                </a:solidFill>
              </a:rPr>
              <a:t>sind</a:t>
            </a:r>
            <a:r>
              <a:rPr lang="cs-CZ" sz="3600" b="1" dirty="0" smtClean="0">
                <a:solidFill>
                  <a:srgbClr val="7030A0"/>
                </a:solidFill>
              </a:rPr>
              <a:t> </a:t>
            </a:r>
            <a:r>
              <a:rPr lang="cs-CZ" sz="3600" b="1" dirty="0" err="1" smtClean="0">
                <a:solidFill>
                  <a:srgbClr val="7030A0"/>
                </a:solidFill>
              </a:rPr>
              <a:t>für</a:t>
            </a:r>
            <a:r>
              <a:rPr lang="cs-CZ" sz="3600" b="1" dirty="0" smtClean="0">
                <a:solidFill>
                  <a:srgbClr val="7030A0"/>
                </a:solidFill>
              </a:rPr>
              <a:t> </a:t>
            </a:r>
            <a:r>
              <a:rPr lang="cs-CZ" sz="3600" b="1" dirty="0" err="1" smtClean="0">
                <a:solidFill>
                  <a:srgbClr val="7030A0"/>
                </a:solidFill>
              </a:rPr>
              <a:t>dich</a:t>
            </a:r>
            <a:r>
              <a:rPr lang="cs-CZ" sz="3600" b="1" dirty="0" smtClean="0">
                <a:solidFill>
                  <a:srgbClr val="7030A0"/>
                </a:solidFill>
              </a:rPr>
              <a:t> </a:t>
            </a:r>
            <a:r>
              <a:rPr lang="cs-CZ" sz="3600" b="1" dirty="0" err="1" smtClean="0">
                <a:solidFill>
                  <a:srgbClr val="7030A0"/>
                </a:solidFill>
              </a:rPr>
              <a:t>schwierig</a:t>
            </a:r>
            <a:r>
              <a:rPr lang="cs-CZ" sz="3600" b="1" dirty="0" smtClean="0">
                <a:solidFill>
                  <a:srgbClr val="7030A0"/>
                </a:solidFill>
              </a:rPr>
              <a:t>?</a:t>
            </a:r>
          </a:p>
          <a:p>
            <a:pPr marL="0" indent="0">
              <a:buNone/>
            </a:pPr>
            <a:endParaRPr lang="cs-CZ" sz="1000" b="1" dirty="0" smtClean="0">
              <a:solidFill>
                <a:srgbClr val="7030A0"/>
              </a:solidFill>
            </a:endParaRPr>
          </a:p>
          <a:p>
            <a:r>
              <a:rPr lang="cs-CZ" sz="3600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Welche</a:t>
            </a:r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Fächer</a:t>
            </a:r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magst</a:t>
            </a:r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du</a:t>
            </a:r>
            <a:r>
              <a:rPr lang="cs-CZ" sz="36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nicht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)?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sz="1000" b="1" dirty="0" smtClean="0">
              <a:solidFill>
                <a:srgbClr val="7030A0"/>
              </a:solidFill>
            </a:endParaRPr>
          </a:p>
          <a:p>
            <a:r>
              <a:rPr lang="cs-CZ" sz="3600" b="1" dirty="0" err="1" smtClean="0">
                <a:solidFill>
                  <a:srgbClr val="7030A0"/>
                </a:solidFill>
              </a:rPr>
              <a:t>Welche</a:t>
            </a:r>
            <a:r>
              <a:rPr lang="cs-CZ" sz="3600" b="1" dirty="0" smtClean="0">
                <a:solidFill>
                  <a:srgbClr val="7030A0"/>
                </a:solidFill>
              </a:rPr>
              <a:t> </a:t>
            </a:r>
            <a:r>
              <a:rPr lang="cs-CZ" sz="3600" b="1" dirty="0" err="1">
                <a:solidFill>
                  <a:srgbClr val="7030A0"/>
                </a:solidFill>
              </a:rPr>
              <a:t>Fächer</a:t>
            </a:r>
            <a:r>
              <a:rPr lang="cs-CZ" sz="3600" b="1" dirty="0">
                <a:solidFill>
                  <a:srgbClr val="7030A0"/>
                </a:solidFill>
              </a:rPr>
              <a:t> </a:t>
            </a:r>
            <a:r>
              <a:rPr lang="cs-CZ" sz="3600" b="1" dirty="0" err="1">
                <a:solidFill>
                  <a:srgbClr val="7030A0"/>
                </a:solidFill>
              </a:rPr>
              <a:t>hast</a:t>
            </a:r>
            <a:r>
              <a:rPr lang="cs-CZ" sz="3600" b="1" dirty="0">
                <a:solidFill>
                  <a:srgbClr val="7030A0"/>
                </a:solidFill>
              </a:rPr>
              <a:t> </a:t>
            </a:r>
            <a:r>
              <a:rPr lang="cs-CZ" sz="3600" b="1" dirty="0" err="1">
                <a:solidFill>
                  <a:srgbClr val="7030A0"/>
                </a:solidFill>
              </a:rPr>
              <a:t>du</a:t>
            </a:r>
            <a:r>
              <a:rPr lang="cs-CZ" sz="3600" b="1" dirty="0">
                <a:solidFill>
                  <a:srgbClr val="7030A0"/>
                </a:solidFill>
              </a:rPr>
              <a:t> </a:t>
            </a:r>
            <a:r>
              <a:rPr lang="cs-CZ" sz="3600" b="1" dirty="0" err="1">
                <a:solidFill>
                  <a:srgbClr val="7030A0"/>
                </a:solidFill>
              </a:rPr>
              <a:t>am</a:t>
            </a:r>
            <a:r>
              <a:rPr lang="cs-CZ" sz="3600" b="1" dirty="0">
                <a:solidFill>
                  <a:srgbClr val="7030A0"/>
                </a:solidFill>
              </a:rPr>
              <a:t> </a:t>
            </a:r>
            <a:r>
              <a:rPr lang="cs-CZ" sz="3600" b="1" dirty="0" err="1">
                <a:solidFill>
                  <a:srgbClr val="7030A0"/>
                </a:solidFill>
              </a:rPr>
              <a:t>Montag</a:t>
            </a:r>
            <a:r>
              <a:rPr lang="cs-CZ" sz="3600" b="1" dirty="0">
                <a:solidFill>
                  <a:srgbClr val="7030A0"/>
                </a:solidFill>
              </a:rPr>
              <a:t>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4991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6760923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pPr defTabSz="914400"/>
            <a: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479675"/>
            <a:ext cx="8078788" cy="3644900"/>
          </a:xfrm>
        </p:spPr>
        <p:txBody>
          <a:bodyPr/>
          <a:lstStyle/>
          <a:p>
            <a:pPr defTabSz="914400"/>
            <a:r>
              <a:rPr lang="cs-CZ" altLang="cs-CZ" sz="3600" dirty="0" smtClean="0"/>
              <a:t>Žákům se s učebním materiálem pracovalo dobře</a:t>
            </a:r>
            <a:r>
              <a:rPr lang="cs-CZ" altLang="cs-CZ" sz="3600" dirty="0" smtClean="0"/>
              <a:t>, úkoly </a:t>
            </a:r>
            <a:r>
              <a:rPr lang="cs-CZ" altLang="cs-CZ" sz="3600" smtClean="0"/>
              <a:t>plnili rychle bez </a:t>
            </a:r>
            <a:r>
              <a:rPr lang="cs-CZ" altLang="cs-CZ" sz="3600" dirty="0" smtClean="0"/>
              <a:t>větších potíží.  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28362594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442</Words>
  <Application>Microsoft Office PowerPoint</Application>
  <PresentationFormat>Předvádění na obrazovce (4:3)</PresentationFormat>
  <Paragraphs>237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1_Motiv sady Office</vt:lpstr>
      <vt:lpstr>Prezentace aplikace PowerPoint</vt:lpstr>
      <vt:lpstr>Anotace a metodika</vt:lpstr>
      <vt:lpstr>Ergänzt die fehlenden Buchstaben</vt:lpstr>
      <vt:lpstr>Lösung</vt:lpstr>
      <vt:lpstr>Erzänzt die fehlenden Buchstaben</vt:lpstr>
      <vt:lpstr>LÖSUNG</vt:lpstr>
      <vt:lpstr>SUCHT  9  Schulfächer </vt:lpstr>
      <vt:lpstr>Lösung</vt:lpstr>
      <vt:lpstr>Beantwortet diese Fragen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18</cp:revision>
  <dcterms:created xsi:type="dcterms:W3CDTF">2013-09-12T08:09:40Z</dcterms:created>
  <dcterms:modified xsi:type="dcterms:W3CDTF">2013-10-12T15:16:17Z</dcterms:modified>
</cp:coreProperties>
</file>