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9" r:id="rId5"/>
    <p:sldId id="260" r:id="rId6"/>
    <p:sldId id="258" r:id="rId7"/>
    <p:sldId id="265" r:id="rId8"/>
    <p:sldId id="261" r:id="rId9"/>
    <p:sldId id="266" r:id="rId10"/>
    <p:sldId id="267" r:id="rId11"/>
    <p:sldId id="264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F82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51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F82FC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6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9590125"/>
              </p:ext>
            </p:extLst>
          </p:nvPr>
        </p:nvGraphicFramePr>
        <p:xfrm>
          <a:off x="539552" y="2636912"/>
          <a:ext cx="8229600" cy="3876675"/>
        </p:xfrm>
        <a:graphic>
          <a:graphicData uri="http://schemas.openxmlformats.org/drawingml/2006/table">
            <a:tbl>
              <a:tblPr/>
              <a:tblGrid>
                <a:gridCol w="1511300"/>
                <a:gridCol w="6718300"/>
              </a:tblGrid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ZŠ. J. E. P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urkyně a Základní umělecká 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škola Libochovice</a:t>
                      </a:r>
                      <a:endParaRPr kumimoji="0" lang="cs-CZ" alt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</a:rPr>
                        <a:t>Mgr. Venuše Plášilová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VY_32_INOVACE_36_NJ_FAMILIE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FAMILIE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CZ.1.07/1.04.00/21.2803</a:t>
                      </a:r>
                      <a:endParaRPr kumimoji="0" lang="cs-CZ" alt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14363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88913"/>
            <a:ext cx="8137525" cy="1990725"/>
          </a:xfrm>
          <a:solidFill>
            <a:srgbClr val="FFFFFF"/>
          </a:solidFill>
        </p:spPr>
      </p:pic>
      <p:pic>
        <p:nvPicPr>
          <p:cNvPr id="14364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404813"/>
            <a:ext cx="8137525" cy="1990725"/>
          </a:xfr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9594786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a metodika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Tento výukový materiál se orientuje na prezentování slovní zásoby na téma „Rodina“.  Je vhodný k výuce v 7. či 8. ročnících nebo je možné jej využít i v konverzačních hodinách.</a:t>
            </a:r>
          </a:p>
          <a:p>
            <a:endParaRPr lang="cs-CZ" dirty="0"/>
          </a:p>
          <a:p>
            <a:r>
              <a:rPr lang="cs-CZ" dirty="0" smtClean="0"/>
              <a:t>Učitel pouští žákům jednotlivé strany prezentace, žáci si zapamatovávají názvy rodinných příslušníků, případně si je přepisují do slovníčků. Závěrem mají žáci za úkol v „</a:t>
            </a:r>
            <a:r>
              <a:rPr lang="cs-CZ" dirty="0" err="1" smtClean="0"/>
              <a:t>osmisměrce</a:t>
            </a:r>
            <a:r>
              <a:rPr lang="cs-CZ" dirty="0" smtClean="0"/>
              <a:t>“ nalézt 11 slovíček.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77561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80920" cy="1858218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Mutter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Mutti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r Vater /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Vati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Baby / s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Kind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Petr\AppData\Local\Microsoft\Windows\Temporary Internet Files\Content.IE5\WO2V94PA\MC900397556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628800"/>
            <a:ext cx="4824536" cy="5081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01668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80920" cy="1440160"/>
          </a:xfrm>
        </p:spPr>
        <p:txBody>
          <a:bodyPr>
            <a:normAutofit/>
          </a:bodyPr>
          <a:lstStyle/>
          <a:p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Kinder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(děti)</a:t>
            </a:r>
            <a:br>
              <a:rPr lang="cs-CZ" dirty="0" smtClean="0"/>
            </a:b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Geschwister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(sourozenci)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4079" y="1916832"/>
            <a:ext cx="4038600" cy="4525963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 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Zwillinge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370" y="1916832"/>
            <a:ext cx="4038600" cy="4525963"/>
          </a:xfrm>
        </p:spPr>
        <p:txBody>
          <a:bodyPr/>
          <a:lstStyle/>
          <a:p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Einzelkind</a:t>
            </a:r>
            <a:endPara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3600" dirty="0" smtClean="0"/>
              <a:t>(jedináček)</a:t>
            </a:r>
            <a:endParaRPr lang="cs-CZ" sz="3600" dirty="0"/>
          </a:p>
        </p:txBody>
      </p:sp>
      <p:pic>
        <p:nvPicPr>
          <p:cNvPr id="3074" name="Picture 2" descr="C:\Users\Petr\AppData\Local\Microsoft\Windows\Temporary Internet Files\Content.IE5\WO2V94PA\MC900089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326" y="4611175"/>
            <a:ext cx="3153894" cy="1641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etr\AppData\Local\Microsoft\Windows\Temporary Internet Files\Content.IE5\QU58MH86\MC9000894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708920"/>
            <a:ext cx="2571510" cy="1760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etr\AppData\Local\Microsoft\Windows\Temporary Internet Files\Content.IE5\WO2V94PA\MC900440554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300013"/>
            <a:ext cx="1881084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71197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836712"/>
            <a:ext cx="4330824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e 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Tochter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(dcera)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8720"/>
            <a:ext cx="4038600" cy="5217443"/>
          </a:xfrm>
        </p:spPr>
        <p:txBody>
          <a:bodyPr/>
          <a:lstStyle/>
          <a:p>
            <a:pPr marL="0" indent="0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r  </a:t>
            </a:r>
            <a:r>
              <a:rPr lang="cs-CZ" sz="4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Sohn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(syn)</a:t>
            </a:r>
          </a:p>
        </p:txBody>
      </p:sp>
      <p:pic>
        <p:nvPicPr>
          <p:cNvPr id="4098" name="Picture 2" descr="C:\Users\Petr\AppData\Local\Microsoft\Windows\Temporary Internet Files\Content.IE5\KOKNR8RU\MC9003587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132856"/>
            <a:ext cx="2592288" cy="3593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etr\AppData\Local\Microsoft\Windows\Temporary Internet Files\Content.IE5\IMS3J28J\MC9003587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8822" y="1989971"/>
            <a:ext cx="2511093" cy="3879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19072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Geschwister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(sourozenci)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Schwester</a:t>
            </a: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(sestra)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der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Bruder</a:t>
            </a: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(bratr)</a:t>
            </a:r>
          </a:p>
        </p:txBody>
      </p:sp>
      <p:pic>
        <p:nvPicPr>
          <p:cNvPr id="2050" name="Picture 2" descr="C:\Users\Petr\AppData\Local\Microsoft\Windows\Temporary Internet Files\Content.IE5\IMS3J28J\MC900358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84784"/>
            <a:ext cx="3632317" cy="4732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6443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d</a:t>
            </a:r>
            <a:r>
              <a:rPr lang="cs-CZ" dirty="0" err="1" smtClean="0"/>
              <a:t>ie</a:t>
            </a:r>
            <a:r>
              <a:rPr lang="cs-CZ" dirty="0" smtClean="0"/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Großeltern</a:t>
            </a:r>
            <a:r>
              <a:rPr lang="cs-CZ" dirty="0" smtClean="0"/>
              <a:t> (prarodiče)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4785395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ie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Großmutter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Oma</a:t>
            </a: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dirty="0" smtClean="0"/>
              <a:t>(babička)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38600" cy="4785395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der </a:t>
            </a:r>
            <a:r>
              <a:rPr lang="cs-CZ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Großvater</a:t>
            </a: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Opa</a:t>
            </a:r>
          </a:p>
          <a:p>
            <a:pPr marL="0" indent="0" algn="ctr">
              <a:buNone/>
            </a:pPr>
            <a:r>
              <a:rPr lang="cs-CZ" dirty="0" smtClean="0"/>
              <a:t>(děda)</a:t>
            </a:r>
            <a:endParaRPr lang="cs-CZ" dirty="0"/>
          </a:p>
        </p:txBody>
      </p:sp>
      <p:pic>
        <p:nvPicPr>
          <p:cNvPr id="1030" name="Picture 6" descr="C:\Users\Petr\AppData\Local\Microsoft\Windows\Temporary Internet Files\Content.IE5\IO5TLD3O\MC9003380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564903"/>
            <a:ext cx="3494440" cy="3993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etr\AppData\Local\Microsoft\Windows\Temporary Internet Files\Content.IE5\9MMUY4EC\MC9003380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564903"/>
            <a:ext cx="3097949" cy="3629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31520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w</a:t>
            </a:r>
            <a:r>
              <a:rPr lang="cs-CZ" b="1" dirty="0" err="1" smtClean="0"/>
              <a:t>eitere</a:t>
            </a:r>
            <a:r>
              <a:rPr lang="cs-CZ" b="1" dirty="0" smtClean="0"/>
              <a:t> </a:t>
            </a:r>
            <a:r>
              <a:rPr lang="cs-CZ" b="1" dirty="0" err="1" smtClean="0"/>
              <a:t>Verwandte</a:t>
            </a:r>
            <a:r>
              <a:rPr lang="cs-CZ" b="1" dirty="0" smtClean="0"/>
              <a:t> </a:t>
            </a:r>
            <a:r>
              <a:rPr lang="cs-CZ" sz="2800" dirty="0" smtClean="0"/>
              <a:t>(další příbuzní)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38600" cy="4785395"/>
          </a:xfrm>
        </p:spPr>
        <p:txBody>
          <a:bodyPr>
            <a:normAutofit/>
          </a:bodyPr>
          <a:lstStyle/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Onkel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dirty="0" smtClean="0"/>
              <a:t>(strýc)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</a:t>
            </a:r>
            <a:r>
              <a:rPr lang="cs-CZ" sz="4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Tante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dirty="0" smtClean="0"/>
              <a:t>(teta)</a:t>
            </a:r>
            <a:endParaRPr lang="cs-CZ" sz="4000" dirty="0"/>
          </a:p>
        </p:txBody>
      </p:sp>
      <p:pic>
        <p:nvPicPr>
          <p:cNvPr id="5125" name="Picture 5" descr="C:\Users\Petr\AppData\Local\Microsoft\Windows\Temporary Internet Files\Content.IE5\QU58MH86\MC900360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852936"/>
            <a:ext cx="2688334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4641379"/>
          </a:xfrm>
        </p:spPr>
        <p:txBody>
          <a:bodyPr/>
          <a:lstStyle/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 </a:t>
            </a:r>
            <a:r>
              <a:rPr lang="cs-CZ" sz="4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Cousin</a:t>
            </a:r>
            <a:r>
              <a:rPr lang="cs-CZ" dirty="0" smtClean="0"/>
              <a:t> (bratranec)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</a:t>
            </a:r>
            <a:r>
              <a:rPr lang="cs-CZ" sz="4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Cousine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(sestřenice)</a:t>
            </a:r>
            <a:endParaRPr lang="cs-CZ" dirty="0"/>
          </a:p>
        </p:txBody>
      </p:sp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564904"/>
            <a:ext cx="2912675" cy="3791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65112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SUCHT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r>
              <a:rPr lang="cs-CZ" dirty="0" smtClean="0"/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Familienmitglieder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2251106"/>
              </p:ext>
            </p:extLst>
          </p:nvPr>
        </p:nvGraphicFramePr>
        <p:xfrm>
          <a:off x="467544" y="1412776"/>
          <a:ext cx="8363270" cy="5212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36327"/>
                <a:gridCol w="836327"/>
                <a:gridCol w="836327"/>
                <a:gridCol w="836327"/>
                <a:gridCol w="836327"/>
                <a:gridCol w="836327"/>
                <a:gridCol w="836327"/>
                <a:gridCol w="836327"/>
                <a:gridCol w="836327"/>
                <a:gridCol w="836327"/>
              </a:tblGrid>
              <a:tr h="5632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32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Q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32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Q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32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Q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32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U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32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Q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32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Y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Y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32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Y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U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Q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Q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32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5901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8011548"/>
              </p:ext>
            </p:extLst>
          </p:nvPr>
        </p:nvGraphicFramePr>
        <p:xfrm>
          <a:off x="467544" y="1412776"/>
          <a:ext cx="8363270" cy="5212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36327"/>
                <a:gridCol w="836327"/>
                <a:gridCol w="836327"/>
                <a:gridCol w="836327"/>
                <a:gridCol w="836327"/>
                <a:gridCol w="836327"/>
                <a:gridCol w="836327"/>
                <a:gridCol w="836327"/>
                <a:gridCol w="836327"/>
                <a:gridCol w="836327"/>
              </a:tblGrid>
              <a:tr h="5632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32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Q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DF82F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5632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DF82F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Q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DF82F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5632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DF82F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Q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DF82F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5632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DF82F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U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DF82F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5632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DF82F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Q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DF82F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5632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DF82F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Y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Y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DF82F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32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Y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U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Q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DF82F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Q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32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DF82F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39079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Zdroje obrázků</a:t>
            </a:r>
          </a:p>
        </p:txBody>
      </p:sp>
      <p:sp>
        <p:nvSpPr>
          <p:cNvPr id="27651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dirty="0" smtClean="0">
                <a:latin typeface="Arial" charset="0"/>
              </a:rPr>
              <a:t>ilustrace aplikace Microsoft PowerPoint (vč. obrázků z webu Office.com)</a:t>
            </a:r>
          </a:p>
        </p:txBody>
      </p:sp>
    </p:spTree>
    <p:extLst>
      <p:ext uri="{BB962C8B-B14F-4D97-AF65-F5344CB8AC3E}">
        <p14:creationId xmlns:p14="http://schemas.microsoft.com/office/powerpoint/2010/main" val="21390124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918450" cy="1955800"/>
          </a:xfrm>
        </p:spPr>
        <p:txBody>
          <a:bodyPr/>
          <a:lstStyle/>
          <a:p>
            <a: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  <a:t>Shrnutí práce s materiálem,</a:t>
            </a:r>
            <a:b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  <a:t>užití v hodině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781300"/>
            <a:ext cx="7631113" cy="3314700"/>
          </a:xfrm>
        </p:spPr>
        <p:txBody>
          <a:bodyPr/>
          <a:lstStyle/>
          <a:p>
            <a:r>
              <a:rPr lang="cs-CZ" altLang="cs-CZ" sz="3600" dirty="0"/>
              <a:t>Žákům se s učebním materiálem pracovalo snadno, nové slovní zásobě se </a:t>
            </a:r>
            <a:r>
              <a:rPr lang="cs-CZ" altLang="cs-CZ" sz="3600"/>
              <a:t>naučili </a:t>
            </a:r>
            <a:r>
              <a:rPr lang="cs-CZ" altLang="cs-CZ" sz="3600" smtClean="0"/>
              <a:t>poměrně </a:t>
            </a:r>
            <a:r>
              <a:rPr lang="cs-CZ" altLang="cs-CZ" sz="3600" dirty="0"/>
              <a:t>rychle a zadané úkoly vyřešili bez problémů.</a:t>
            </a:r>
            <a:r>
              <a:rPr lang="cs-CZ" alt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7638088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418</Words>
  <Application>Microsoft Office PowerPoint</Application>
  <PresentationFormat>Předvádění na obrazovce (4:3)</PresentationFormat>
  <Paragraphs>224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 a metodika</vt:lpstr>
      <vt:lpstr>e Mutter / Mutti      r Vater / Vati s Baby / s Kind  </vt:lpstr>
      <vt:lpstr>die Kinder (děti) die Geschwister (sourozenci)</vt:lpstr>
      <vt:lpstr>Prezentace aplikace PowerPoint</vt:lpstr>
      <vt:lpstr>e Geschwister (sourozenci)</vt:lpstr>
      <vt:lpstr>die Großeltern (prarodiče)</vt:lpstr>
      <vt:lpstr>weitere Verwandte (další příbuzní)</vt:lpstr>
      <vt:lpstr>SUCHT 11 Familienmitglieder</vt:lpstr>
      <vt:lpstr>LÖSUNG</vt:lpstr>
      <vt:lpstr>Zdroje obrázků</vt:lpstr>
      <vt:lpstr>Shrnutí práce s materiálem, užití v hodině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</dc:creator>
  <cp:lastModifiedBy>Petr Plášil</cp:lastModifiedBy>
  <cp:revision>6</cp:revision>
  <dcterms:created xsi:type="dcterms:W3CDTF">2013-09-10T12:23:54Z</dcterms:created>
  <dcterms:modified xsi:type="dcterms:W3CDTF">2013-10-12T15:28:29Z</dcterms:modified>
</cp:coreProperties>
</file>