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2" r:id="rId5"/>
    <p:sldId id="272" r:id="rId6"/>
    <p:sldId id="264" r:id="rId7"/>
    <p:sldId id="265" r:id="rId8"/>
    <p:sldId id="266" r:id="rId9"/>
    <p:sldId id="268" r:id="rId10"/>
    <p:sldId id="271" r:id="rId11"/>
    <p:sldId id="263" r:id="rId12"/>
    <p:sldId id="260" r:id="rId13"/>
    <p:sldId id="274" r:id="rId14"/>
    <p:sldId id="273" r:id="rId15"/>
    <p:sldId id="277" r:id="rId16"/>
    <p:sldId id="275" r:id="rId17"/>
    <p:sldId id="276" r:id="rId18"/>
    <p:sldId id="279" r:id="rId19"/>
    <p:sldId id="278" r:id="rId20"/>
    <p:sldId id="280" r:id="rId21"/>
    <p:sldId id="257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FF99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/>
  </p:transition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0reBXwFHN-w" TargetMode="Externa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xjI8nvUqLFo" TargetMode="External"/><Relationship Id="rId2" Type="http://schemas.openxmlformats.org/officeDocument/2006/relationships/hyperlink" Target="http://www.youtube.com/watch?v=jHXA7AlXD0w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hyperlink" Target="http://www.youtube.com/watch?v=jf46A0C3KZU&amp;feature=results_video&amp;playnext=1&amp;list=PLFF6559FA20C7E450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uyscE8bIkBc" TargetMode="External"/><Relationship Id="rId3" Type="http://schemas.openxmlformats.org/officeDocument/2006/relationships/hyperlink" Target="http://www.youtube.com/watch?v=AHQxs601D-A" TargetMode="External"/><Relationship Id="rId7" Type="http://schemas.openxmlformats.org/officeDocument/2006/relationships/hyperlink" Target="http://www.youtube.com/watch?v=9aXpZzezH8g" TargetMode="External"/><Relationship Id="rId2" Type="http://schemas.openxmlformats.org/officeDocument/2006/relationships/hyperlink" Target="http://www.youtube.com/watch?v=trgCZrgL4W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Q71RAUgpYUs" TargetMode="External"/><Relationship Id="rId5" Type="http://schemas.openxmlformats.org/officeDocument/2006/relationships/hyperlink" Target="http://www.youtube.com/watch?v=AToC_QUJy0I" TargetMode="External"/><Relationship Id="rId4" Type="http://schemas.openxmlformats.org/officeDocument/2006/relationships/hyperlink" Target="http://www.youtube.com/watch?v=HgJaV3YXwnM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finance.idnes.cz/bank.aspx?r=bank&amp;c=A070404_112719_fi_osobni_fib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rodana_cover_1919.JPG" TargetMode="External"/><Relationship Id="rId13" Type="http://schemas.openxmlformats.org/officeDocument/2006/relationships/hyperlink" Target="http://cs.wikipedia.org/wiki/Soubor:Litomysl3.jpg" TargetMode="External"/><Relationship Id="rId3" Type="http://schemas.openxmlformats.org/officeDocument/2006/relationships/hyperlink" Target="http://cs.wikipedia.org/wiki/Soubor:Smetana1860s.jpg" TargetMode="External"/><Relationship Id="rId7" Type="http://schemas.openxmlformats.org/officeDocument/2006/relationships/hyperlink" Target="http://upload.wikimedia.org/wikipedia/commons/4/45/ZofieAndJosefSchwarz_002.jpg" TargetMode="External"/><Relationship Id="rId12" Type="http://schemas.openxmlformats.org/officeDocument/2006/relationships/hyperlink" Target="http://cs.wikipedia.org/wiki/Soubor:Litomysl1.jpg" TargetMode="External"/><Relationship Id="rId2" Type="http://schemas.openxmlformats.org/officeDocument/2006/relationships/hyperlink" Target="http://upload.wikimedia.org/wikipedia/commons/b/b3/Bedrich_Smetana.jpg" TargetMode="External"/><Relationship Id="rId16" Type="http://schemas.openxmlformats.org/officeDocument/2006/relationships/hyperlink" Target="http://www.portallitomysl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JPS%C3%B6dermark-KaterinaSmetanova.jpg" TargetMode="External"/><Relationship Id="rId11" Type="http://schemas.openxmlformats.org/officeDocument/2006/relationships/hyperlink" Target="http://cs.wikipedia.org/wiki/Soubor:Litomy%C5%A1l_CoA_CZ.svg" TargetMode="External"/><Relationship Id="rId5" Type="http://schemas.openxmlformats.org/officeDocument/2006/relationships/hyperlink" Target="http://cs.wikipedia.org/wiki/Soubor:JanMula%C4%8D-Bed%C5%99ichSmetana.jpg" TargetMode="External"/><Relationship Id="rId15" Type="http://schemas.openxmlformats.org/officeDocument/2006/relationships/hyperlink" Target="http://cs.wikipedia.org/wiki/Soubor:Rodn%C3%A1_sv%C4%9Btni%C4%8Dka_Bed%C5%99icha_Smetany.jpg" TargetMode="External"/><Relationship Id="rId10" Type="http://schemas.openxmlformats.org/officeDocument/2006/relationships/hyperlink" Target="http://cs.wikipedia.org/wiki/Soubor:Litomy%C5%A1l_n%C3%A1m%C4%9Bst%C3%AD.jpg" TargetMode="External"/><Relationship Id="rId4" Type="http://schemas.openxmlformats.org/officeDocument/2006/relationships/hyperlink" Target="http://cs.wikipedia.org/wiki/Soubor:WRupp-BedrichAndBettinaSmetana.jpg" TargetMode="External"/><Relationship Id="rId9" Type="http://schemas.openxmlformats.org/officeDocument/2006/relationships/hyperlink" Target="http://cs.wikipedia.org/wiki/Soubor:SmetanaStatuePilsen.jpg" TargetMode="External"/><Relationship Id="rId14" Type="http://schemas.openxmlformats.org/officeDocument/2006/relationships/hyperlink" Target="http://cs.wikipedia.org/wiki/Soubor:Litomy%C5%A1l_podloub%C3%AD_6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419872" y="3429000"/>
            <a:ext cx="5724128" cy="3096344"/>
          </a:xfrm>
        </p:spPr>
        <p:txBody>
          <a:bodyPr>
            <a:noAutofit/>
          </a:bodyPr>
          <a:lstStyle/>
          <a:p>
            <a:pPr lvl="0">
              <a:buClr>
                <a:srgbClr val="F3A447"/>
              </a:buClr>
              <a:buSzPct val="85000"/>
            </a:pPr>
            <a:r>
              <a:rPr lang="cs-CZ" sz="2000" b="1" spc="100" dirty="0">
                <a:solidFill>
                  <a:schemeClr val="tx2">
                    <a:lumMod val="75000"/>
                  </a:schemeClr>
                </a:solidFill>
                <a:latin typeface="Constantia"/>
                <a:cs typeface="+mn-cs"/>
              </a:rPr>
              <a:t>Anotace: </a:t>
            </a:r>
          </a:p>
          <a:p>
            <a:pPr lvl="0">
              <a:buClr>
                <a:srgbClr val="F3A447"/>
              </a:buClr>
              <a:buSzPct val="85000"/>
            </a:pPr>
            <a:r>
              <a:rPr lang="cs-CZ" sz="2000" b="1" spc="100" dirty="0">
                <a:solidFill>
                  <a:schemeClr val="tx2">
                    <a:lumMod val="75000"/>
                  </a:schemeClr>
                </a:solidFill>
                <a:latin typeface="Constantia"/>
                <a:cs typeface="+mn-cs"/>
              </a:rPr>
              <a:t>Určeno žákům 1.stupně ZŠ. </a:t>
            </a:r>
          </a:p>
          <a:p>
            <a:pPr lvl="0">
              <a:buClr>
                <a:srgbClr val="F3A447"/>
              </a:buClr>
              <a:buSzPct val="85000"/>
            </a:pPr>
            <a:r>
              <a:rPr lang="cs-CZ" sz="2000" b="1" spc="100" dirty="0">
                <a:solidFill>
                  <a:schemeClr val="tx2">
                    <a:lumMod val="75000"/>
                  </a:schemeClr>
                </a:solidFill>
                <a:latin typeface="Constantia"/>
                <a:cs typeface="+mn-cs"/>
              </a:rPr>
              <a:t>Prvotní seznámení s osobností a dílem </a:t>
            </a:r>
            <a:r>
              <a:rPr lang="cs-CZ" sz="2000" b="1" spc="100" dirty="0" smtClean="0">
                <a:solidFill>
                  <a:schemeClr val="tx2">
                    <a:lumMod val="75000"/>
                  </a:schemeClr>
                </a:solidFill>
                <a:latin typeface="Constantia"/>
                <a:cs typeface="+mn-cs"/>
              </a:rPr>
              <a:t>B</a:t>
            </a:r>
            <a:r>
              <a:rPr lang="cs-CZ" sz="2000" b="1" spc="100" dirty="0" smtClean="0">
                <a:solidFill>
                  <a:schemeClr val="tx2">
                    <a:lumMod val="75000"/>
                  </a:schemeClr>
                </a:solidFill>
                <a:latin typeface="Constantia"/>
                <a:cs typeface="+mn-cs"/>
              </a:rPr>
              <a:t>. Smetany</a:t>
            </a:r>
            <a:r>
              <a:rPr lang="cs-CZ" sz="2000" b="1" spc="100" dirty="0" smtClean="0">
                <a:solidFill>
                  <a:schemeClr val="tx2">
                    <a:lumMod val="75000"/>
                  </a:schemeClr>
                </a:solidFill>
                <a:latin typeface="Constantia"/>
                <a:cs typeface="+mn-cs"/>
              </a:rPr>
              <a:t>.</a:t>
            </a:r>
          </a:p>
          <a:p>
            <a:pPr lvl="0">
              <a:buClr>
                <a:srgbClr val="F3A447"/>
              </a:buClr>
              <a:buSzPct val="85000"/>
            </a:pPr>
            <a:r>
              <a:rPr lang="cs-CZ" sz="2000" b="1" spc="100" dirty="0" smtClean="0">
                <a:solidFill>
                  <a:schemeClr val="tx2">
                    <a:lumMod val="75000"/>
                  </a:schemeClr>
                </a:solidFill>
                <a:latin typeface="Constantia"/>
                <a:cs typeface="+mn-cs"/>
              </a:rPr>
              <a:t> </a:t>
            </a:r>
            <a:r>
              <a:rPr lang="cs-CZ" sz="2000" b="1" spc="100" dirty="0">
                <a:solidFill>
                  <a:schemeClr val="tx2">
                    <a:lumMod val="75000"/>
                  </a:schemeClr>
                </a:solidFill>
                <a:latin typeface="Constantia"/>
                <a:cs typeface="+mn-cs"/>
              </a:rPr>
              <a:t>Obsahuje odkazy na </a:t>
            </a:r>
            <a:r>
              <a:rPr lang="cs-CZ" sz="2000" b="1" spc="100" dirty="0" smtClean="0">
                <a:solidFill>
                  <a:schemeClr val="tx2">
                    <a:lumMod val="75000"/>
                  </a:schemeClr>
                </a:solidFill>
                <a:latin typeface="Constantia"/>
                <a:cs typeface="+mn-cs"/>
              </a:rPr>
              <a:t>videa (</a:t>
            </a:r>
            <a:r>
              <a:rPr lang="cs-CZ" sz="2000" b="1" spc="100" dirty="0" smtClean="0">
                <a:solidFill>
                  <a:schemeClr val="tx2">
                    <a:lumMod val="75000"/>
                  </a:schemeClr>
                </a:solidFill>
                <a:latin typeface="Constantia"/>
                <a:cs typeface="+mn-cs"/>
              </a:rPr>
              <a:t>u</a:t>
            </a:r>
            <a:r>
              <a:rPr lang="cs-CZ" sz="2000" b="1" spc="100" dirty="0" smtClean="0">
                <a:solidFill>
                  <a:schemeClr val="tx2">
                    <a:lumMod val="75000"/>
                  </a:schemeClr>
                </a:solidFill>
                <a:latin typeface="Constantia"/>
                <a:cs typeface="+mn-cs"/>
              </a:rPr>
              <a:t>čitel </a:t>
            </a:r>
            <a:r>
              <a:rPr lang="cs-CZ" sz="2000" b="1" spc="100" dirty="0" smtClean="0">
                <a:solidFill>
                  <a:schemeClr val="tx2">
                    <a:lumMod val="75000"/>
                  </a:schemeClr>
                </a:solidFill>
                <a:latin typeface="Constantia"/>
                <a:cs typeface="+mn-cs"/>
              </a:rPr>
              <a:t>vybere jen něco podle svého uvážení</a:t>
            </a:r>
            <a:r>
              <a:rPr lang="cs-CZ" sz="2000" b="1" spc="100" dirty="0" smtClean="0">
                <a:solidFill>
                  <a:schemeClr val="tx2">
                    <a:lumMod val="75000"/>
                  </a:schemeClr>
                </a:solidFill>
                <a:latin typeface="Constantia"/>
                <a:cs typeface="+mn-cs"/>
              </a:rPr>
              <a:t>). Lze </a:t>
            </a:r>
            <a:r>
              <a:rPr lang="cs-CZ" sz="2000" b="1" spc="100" dirty="0" smtClean="0">
                <a:solidFill>
                  <a:schemeClr val="tx2">
                    <a:lumMod val="75000"/>
                  </a:schemeClr>
                </a:solidFill>
                <a:latin typeface="Constantia"/>
                <a:cs typeface="+mn-cs"/>
              </a:rPr>
              <a:t>rozdělit do více hodin.</a:t>
            </a:r>
          </a:p>
          <a:p>
            <a:pPr lvl="0">
              <a:buClr>
                <a:srgbClr val="F3A447"/>
              </a:buClr>
              <a:buSzPct val="85000"/>
            </a:pPr>
            <a:r>
              <a:rPr lang="cs-CZ" sz="2000" b="1" spc="100" dirty="0" smtClean="0">
                <a:solidFill>
                  <a:schemeClr val="tx2">
                    <a:lumMod val="75000"/>
                  </a:schemeClr>
                </a:solidFill>
                <a:latin typeface="Constantia"/>
                <a:cs typeface="+mn-cs"/>
              </a:rPr>
              <a:t>K zopakování  - hra pro 2-3 skupiny.</a:t>
            </a:r>
            <a:endParaRPr lang="cs-CZ" sz="2000" b="1" spc="100" dirty="0">
              <a:solidFill>
                <a:schemeClr val="tx2">
                  <a:lumMod val="75000"/>
                </a:schemeClr>
              </a:solidFill>
              <a:latin typeface="Constantia"/>
              <a:cs typeface="+mn-cs"/>
            </a:endParaRPr>
          </a:p>
          <a:p>
            <a:endParaRPr lang="cs-CZ" sz="2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19872" y="722147"/>
            <a:ext cx="5724128" cy="2304288"/>
          </a:xfrm>
          <a:ln w="762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1800" b="1" cap="none" dirty="0">
                <a:solidFill>
                  <a:schemeClr val="tx2">
                    <a:lumMod val="75000"/>
                  </a:schemeClr>
                </a:solidFill>
                <a:latin typeface="Calibri"/>
                <a:cs typeface="+mj-cs"/>
              </a:rPr>
              <a:t>Škola: Základní škola a Mateřská škola Halže, příspěvková organizace</a:t>
            </a:r>
            <a:br>
              <a:rPr lang="cs-CZ" sz="1800" b="1" cap="none" dirty="0">
                <a:solidFill>
                  <a:schemeClr val="tx2">
                    <a:lumMod val="75000"/>
                  </a:schemeClr>
                </a:solidFill>
                <a:latin typeface="Calibri"/>
                <a:cs typeface="+mj-cs"/>
              </a:rPr>
            </a:br>
            <a:r>
              <a:rPr lang="cs-CZ" sz="1800" b="1" cap="none" dirty="0">
                <a:solidFill>
                  <a:schemeClr val="tx2">
                    <a:lumMod val="75000"/>
                  </a:schemeClr>
                </a:solidFill>
                <a:latin typeface="Calibri"/>
                <a:cs typeface="+mj-cs"/>
              </a:rPr>
              <a:t>Název: </a:t>
            </a:r>
            <a:r>
              <a:rPr lang="cs-CZ" sz="2800" b="1" cap="none" dirty="0" smtClean="0">
                <a:solidFill>
                  <a:schemeClr val="tx2">
                    <a:lumMod val="75000"/>
                  </a:schemeClr>
                </a:solidFill>
                <a:latin typeface="Calibri"/>
                <a:cs typeface="+mj-cs"/>
              </a:rPr>
              <a:t>VY_32_INOVACE_16_HV_B.Smetana</a:t>
            </a:r>
            <a:r>
              <a:rPr lang="cs-CZ" sz="1800" b="1" cap="none" dirty="0">
                <a:solidFill>
                  <a:schemeClr val="tx2">
                    <a:lumMod val="75000"/>
                  </a:schemeClr>
                </a:solidFill>
                <a:latin typeface="Calibri"/>
                <a:cs typeface="+mj-cs"/>
              </a:rPr>
              <a:t/>
            </a:r>
            <a:br>
              <a:rPr lang="cs-CZ" sz="1800" b="1" cap="none" dirty="0">
                <a:solidFill>
                  <a:schemeClr val="tx2">
                    <a:lumMod val="75000"/>
                  </a:schemeClr>
                </a:solidFill>
                <a:latin typeface="Calibri"/>
                <a:cs typeface="+mj-cs"/>
              </a:rPr>
            </a:br>
            <a:r>
              <a:rPr lang="cs-CZ" sz="1800" b="1" cap="none" dirty="0">
                <a:solidFill>
                  <a:schemeClr val="tx2">
                    <a:lumMod val="75000"/>
                  </a:schemeClr>
                </a:solidFill>
                <a:latin typeface="Calibri"/>
                <a:cs typeface="+mj-cs"/>
              </a:rPr>
              <a:t>Číslo projektu: CZ.1.07/1.4.00/21.3551</a:t>
            </a:r>
            <a:br>
              <a:rPr lang="cs-CZ" sz="1800" b="1" cap="none" dirty="0">
                <a:solidFill>
                  <a:schemeClr val="tx2">
                    <a:lumMod val="75000"/>
                  </a:schemeClr>
                </a:solidFill>
                <a:latin typeface="Calibri"/>
                <a:cs typeface="+mj-cs"/>
              </a:rPr>
            </a:br>
            <a:r>
              <a:rPr lang="cs-CZ" sz="1800" b="1" cap="none" dirty="0">
                <a:solidFill>
                  <a:schemeClr val="tx2">
                    <a:lumMod val="75000"/>
                  </a:schemeClr>
                </a:solidFill>
                <a:latin typeface="Calibri"/>
                <a:cs typeface="+mj-cs"/>
              </a:rPr>
              <a:t>Autor: Mgr. Jarmila Kočandrlová</a:t>
            </a:r>
            <a:br>
              <a:rPr lang="cs-CZ" sz="1800" b="1" cap="none" dirty="0">
                <a:solidFill>
                  <a:schemeClr val="tx2">
                    <a:lumMod val="75000"/>
                  </a:schemeClr>
                </a:solidFill>
                <a:latin typeface="Calibri"/>
                <a:cs typeface="+mj-cs"/>
              </a:rPr>
            </a:b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3" y="135217"/>
            <a:ext cx="3024336" cy="586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322096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435255"/>
            <a:ext cx="5184576" cy="792088"/>
          </a:xfrm>
        </p:spPr>
        <p:txBody>
          <a:bodyPr>
            <a:noAutofit/>
          </a:bodyPr>
          <a:lstStyle/>
          <a:p>
            <a:r>
              <a:rPr lang="cs-CZ" sz="4400" b="1" dirty="0" smtClean="0"/>
              <a:t>Bedřich Smetana</a:t>
            </a:r>
            <a:endParaRPr lang="cs-CZ" sz="4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067855"/>
            <a:ext cx="4005514" cy="4675697"/>
          </a:xfrm>
          <a:prstGeom prst="rect">
            <a:avLst/>
          </a:prstGeom>
          <a:noFill/>
          <a:ln w="76200">
            <a:solidFill>
              <a:schemeClr val="accent3">
                <a:lumMod val="75000"/>
              </a:schemeClr>
            </a:solidFill>
            <a:miter lim="800000"/>
            <a:headEnd/>
            <a:tailEnd/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36995" y="1158661"/>
            <a:ext cx="856895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/>
              <a:t>(2. března 1824 Litomyšl – 12. května 1884 Praha) </a:t>
            </a:r>
            <a:endParaRPr lang="cs-CZ" sz="2400" dirty="0" smtClean="0"/>
          </a:p>
          <a:p>
            <a:pPr algn="ctr"/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4545066" y="1989658"/>
            <a:ext cx="4592394" cy="483209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2800" dirty="0"/>
              <a:t>Bedřich Smetana byl významným českým hudebním </a:t>
            </a:r>
            <a:r>
              <a:rPr lang="cs-CZ" sz="2800" b="1" dirty="0"/>
              <a:t>skladatelem</a:t>
            </a:r>
            <a:r>
              <a:rPr lang="cs-CZ" sz="2800" dirty="0"/>
              <a:t>,</a:t>
            </a:r>
            <a:r>
              <a:rPr lang="cs-CZ" sz="2800" b="1" dirty="0"/>
              <a:t> dirigentem </a:t>
            </a:r>
            <a:r>
              <a:rPr lang="cs-CZ" sz="2800" dirty="0"/>
              <a:t>a hudebním </a:t>
            </a:r>
            <a:r>
              <a:rPr lang="cs-CZ" sz="2800" b="1" dirty="0"/>
              <a:t>pedagogem</a:t>
            </a:r>
            <a:r>
              <a:rPr lang="cs-CZ" sz="2800" dirty="0"/>
              <a:t>. 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Smetana </a:t>
            </a:r>
            <a:r>
              <a:rPr lang="cs-CZ" sz="2800" dirty="0"/>
              <a:t>byl tvůrcem české národní hudby.</a:t>
            </a:r>
          </a:p>
          <a:p>
            <a:endParaRPr lang="cs-CZ" sz="2800" dirty="0"/>
          </a:p>
          <a:p>
            <a:r>
              <a:rPr lang="cs-CZ" sz="2800" dirty="0"/>
              <a:t>Byl představitelem českého</a:t>
            </a:r>
            <a:r>
              <a:rPr lang="cs-CZ" sz="2800" b="1" dirty="0"/>
              <a:t> romantismu</a:t>
            </a:r>
            <a:r>
              <a:rPr lang="cs-CZ" sz="2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155816379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6001980"/>
            <a:ext cx="4341573" cy="7552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sz="1900" dirty="0" smtClean="0">
                <a:latin typeface="Arial" pitchFamily="34" charset="0"/>
                <a:cs typeface="Arial" pitchFamily="34" charset="0"/>
              </a:rPr>
              <a:t>Smetana </a:t>
            </a:r>
            <a:r>
              <a:rPr lang="cs-CZ" sz="1900" dirty="0">
                <a:latin typeface="Arial" pitchFamily="34" charset="0"/>
                <a:cs typeface="Arial" pitchFamily="34" charset="0"/>
              </a:rPr>
              <a:t>počátkem 60. let 19. století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8410" y="175162"/>
            <a:ext cx="3744416" cy="5716666"/>
          </a:xfrm>
          <a:prstGeom prst="rect">
            <a:avLst/>
          </a:prstGeom>
          <a:noFill/>
          <a:ln w="76200">
            <a:solidFill>
              <a:schemeClr val="accent3">
                <a:lumMod val="60000"/>
                <a:lumOff val="40000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3" y="173705"/>
            <a:ext cx="4048125" cy="5715000"/>
          </a:xfrm>
          <a:prstGeom prst="rect">
            <a:avLst/>
          </a:prstGeom>
          <a:noFill/>
          <a:ln w="76200">
            <a:solidFill>
              <a:schemeClr val="bg1">
                <a:lumMod val="50000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547663" y="5733256"/>
            <a:ext cx="45288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 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 Jedna z posledních fotografií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B. </a:t>
            </a:r>
            <a:r>
              <a:rPr lang="cs-CZ" dirty="0">
                <a:latin typeface="Arial" pitchFamily="34" charset="0"/>
                <a:cs typeface="Arial" pitchFamily="34" charset="0"/>
              </a:rPr>
              <a:t>Smetany</a:t>
            </a:r>
          </a:p>
        </p:txBody>
      </p:sp>
    </p:spTree>
    <p:extLst>
      <p:ext uri="{BB962C8B-B14F-4D97-AF65-F5344CB8AC3E}">
        <p14:creationId xmlns:p14="http://schemas.microsoft.com/office/powerpoint/2010/main" xmlns="" val="344743616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3657305" y="1700808"/>
            <a:ext cx="5444091" cy="4968552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  <a:p>
            <a:r>
              <a:rPr lang="cs-CZ" sz="2800" dirty="0"/>
              <a:t>Smetana se narodil roku 1824 </a:t>
            </a:r>
            <a:r>
              <a:rPr lang="cs-CZ" sz="2800" dirty="0" smtClean="0"/>
              <a:t>                 v </a:t>
            </a:r>
            <a:r>
              <a:rPr lang="cs-CZ" sz="2800" b="1" dirty="0"/>
              <a:t>Litomyšli </a:t>
            </a:r>
            <a:r>
              <a:rPr lang="cs-CZ" sz="2800" dirty="0"/>
              <a:t>(Pardubický kraj).</a:t>
            </a:r>
          </a:p>
          <a:p>
            <a:endParaRPr lang="cs-CZ" sz="2800" dirty="0"/>
          </a:p>
          <a:p>
            <a:r>
              <a:rPr lang="cs-CZ" sz="2800" dirty="0"/>
              <a:t>V</a:t>
            </a:r>
            <a:r>
              <a:rPr lang="cs-CZ" sz="2800" dirty="0" smtClean="0"/>
              <a:t>yrůstal </a:t>
            </a:r>
            <a:r>
              <a:rPr lang="cs-CZ" sz="2800" dirty="0"/>
              <a:t>v rodině panského </a:t>
            </a:r>
            <a:r>
              <a:rPr lang="cs-CZ" sz="2800" dirty="0" smtClean="0"/>
              <a:t>sládka (v pivovaru) </a:t>
            </a:r>
            <a:r>
              <a:rPr lang="cs-CZ" sz="2800" dirty="0"/>
              <a:t>jako jedenácté dítě po deseti dcerách. 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Věnoval </a:t>
            </a:r>
            <a:r>
              <a:rPr lang="cs-CZ" sz="2800" dirty="0"/>
              <a:t>se hudbě od čtyř </a:t>
            </a:r>
            <a:r>
              <a:rPr lang="cs-CZ" sz="2800" dirty="0" smtClean="0"/>
              <a:t>let, nejprve hrál </a:t>
            </a:r>
            <a:r>
              <a:rPr lang="cs-CZ" sz="2800" b="1" dirty="0" smtClean="0"/>
              <a:t>na housle</a:t>
            </a:r>
            <a:r>
              <a:rPr lang="cs-CZ" sz="2800" dirty="0" smtClean="0"/>
              <a:t>, v pěti letech začal hrát </a:t>
            </a:r>
            <a:r>
              <a:rPr lang="cs-CZ" sz="2800" b="1" dirty="0" smtClean="0"/>
              <a:t>na klavír</a:t>
            </a:r>
            <a:r>
              <a:rPr lang="cs-CZ" sz="2800" dirty="0" smtClean="0"/>
              <a:t>. </a:t>
            </a:r>
            <a:r>
              <a:rPr lang="cs-CZ" sz="2800" dirty="0"/>
              <a:t>V šesti letech už poprvé vystupoval.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174767" y="476672"/>
            <a:ext cx="1912224" cy="796664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život</a:t>
            </a:r>
            <a:endParaRPr lang="cs-CZ" dirty="0">
              <a:solidFill>
                <a:schemeClr val="bg1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4598640" y="68765"/>
            <a:ext cx="3106968" cy="2016224"/>
            <a:chOff x="398551" y="1304764"/>
            <a:chExt cx="3106968" cy="2016224"/>
          </a:xfrm>
        </p:grpSpPr>
        <p:pic>
          <p:nvPicPr>
            <p:cNvPr id="6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8551" y="1304764"/>
              <a:ext cx="3106968" cy="20162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Pěticípá hvězda 6"/>
            <p:cNvSpPr/>
            <p:nvPr/>
          </p:nvSpPr>
          <p:spPr>
            <a:xfrm>
              <a:off x="2133894" y="2193001"/>
              <a:ext cx="216024" cy="216024"/>
            </a:xfrm>
            <a:prstGeom prst="star5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90832562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88066" y="0"/>
            <a:ext cx="4026024" cy="2732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0732"/>
            <a:ext cx="5120596" cy="343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3272" y="2492925"/>
            <a:ext cx="5790728" cy="43430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44008" y="2606454"/>
            <a:ext cx="2783607" cy="674713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LITOMYŠL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310" y="4234542"/>
            <a:ext cx="3457691" cy="25932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9092" y="2647118"/>
            <a:ext cx="1372823" cy="16016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94863174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3563888" y="260648"/>
            <a:ext cx="5444091" cy="6264696"/>
          </a:xfrm>
        </p:spPr>
        <p:txBody>
          <a:bodyPr>
            <a:normAutofit lnSpcReduction="10000"/>
          </a:bodyPr>
          <a:lstStyle/>
          <a:p>
            <a:r>
              <a:rPr lang="cs-CZ" dirty="0"/>
              <a:t>Bedřich Smetana navštěvoval vícero středních škol v různých českých </a:t>
            </a:r>
            <a:r>
              <a:rPr lang="cs-CZ" dirty="0" smtClean="0"/>
              <a:t>městech (</a:t>
            </a:r>
            <a:r>
              <a:rPr lang="cs-CZ" dirty="0" smtClean="0"/>
              <a:t>např. gymnázium v Plzni). </a:t>
            </a:r>
            <a:r>
              <a:rPr lang="cs-CZ" dirty="0"/>
              <a:t>Studoval také teorii </a:t>
            </a:r>
            <a:r>
              <a:rPr lang="cs-CZ" dirty="0" smtClean="0"/>
              <a:t>hudby.</a:t>
            </a:r>
            <a:endParaRPr lang="cs-CZ" dirty="0"/>
          </a:p>
          <a:p>
            <a:endParaRPr lang="cs-CZ" dirty="0"/>
          </a:p>
          <a:p>
            <a:r>
              <a:rPr lang="cs-CZ" dirty="0"/>
              <a:t>Po maturitě se živil v Praze jako soukromý učitel.</a:t>
            </a:r>
          </a:p>
          <a:p>
            <a:endParaRPr lang="cs-CZ" dirty="0"/>
          </a:p>
          <a:p>
            <a:r>
              <a:rPr lang="cs-CZ" dirty="0"/>
              <a:t>V letech 1856–1861 žil ve </a:t>
            </a:r>
            <a:r>
              <a:rPr lang="cs-CZ" b="1" dirty="0"/>
              <a:t>švédském Göteborgu</a:t>
            </a:r>
            <a:r>
              <a:rPr lang="cs-CZ" dirty="0"/>
              <a:t>, kde komponoval</a:t>
            </a:r>
            <a:br>
              <a:rPr lang="cs-CZ" dirty="0"/>
            </a:br>
            <a:r>
              <a:rPr lang="cs-CZ" dirty="0"/>
              <a:t>a řídil koncerty vážné hudby.</a:t>
            </a:r>
          </a:p>
          <a:p>
            <a:endParaRPr lang="cs-CZ" dirty="0"/>
          </a:p>
          <a:p>
            <a:r>
              <a:rPr lang="cs-CZ" dirty="0" smtClean="0"/>
              <a:t>Po </a:t>
            </a:r>
            <a:r>
              <a:rPr lang="cs-CZ" dirty="0"/>
              <a:t>návratu do Čech rozvíjí uměleckou i organizační činnost. Působí jako </a:t>
            </a:r>
            <a:r>
              <a:rPr lang="cs-CZ" b="1" dirty="0"/>
              <a:t>klavírista, dirigent a </a:t>
            </a:r>
            <a:r>
              <a:rPr lang="cs-CZ" b="1" dirty="0" smtClean="0"/>
              <a:t>sbormistr pěveckého sboru</a:t>
            </a:r>
            <a:r>
              <a:rPr lang="cs-CZ" dirty="0"/>
              <a:t> </a:t>
            </a:r>
            <a:r>
              <a:rPr lang="cs-CZ" b="1" dirty="0" smtClean="0"/>
              <a:t>Hlahol</a:t>
            </a:r>
            <a:r>
              <a:rPr lang="cs-CZ" dirty="0" smtClean="0"/>
              <a:t>  </a:t>
            </a:r>
            <a:r>
              <a:rPr lang="cs-CZ" dirty="0" smtClean="0"/>
              <a:t>v</a:t>
            </a:r>
            <a:r>
              <a:rPr lang="cs-CZ" dirty="0" smtClean="0"/>
              <a:t> </a:t>
            </a:r>
            <a:r>
              <a:rPr lang="cs-CZ" dirty="0" smtClean="0"/>
              <a:t>Praze</a:t>
            </a:r>
            <a:r>
              <a:rPr lang="cs-CZ" dirty="0" smtClean="0"/>
              <a:t>.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99592" y="404664"/>
            <a:ext cx="1912224" cy="796664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život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7293788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1296964"/>
            <a:ext cx="4680520" cy="4937760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Bedřich Smetana byl dvakrát </a:t>
            </a:r>
            <a:r>
              <a:rPr lang="cs-CZ" dirty="0" smtClean="0"/>
              <a:t>ženatý.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Poprvé </a:t>
            </a:r>
            <a:r>
              <a:rPr lang="cs-CZ" dirty="0"/>
              <a:t>se oženil</a:t>
            </a:r>
            <a:br>
              <a:rPr lang="cs-CZ" dirty="0"/>
            </a:br>
            <a:r>
              <a:rPr lang="cs-CZ" dirty="0"/>
              <a:t>v roce 1849 s </a:t>
            </a:r>
            <a:r>
              <a:rPr lang="cs-CZ" b="1" dirty="0"/>
              <a:t>Kateřinou Kolářovou</a:t>
            </a:r>
            <a:r>
              <a:rPr lang="cs-CZ" dirty="0" smtClean="0"/>
              <a:t>,</a:t>
            </a:r>
          </a:p>
          <a:p>
            <a:pPr marL="0" indent="0" algn="ctr">
              <a:buNone/>
            </a:pPr>
            <a:r>
              <a:rPr lang="cs-CZ" dirty="0" smtClean="0"/>
              <a:t>s </a:t>
            </a:r>
            <a:r>
              <a:rPr lang="cs-CZ" dirty="0"/>
              <a:t>níž měl </a:t>
            </a:r>
            <a:r>
              <a:rPr lang="cs-CZ" dirty="0" smtClean="0"/>
              <a:t>celkem </a:t>
            </a:r>
            <a:r>
              <a:rPr lang="cs-CZ" dirty="0" smtClean="0"/>
              <a:t>čtyři </a:t>
            </a:r>
            <a:r>
              <a:rPr lang="cs-CZ" dirty="0"/>
              <a:t>dcery</a:t>
            </a:r>
            <a:r>
              <a:rPr lang="cs-CZ" dirty="0" smtClean="0"/>
              <a:t>:</a:t>
            </a:r>
          </a:p>
          <a:p>
            <a:pPr marL="0" indent="0" algn="ctr">
              <a:buNone/>
            </a:pPr>
            <a:r>
              <a:rPr lang="cs-CZ" dirty="0" smtClean="0"/>
              <a:t>GABRIELU</a:t>
            </a:r>
            <a:r>
              <a:rPr lang="cs-CZ" dirty="0"/>
              <a:t>, 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BEDŘIŠKU,</a:t>
            </a:r>
          </a:p>
          <a:p>
            <a:pPr marL="0" indent="0" algn="ctr">
              <a:buNone/>
            </a:pPr>
            <a:r>
              <a:rPr lang="cs-CZ" dirty="0" smtClean="0"/>
              <a:t>KATEŘINU </a:t>
            </a:r>
          </a:p>
          <a:p>
            <a:pPr marL="0" indent="0" algn="ctr">
              <a:buNone/>
            </a:pPr>
            <a:r>
              <a:rPr lang="cs-CZ" dirty="0" smtClean="0"/>
              <a:t>a </a:t>
            </a:r>
            <a:r>
              <a:rPr lang="cs-CZ" dirty="0"/>
              <a:t>ŽOFII (přežila). 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57967" y="836712"/>
            <a:ext cx="4489982" cy="54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3260412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627784" y="5716731"/>
            <a:ext cx="5400600" cy="11521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pt-BR" dirty="0"/>
              <a:t>V roce 1860 se Smetana oženil podruhé </a:t>
            </a:r>
            <a:endParaRPr lang="cs-CZ" dirty="0" smtClean="0"/>
          </a:p>
          <a:p>
            <a:pPr marL="0" indent="0">
              <a:buNone/>
            </a:pPr>
            <a:r>
              <a:rPr lang="pt-BR" dirty="0" smtClean="0"/>
              <a:t>s </a:t>
            </a:r>
            <a:r>
              <a:rPr lang="pt-BR" b="1" dirty="0"/>
              <a:t>Barborou („Betty“) Ferdinandovou.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6927"/>
            <a:ext cx="4895850" cy="5705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60624959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419872" y="116632"/>
            <a:ext cx="5616624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400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Po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roce 1870 se začal </a:t>
            </a: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</a:rPr>
              <a:t>zhoršovat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 Smetanův </a:t>
            </a: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</a:rPr>
              <a:t>zdravotní stav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. Bedřich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trpěl kožními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vyrážkami i řadou dalších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nesnází, míval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závratě a často zvracel. </a:t>
            </a:r>
            <a:endParaRPr lang="cs-CZ" sz="2400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Nemoci mu často bránily v plnění pracovních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povinností.</a:t>
            </a:r>
          </a:p>
          <a:p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V roce 1874 Bedřich Smetana </a:t>
            </a: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</a:rPr>
              <a:t>ohluchl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.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P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rvní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léta nemoci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patří mezi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jeho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nejplodnější.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Nakonec se dostavily i potíže psychické. </a:t>
            </a:r>
            <a:endParaRPr lang="cs-CZ" sz="2400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Bedřich </a:t>
            </a: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</a:rPr>
              <a:t>Smetana umírá v Praze roku 1884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ve věku 60 let.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971600" y="476672"/>
            <a:ext cx="182479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cap="all" dirty="0" smtClean="0">
                <a:solidFill>
                  <a:prstClr val="white"/>
                </a:solidFill>
                <a:ea typeface="+mj-ea"/>
                <a:cs typeface="Tunga" pitchFamily="2"/>
              </a:rPr>
              <a:t>ZDRAVÍ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2999512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6974" y="404664"/>
            <a:ext cx="7620000" cy="5276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41942" y="5805264"/>
            <a:ext cx="892899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Smetanova </a:t>
            </a:r>
            <a:r>
              <a:rPr lang="cs-CZ" sz="2400" b="1" dirty="0"/>
              <a:t>dcera Žofie </a:t>
            </a:r>
            <a:r>
              <a:rPr lang="cs-CZ" sz="2400" dirty="0"/>
              <a:t>a její </a:t>
            </a:r>
            <a:r>
              <a:rPr lang="cs-CZ" sz="2400" dirty="0" smtClean="0"/>
              <a:t>manžel, lesmistr </a:t>
            </a:r>
            <a:r>
              <a:rPr lang="cs-CZ" sz="2400" dirty="0"/>
              <a:t>Josef Schwarz, u kterých Smetana </a:t>
            </a:r>
            <a:r>
              <a:rPr lang="cs-CZ" sz="2400" dirty="0" smtClean="0"/>
              <a:t>strávil </a:t>
            </a:r>
            <a:r>
              <a:rPr lang="cs-CZ" sz="2400" b="1" dirty="0" smtClean="0"/>
              <a:t>v Jabkenicích </a:t>
            </a:r>
            <a:r>
              <a:rPr lang="cs-CZ" sz="2400" dirty="0"/>
              <a:t>poslední léta svého </a:t>
            </a:r>
            <a:r>
              <a:rPr lang="cs-CZ" sz="2400" dirty="0" smtClean="0"/>
              <a:t>života.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67865766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3707904" y="1124744"/>
            <a:ext cx="5120640" cy="4968552"/>
          </a:xfrm>
        </p:spPr>
        <p:txBody>
          <a:bodyPr>
            <a:normAutofit fontScale="92500" lnSpcReduction="20000"/>
          </a:bodyPr>
          <a:lstStyle/>
          <a:p>
            <a:r>
              <a:rPr lang="cs-CZ" sz="4000" dirty="0" smtClean="0"/>
              <a:t>Opery</a:t>
            </a:r>
          </a:p>
          <a:p>
            <a:endParaRPr lang="cs-CZ" sz="4000" dirty="0" smtClean="0"/>
          </a:p>
          <a:p>
            <a:r>
              <a:rPr lang="cs-CZ" sz="4000" dirty="0" smtClean="0"/>
              <a:t>Komorní tvorba</a:t>
            </a:r>
          </a:p>
          <a:p>
            <a:endParaRPr lang="cs-CZ" sz="4000" dirty="0" smtClean="0"/>
          </a:p>
          <a:p>
            <a:r>
              <a:rPr lang="cs-CZ" sz="4000" dirty="0" smtClean="0"/>
              <a:t>Orchestrální skladby</a:t>
            </a:r>
          </a:p>
          <a:p>
            <a:endParaRPr lang="cs-CZ" sz="4000" dirty="0" smtClean="0"/>
          </a:p>
          <a:p>
            <a:r>
              <a:rPr lang="cs-CZ" sz="4000" dirty="0" smtClean="0"/>
              <a:t>Klavírní tvorba</a:t>
            </a:r>
          </a:p>
          <a:p>
            <a:pPr lvl="0">
              <a:buClr>
                <a:srgbClr val="61625E"/>
              </a:buClr>
            </a:pPr>
            <a:r>
              <a:rPr lang="cs-CZ" sz="2000" dirty="0">
                <a:solidFill>
                  <a:srgbClr val="48231E"/>
                </a:solidFill>
              </a:rPr>
              <a:t>Jeho první dochovanou skladbou je </a:t>
            </a:r>
            <a:r>
              <a:rPr lang="cs-CZ" sz="2000" b="1" dirty="0">
                <a:solidFill>
                  <a:srgbClr val="48231E"/>
                </a:solidFill>
              </a:rPr>
              <a:t>Luisina </a:t>
            </a:r>
            <a:r>
              <a:rPr lang="cs-CZ" sz="2000" b="1" dirty="0" smtClean="0">
                <a:solidFill>
                  <a:srgbClr val="48231E"/>
                </a:solidFill>
              </a:rPr>
              <a:t>polka, </a:t>
            </a:r>
            <a:r>
              <a:rPr lang="cs-CZ" sz="2000" dirty="0" smtClean="0">
                <a:solidFill>
                  <a:srgbClr val="48231E"/>
                </a:solidFill>
              </a:rPr>
              <a:t>složil ji v šestnácti letech</a:t>
            </a:r>
            <a:r>
              <a:rPr lang="cs-CZ" sz="2000" b="1" dirty="0" smtClean="0">
                <a:solidFill>
                  <a:srgbClr val="48231E"/>
                </a:solidFill>
              </a:rPr>
              <a:t>.</a:t>
            </a:r>
            <a:endParaRPr lang="cs-CZ" sz="4000" dirty="0" smtClean="0"/>
          </a:p>
          <a:p>
            <a:r>
              <a:rPr lang="cs-CZ" sz="1900" dirty="0">
                <a:hlinkClick r:id="rId2"/>
              </a:rPr>
              <a:t>http://</a:t>
            </a:r>
            <a:r>
              <a:rPr lang="cs-CZ" sz="1900" dirty="0" smtClean="0">
                <a:hlinkClick r:id="rId2"/>
              </a:rPr>
              <a:t>www.youtube.com/watch?v=0reBXwFHN-w</a:t>
            </a:r>
            <a:endParaRPr lang="cs-CZ" sz="1900" dirty="0" smtClean="0"/>
          </a:p>
          <a:p>
            <a:endParaRPr lang="cs-CZ" sz="19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27584" y="404664"/>
            <a:ext cx="1912224" cy="796664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dílo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4836439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56864" y="188640"/>
            <a:ext cx="3528392" cy="824136"/>
          </a:xfrm>
        </p:spPr>
        <p:txBody>
          <a:bodyPr>
            <a:noAutofit/>
          </a:bodyPr>
          <a:lstStyle/>
          <a:p>
            <a:r>
              <a:rPr lang="cs-CZ" sz="6000" b="1" dirty="0" smtClean="0"/>
              <a:t>OPERY: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613344"/>
            <a:ext cx="5544616" cy="6101573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  Braniboři </a:t>
            </a:r>
            <a:r>
              <a:rPr lang="cs-CZ" b="1" dirty="0">
                <a:solidFill>
                  <a:srgbClr val="C00000"/>
                </a:solidFill>
              </a:rPr>
              <a:t>v Čechách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  Prodaná nevěsta</a:t>
            </a:r>
            <a:r>
              <a:rPr lang="cs-CZ" dirty="0" smtClean="0"/>
              <a:t> </a:t>
            </a:r>
            <a:r>
              <a:rPr lang="cs-CZ" sz="1700" dirty="0"/>
              <a:t>- předehra k opeře </a:t>
            </a:r>
            <a:endParaRPr lang="cs-CZ" sz="1700" dirty="0" smtClean="0"/>
          </a:p>
          <a:p>
            <a:pPr marL="0" indent="0">
              <a:buNone/>
            </a:pPr>
            <a:r>
              <a:rPr lang="cs-CZ" sz="1700" dirty="0" smtClean="0">
                <a:hlinkClick r:id="rId2"/>
              </a:rPr>
              <a:t>http</a:t>
            </a:r>
            <a:r>
              <a:rPr lang="cs-CZ" sz="1700" dirty="0">
                <a:hlinkClick r:id="rId2"/>
              </a:rPr>
              <a:t>://</a:t>
            </a:r>
            <a:r>
              <a:rPr lang="cs-CZ" sz="1700" dirty="0" smtClean="0">
                <a:hlinkClick r:id="rId2"/>
              </a:rPr>
              <a:t>www.youtube.com/watch?v=jHXA7AlXD0w</a:t>
            </a:r>
            <a:endParaRPr lang="cs-CZ" sz="1700" dirty="0" smtClean="0"/>
          </a:p>
          <a:p>
            <a:pPr marL="0" indent="0">
              <a:buNone/>
            </a:pPr>
            <a:endParaRPr lang="cs-CZ" sz="1700" dirty="0"/>
          </a:p>
          <a:p>
            <a:r>
              <a:rPr lang="cs-CZ" sz="1700" dirty="0"/>
              <a:t> - píseň Proč bychom se netěšili</a:t>
            </a:r>
          </a:p>
          <a:p>
            <a:r>
              <a:rPr lang="cs-CZ" sz="1700" dirty="0"/>
              <a:t> - árie Věrné milování </a:t>
            </a:r>
            <a:endParaRPr lang="cs-CZ" sz="1700" dirty="0" smtClean="0"/>
          </a:p>
          <a:p>
            <a:pPr marL="0" indent="0">
              <a:buNone/>
            </a:pPr>
            <a:r>
              <a:rPr lang="cs-CZ" sz="1700" dirty="0" smtClean="0">
                <a:hlinkClick r:id="rId3"/>
              </a:rPr>
              <a:t>http</a:t>
            </a:r>
            <a:r>
              <a:rPr lang="cs-CZ" sz="1700" dirty="0">
                <a:hlinkClick r:id="rId3"/>
              </a:rPr>
              <a:t>://</a:t>
            </a:r>
            <a:r>
              <a:rPr lang="cs-CZ" sz="1700" dirty="0" smtClean="0">
                <a:hlinkClick r:id="rId3"/>
              </a:rPr>
              <a:t>www.youtube.com/watch?v=xjI8nvUqLFo</a:t>
            </a:r>
            <a:endParaRPr lang="cs-CZ" sz="1700" dirty="0"/>
          </a:p>
          <a:p>
            <a:pPr marL="342900" indent="-342900"/>
            <a:r>
              <a:rPr lang="cs-CZ" b="1" dirty="0" smtClean="0">
                <a:solidFill>
                  <a:srgbClr val="C00000"/>
                </a:solidFill>
              </a:rPr>
              <a:t>Dalibor</a:t>
            </a:r>
            <a:endParaRPr lang="cs-CZ" b="1" dirty="0">
              <a:solidFill>
                <a:srgbClr val="C00000"/>
              </a:solidFill>
            </a:endParaRPr>
          </a:p>
          <a:p>
            <a:r>
              <a:rPr lang="cs-CZ" b="1" dirty="0" smtClean="0">
                <a:solidFill>
                  <a:srgbClr val="C00000"/>
                </a:solidFill>
              </a:rPr>
              <a:t>   Libuše</a:t>
            </a:r>
          </a:p>
          <a:p>
            <a:r>
              <a:rPr lang="cs-CZ" sz="1600" dirty="0" smtClean="0"/>
              <a:t> </a:t>
            </a:r>
            <a:r>
              <a:rPr lang="cs-CZ" sz="1600" dirty="0"/>
              <a:t>– předehra k opeře</a:t>
            </a:r>
          </a:p>
          <a:p>
            <a:pPr marL="0" indent="0">
              <a:buNone/>
            </a:pP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www.youtube.com/watch?v=jf46A0C3KZU&amp;feature=results_video&amp;playnext=1&amp;list=PLFF6559FA20C7E450</a:t>
            </a: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r>
              <a:rPr lang="cs-CZ" b="1" dirty="0" smtClean="0">
                <a:solidFill>
                  <a:srgbClr val="C00000"/>
                </a:solidFill>
              </a:rPr>
              <a:t>  Dvě </a:t>
            </a:r>
            <a:r>
              <a:rPr lang="cs-CZ" b="1" dirty="0">
                <a:solidFill>
                  <a:srgbClr val="C00000"/>
                </a:solidFill>
              </a:rPr>
              <a:t>vdovy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  Hubička</a:t>
            </a:r>
            <a:endParaRPr lang="cs-CZ" b="1" dirty="0">
              <a:solidFill>
                <a:srgbClr val="C00000"/>
              </a:solidFill>
            </a:endParaRPr>
          </a:p>
          <a:p>
            <a:r>
              <a:rPr lang="cs-CZ" b="1" dirty="0" smtClean="0">
                <a:solidFill>
                  <a:srgbClr val="C00000"/>
                </a:solidFill>
              </a:rPr>
              <a:t>  Tajemstv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endParaRPr lang="cs-CZ" dirty="0">
              <a:solidFill>
                <a:srgbClr val="C00000"/>
              </a:solidFill>
            </a:endParaRPr>
          </a:p>
          <a:p>
            <a:r>
              <a:rPr lang="cs-CZ" b="1" dirty="0" smtClean="0">
                <a:solidFill>
                  <a:srgbClr val="C00000"/>
                </a:solidFill>
              </a:rPr>
              <a:t>  Čertova </a:t>
            </a:r>
            <a:r>
              <a:rPr lang="cs-CZ" b="1" dirty="0">
                <a:solidFill>
                  <a:srgbClr val="C00000"/>
                </a:solidFill>
              </a:rPr>
              <a:t>stěna </a:t>
            </a:r>
          </a:p>
          <a:p>
            <a:r>
              <a:rPr lang="cs-CZ" dirty="0" smtClean="0"/>
              <a:t>  Viola </a:t>
            </a:r>
            <a:r>
              <a:rPr lang="cs-CZ" dirty="0"/>
              <a:t>- </a:t>
            </a:r>
            <a:r>
              <a:rPr lang="cs-CZ" sz="1600" dirty="0" smtClean="0"/>
              <a:t>nedokončená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21060" y="1275687"/>
            <a:ext cx="3558782" cy="4776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4698212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900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0"/>
                            </p:stCondLst>
                            <p:childTnLst>
                              <p:par>
                                <p:cTn id="6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1000"/>
                            </p:stCondLst>
                            <p:childTnLst>
                              <p:par>
                                <p:cTn id="7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2000"/>
                            </p:stCondLst>
                            <p:childTnLst>
                              <p:par>
                                <p:cTn id="7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3000"/>
                            </p:stCondLst>
                            <p:childTnLst>
                              <p:par>
                                <p:cTn id="8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4000"/>
                            </p:stCondLst>
                            <p:childTnLst>
                              <p:par>
                                <p:cTn id="8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6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CHCEŠ SE NAUČIT VYJMENOVAT VŠECHNY SMETANOVY OPERY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4364" y="2564904"/>
            <a:ext cx="8928992" cy="1728192"/>
          </a:xfrm>
          <a:solidFill>
            <a:srgbClr val="FFFFFF"/>
          </a:solidFill>
          <a:ln w="38100">
            <a:solidFill>
              <a:srgbClr val="FF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</a:t>
            </a:r>
          </a:p>
          <a:p>
            <a:pPr marL="0" indent="0">
              <a:buNone/>
            </a:pPr>
            <a:r>
              <a:rPr lang="cs-CZ" sz="4800" b="1" dirty="0" smtClean="0"/>
              <a:t>Braniboři  </a:t>
            </a:r>
            <a:r>
              <a:rPr lang="cs-CZ" sz="4800" b="1" dirty="0" err="1" smtClean="0">
                <a:solidFill>
                  <a:srgbClr val="FFC000"/>
                </a:solidFill>
              </a:rPr>
              <a:t>Pro</a:t>
            </a:r>
            <a:r>
              <a:rPr lang="cs-CZ" sz="4800" b="1" dirty="0" err="1" smtClean="0">
                <a:solidFill>
                  <a:srgbClr val="FF0000"/>
                </a:solidFill>
              </a:rPr>
              <a:t>Da</a:t>
            </a:r>
            <a:r>
              <a:rPr lang="cs-CZ" sz="4800" b="1" dirty="0" err="1" smtClean="0">
                <a:solidFill>
                  <a:schemeClr val="accent5"/>
                </a:solidFill>
              </a:rPr>
              <a:t>Li</a:t>
            </a:r>
            <a:r>
              <a:rPr lang="cs-CZ" sz="4800" b="1" dirty="0" smtClean="0"/>
              <a:t>  </a:t>
            </a:r>
            <a:r>
              <a:rPr lang="cs-CZ" sz="4800" b="1" dirty="0" smtClean="0">
                <a:solidFill>
                  <a:srgbClr val="0070C0"/>
                </a:solidFill>
              </a:rPr>
              <a:t>Dvě </a:t>
            </a:r>
            <a:r>
              <a:rPr lang="cs-CZ" sz="4800" b="1" dirty="0" smtClean="0"/>
              <a:t> </a:t>
            </a:r>
            <a:r>
              <a:rPr lang="cs-CZ" sz="4800" b="1" dirty="0" err="1" smtClean="0">
                <a:solidFill>
                  <a:srgbClr val="7030A0"/>
                </a:solidFill>
              </a:rPr>
              <a:t>Hu</a:t>
            </a:r>
            <a:r>
              <a:rPr lang="cs-CZ" sz="4800" b="1" dirty="0" err="1" smtClean="0">
                <a:solidFill>
                  <a:schemeClr val="accent2">
                    <a:lumMod val="75000"/>
                  </a:schemeClr>
                </a:solidFill>
              </a:rPr>
              <a:t>Ta</a:t>
            </a:r>
            <a:r>
              <a:rPr lang="cs-CZ" sz="4800" b="1" dirty="0" err="1" smtClean="0">
                <a:solidFill>
                  <a:srgbClr val="00B050"/>
                </a:solidFill>
              </a:rPr>
              <a:t>Če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-21882" y="6388850"/>
            <a:ext cx="3464090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200" spc="30" dirty="0" smtClean="0">
                <a:solidFill>
                  <a:srgbClr val="48231E"/>
                </a:solidFill>
                <a:cs typeface="Tahoma" pitchFamily="34" charset="0"/>
              </a:rPr>
              <a:t>NAJDEŠ VŠECHNY OPERY?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763688" y="1725216"/>
            <a:ext cx="6480720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ts val="600"/>
              </a:spcBef>
              <a:buClr>
                <a:srgbClr val="61625E"/>
              </a:buClr>
            </a:pPr>
            <a:r>
              <a:rPr lang="cs-CZ" sz="2200" spc="30" dirty="0">
                <a:solidFill>
                  <a:srgbClr val="48231E"/>
                </a:solidFill>
                <a:cs typeface="Tahoma" pitchFamily="34" charset="0"/>
              </a:rPr>
              <a:t>ZAPAMATUJ SI  JEDNODUCHOU POMŮCKU:</a:t>
            </a:r>
          </a:p>
        </p:txBody>
      </p:sp>
      <p:sp>
        <p:nvSpPr>
          <p:cNvPr id="6" name="Obdélník 5"/>
          <p:cNvSpPr/>
          <p:nvPr/>
        </p:nvSpPr>
        <p:spPr>
          <a:xfrm>
            <a:off x="4303660" y="5822338"/>
            <a:ext cx="1481948" cy="430887"/>
          </a:xfrm>
          <a:prstGeom prst="rect">
            <a:avLst/>
          </a:prstGeom>
          <a:solidFill>
            <a:srgbClr val="FFFFFF"/>
          </a:solidFill>
        </p:spPr>
        <p:txBody>
          <a:bodyPr wrap="square">
            <a:spAutoFit/>
          </a:bodyPr>
          <a:lstStyle/>
          <a:p>
            <a:r>
              <a:rPr lang="cs-CZ" sz="2200" b="1" spc="30" dirty="0" smtClean="0">
                <a:solidFill>
                  <a:schemeClr val="accent5"/>
                </a:solidFill>
                <a:cs typeface="Tahoma" pitchFamily="34" charset="0"/>
              </a:rPr>
              <a:t>    Libuše</a:t>
            </a:r>
            <a:endParaRPr lang="cs-CZ" b="1" dirty="0">
              <a:solidFill>
                <a:schemeClr val="accent5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618124" y="5365622"/>
            <a:ext cx="1440365" cy="430887"/>
          </a:xfrm>
          <a:prstGeom prst="rect">
            <a:avLst/>
          </a:prstGeom>
          <a:solidFill>
            <a:srgbClr val="FFFFFF"/>
          </a:solidFill>
        </p:spPr>
        <p:txBody>
          <a:bodyPr wrap="square">
            <a:spAutoFit/>
          </a:bodyPr>
          <a:lstStyle/>
          <a:p>
            <a:r>
              <a:rPr lang="cs-CZ" sz="2200" b="1" spc="30" dirty="0" smtClean="0">
                <a:solidFill>
                  <a:srgbClr val="FF0000"/>
                </a:solidFill>
                <a:cs typeface="Tahoma" pitchFamily="34" charset="0"/>
              </a:rPr>
              <a:t>   Dalibor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79509" y="4503847"/>
            <a:ext cx="2601353" cy="430887"/>
          </a:xfrm>
          <a:prstGeom prst="rect">
            <a:avLst/>
          </a:prstGeom>
          <a:solidFill>
            <a:srgbClr val="FFFFFF"/>
          </a:solidFill>
        </p:spPr>
        <p:txBody>
          <a:bodyPr wrap="none">
            <a:spAutoFit/>
          </a:bodyPr>
          <a:lstStyle/>
          <a:p>
            <a:r>
              <a:rPr lang="cs-CZ" sz="2200" spc="30" dirty="0" smtClean="0">
                <a:solidFill>
                  <a:srgbClr val="48231E"/>
                </a:solidFill>
                <a:cs typeface="Tahoma" pitchFamily="34" charset="0"/>
              </a:rPr>
              <a:t>Braniboři v Čechách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325556" y="4934734"/>
            <a:ext cx="2233304" cy="430887"/>
          </a:xfrm>
          <a:prstGeom prst="rect">
            <a:avLst/>
          </a:prstGeom>
          <a:solidFill>
            <a:srgbClr val="FFFFFF"/>
          </a:solidFill>
        </p:spPr>
        <p:txBody>
          <a:bodyPr wrap="none">
            <a:spAutoFit/>
          </a:bodyPr>
          <a:lstStyle/>
          <a:p>
            <a:r>
              <a:rPr lang="cs-CZ" sz="2200" b="1" spc="30" dirty="0" smtClean="0">
                <a:solidFill>
                  <a:srgbClr val="FFC000"/>
                </a:solidFill>
                <a:cs typeface="Tahoma" pitchFamily="34" charset="0"/>
              </a:rPr>
              <a:t>Prodaná nevěsta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220071" y="6253225"/>
            <a:ext cx="1458413" cy="430887"/>
          </a:xfrm>
          <a:prstGeom prst="rect">
            <a:avLst/>
          </a:prstGeom>
          <a:solidFill>
            <a:srgbClr val="FFFFFF"/>
          </a:solidFill>
        </p:spPr>
        <p:txBody>
          <a:bodyPr wrap="none">
            <a:spAutoFit/>
          </a:bodyPr>
          <a:lstStyle/>
          <a:p>
            <a:r>
              <a:rPr lang="cs-CZ" sz="2200" b="1" spc="30" dirty="0" smtClean="0">
                <a:solidFill>
                  <a:srgbClr val="0070C0"/>
                </a:solidFill>
                <a:cs typeface="Tahoma" pitchFamily="34" charset="0"/>
              </a:rPr>
              <a:t>Dvě vdovy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228184" y="5827647"/>
            <a:ext cx="1183016" cy="430887"/>
          </a:xfrm>
          <a:prstGeom prst="rect">
            <a:avLst/>
          </a:prstGeom>
          <a:solidFill>
            <a:srgbClr val="FFFFFF"/>
          </a:solidFill>
        </p:spPr>
        <p:txBody>
          <a:bodyPr wrap="none">
            <a:spAutoFit/>
          </a:bodyPr>
          <a:lstStyle/>
          <a:p>
            <a:r>
              <a:rPr lang="cs-CZ" sz="2200" b="1" spc="30" dirty="0" smtClean="0">
                <a:solidFill>
                  <a:srgbClr val="7030A0"/>
                </a:solidFill>
                <a:cs typeface="Tahoma" pitchFamily="34" charset="0"/>
              </a:rPr>
              <a:t>Hubička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086688" y="5345255"/>
            <a:ext cx="1373646" cy="430887"/>
          </a:xfrm>
          <a:prstGeom prst="rect">
            <a:avLst/>
          </a:prstGeom>
          <a:solidFill>
            <a:srgbClr val="FFFFFF"/>
          </a:solidFill>
        </p:spPr>
        <p:txBody>
          <a:bodyPr wrap="none">
            <a:spAutoFit/>
          </a:bodyPr>
          <a:lstStyle/>
          <a:p>
            <a:r>
              <a:rPr lang="cs-CZ" sz="2200" b="1" spc="30" dirty="0" smtClean="0">
                <a:solidFill>
                  <a:schemeClr val="accent2">
                    <a:lumMod val="50000"/>
                  </a:schemeClr>
                </a:solidFill>
                <a:cs typeface="Tahoma" pitchFamily="34" charset="0"/>
              </a:rPr>
              <a:t>Tajemství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301775" y="4889493"/>
            <a:ext cx="1898597" cy="430887"/>
          </a:xfrm>
          <a:prstGeom prst="rect">
            <a:avLst/>
          </a:prstGeom>
          <a:solidFill>
            <a:srgbClr val="FFFFFF"/>
          </a:solidFill>
        </p:spPr>
        <p:txBody>
          <a:bodyPr wrap="none">
            <a:spAutoFit/>
          </a:bodyPr>
          <a:lstStyle/>
          <a:p>
            <a:r>
              <a:rPr lang="cs-CZ" sz="2200" b="1" spc="30" dirty="0" smtClean="0">
                <a:solidFill>
                  <a:srgbClr val="00B050"/>
                </a:solidFill>
                <a:cs typeface="Tahoma" pitchFamily="34" charset="0"/>
              </a:rPr>
              <a:t>Čertova stěna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8194" name="Picture 2" descr="C:\Users\jkocandrlova\AppData\Local\Microsoft\Windows\Temporary Internet Files\Content.IE5\DXN0F858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54713" y="3968402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8404135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1000"/>
                            </p:stCondLst>
                            <p:childTnLst>
                              <p:par>
                                <p:cTn id="82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9326" y="260648"/>
            <a:ext cx="5686850" cy="68012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Baskerville Old Face" pitchFamily="18" charset="0"/>
              </a:rPr>
              <a:t>KOMORNÍ  TVORBA :</a:t>
            </a:r>
            <a:endParaRPr lang="cs-CZ" dirty="0">
              <a:latin typeface="Baskerville Old Fac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25112" y="908720"/>
            <a:ext cx="8595360" cy="1872208"/>
          </a:xfrm>
          <a:solidFill>
            <a:schemeClr val="tx1">
              <a:lumMod val="25000"/>
              <a:lumOff val="75000"/>
            </a:schemeClr>
          </a:solidFill>
        </p:spPr>
        <p:txBody>
          <a:bodyPr>
            <a:normAutofit/>
          </a:bodyPr>
          <a:lstStyle/>
          <a:p>
            <a:endParaRPr lang="cs-CZ" dirty="0"/>
          </a:p>
          <a:p>
            <a:r>
              <a:rPr lang="cs-CZ" sz="3600" b="1" dirty="0" smtClean="0"/>
              <a:t>Z </a:t>
            </a:r>
            <a:r>
              <a:rPr lang="cs-CZ" sz="3600" b="1" dirty="0"/>
              <a:t>domoviny</a:t>
            </a:r>
          </a:p>
          <a:p>
            <a:r>
              <a:rPr lang="cs-CZ" sz="3600" b="1" dirty="0"/>
              <a:t>Z mého </a:t>
            </a:r>
            <a:r>
              <a:rPr lang="cs-CZ" sz="3600" b="1" dirty="0" smtClean="0"/>
              <a:t>života</a:t>
            </a:r>
            <a:endParaRPr lang="cs-CZ" sz="3600" b="1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2852936"/>
            <a:ext cx="538641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rgbClr val="48231E"/>
                </a:solidFill>
                <a:latin typeface="Baskerville Old Face" pitchFamily="18" charset="0"/>
                <a:ea typeface="+mj-ea"/>
                <a:cs typeface="Tunga" pitchFamily="2"/>
              </a:rPr>
              <a:t>ORCHESTRÁLNÍ </a:t>
            </a:r>
            <a:r>
              <a:rPr lang="cs-CZ" sz="3600" dirty="0" smtClean="0">
                <a:solidFill>
                  <a:srgbClr val="48231E"/>
                </a:solidFill>
                <a:latin typeface="Baskerville Old Face" pitchFamily="18" charset="0"/>
                <a:ea typeface="+mj-ea"/>
                <a:cs typeface="Tunga" pitchFamily="2"/>
              </a:rPr>
              <a:t>  DÍLA</a:t>
            </a:r>
            <a:r>
              <a:rPr lang="cs-CZ" sz="3600" dirty="0">
                <a:solidFill>
                  <a:srgbClr val="48231E"/>
                </a:solidFill>
                <a:latin typeface="Baskerville Old Face" pitchFamily="18" charset="0"/>
                <a:ea typeface="+mj-ea"/>
                <a:cs typeface="Tunga" pitchFamily="2"/>
              </a:rPr>
              <a:t>:</a:t>
            </a:r>
            <a:endParaRPr lang="cs-CZ" dirty="0">
              <a:latin typeface="Baskerville Old Face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6012" y="3537378"/>
            <a:ext cx="8640960" cy="3093154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</p:spPr>
        <p:txBody>
          <a:bodyPr wrap="square">
            <a:spAutoFit/>
          </a:bodyPr>
          <a:lstStyle/>
          <a:p>
            <a:pPr lvl="0">
              <a:spcBef>
                <a:spcPts val="600"/>
              </a:spcBef>
              <a:buClr>
                <a:srgbClr val="61625E"/>
              </a:buClr>
            </a:pPr>
            <a:r>
              <a:rPr lang="cs-CZ" sz="3600" spc="30" dirty="0" smtClean="0">
                <a:solidFill>
                  <a:srgbClr val="48231E"/>
                </a:solidFill>
                <a:cs typeface="Tahoma" pitchFamily="34" charset="0"/>
              </a:rPr>
              <a:t>Ve Švédsku :</a:t>
            </a:r>
          </a:p>
          <a:p>
            <a:pPr lvl="0">
              <a:spcBef>
                <a:spcPts val="600"/>
              </a:spcBef>
              <a:buClr>
                <a:srgbClr val="61625E"/>
              </a:buClr>
            </a:pPr>
            <a:r>
              <a:rPr lang="cs-CZ" sz="3600" spc="30" dirty="0" smtClean="0">
                <a:solidFill>
                  <a:srgbClr val="48231E"/>
                </a:solidFill>
                <a:cs typeface="Tahoma" pitchFamily="34" charset="0"/>
              </a:rPr>
              <a:t> symfonické básně Richard III., </a:t>
            </a:r>
            <a:r>
              <a:rPr lang="cs-CZ" sz="3600" spc="30" dirty="0" err="1" smtClean="0">
                <a:solidFill>
                  <a:srgbClr val="48231E"/>
                </a:solidFill>
                <a:cs typeface="Tahoma" pitchFamily="34" charset="0"/>
              </a:rPr>
              <a:t>Hakon</a:t>
            </a:r>
            <a:r>
              <a:rPr lang="cs-CZ" sz="3600" spc="30" dirty="0" smtClean="0">
                <a:solidFill>
                  <a:srgbClr val="48231E"/>
                </a:solidFill>
                <a:cs typeface="Tahoma" pitchFamily="34" charset="0"/>
              </a:rPr>
              <a:t> Jarl, </a:t>
            </a:r>
            <a:r>
              <a:rPr lang="cs-CZ" sz="3600" spc="30" dirty="0" err="1" smtClean="0">
                <a:solidFill>
                  <a:srgbClr val="48231E"/>
                </a:solidFill>
                <a:cs typeface="Tahoma" pitchFamily="34" charset="0"/>
              </a:rPr>
              <a:t>Valdštýnův</a:t>
            </a:r>
            <a:r>
              <a:rPr lang="cs-CZ" sz="3600" spc="30" dirty="0" smtClean="0">
                <a:solidFill>
                  <a:srgbClr val="48231E"/>
                </a:solidFill>
                <a:cs typeface="Tahoma" pitchFamily="34" charset="0"/>
              </a:rPr>
              <a:t> tábor</a:t>
            </a:r>
          </a:p>
          <a:p>
            <a:pPr lvl="0">
              <a:spcBef>
                <a:spcPts val="600"/>
              </a:spcBef>
              <a:buClr>
                <a:srgbClr val="61625E"/>
              </a:buClr>
            </a:pPr>
            <a:endParaRPr lang="cs-CZ" sz="3600" spc="30" dirty="0">
              <a:solidFill>
                <a:srgbClr val="48231E"/>
              </a:solidFill>
              <a:cs typeface="Tahoma" pitchFamily="34" charset="0"/>
            </a:endParaRPr>
          </a:p>
          <a:p>
            <a:pPr lvl="0">
              <a:spcBef>
                <a:spcPts val="600"/>
              </a:spcBef>
              <a:buClr>
                <a:srgbClr val="61625E"/>
              </a:buClr>
            </a:pPr>
            <a:r>
              <a:rPr lang="cs-CZ" sz="3600" spc="30" dirty="0" smtClean="0">
                <a:solidFill>
                  <a:srgbClr val="48231E"/>
                </a:solidFill>
                <a:cs typeface="Tahoma" pitchFamily="34" charset="0"/>
              </a:rPr>
              <a:t>V Praze, po ohluchnutí : </a:t>
            </a:r>
            <a:r>
              <a:rPr lang="cs-CZ" sz="3600" b="1" spc="30" dirty="0" smtClean="0">
                <a:solidFill>
                  <a:srgbClr val="48231E"/>
                </a:solidFill>
                <a:cs typeface="Tahoma" pitchFamily="34" charset="0"/>
              </a:rPr>
              <a:t>Má vlast</a:t>
            </a:r>
            <a:endParaRPr lang="cs-CZ" sz="2200" spc="30" dirty="0">
              <a:solidFill>
                <a:srgbClr val="48231E"/>
              </a:solidFill>
              <a:cs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6509849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591550" cy="1008112"/>
          </a:xfrm>
        </p:spPr>
        <p:txBody>
          <a:bodyPr>
            <a:normAutofit fontScale="90000"/>
          </a:bodyPr>
          <a:lstStyle/>
          <a:p>
            <a:r>
              <a:rPr lang="sv-SE" dirty="0"/>
              <a:t>Má vlast (1879) – cyklus 6 symfonických básní</a:t>
            </a:r>
            <a:br>
              <a:rPr lang="sv-SE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836712"/>
            <a:ext cx="8712968" cy="5298904"/>
          </a:xfrm>
          <a:solidFill>
            <a:schemeClr val="bg1">
              <a:lumMod val="75000"/>
            </a:schemeClr>
          </a:solidFill>
        </p:spPr>
        <p:txBody>
          <a:bodyPr>
            <a:normAutofit fontScale="40000" lnSpcReduction="20000"/>
          </a:bodyPr>
          <a:lstStyle/>
          <a:p>
            <a:endParaRPr lang="cs-CZ" dirty="0"/>
          </a:p>
          <a:p>
            <a:r>
              <a:rPr lang="cs-CZ" sz="5800" b="1" dirty="0">
                <a:solidFill>
                  <a:srgbClr val="C00000"/>
                </a:solidFill>
              </a:rPr>
              <a:t>1</a:t>
            </a:r>
            <a:r>
              <a:rPr lang="cs-CZ" sz="5800" b="1" dirty="0" smtClean="0">
                <a:solidFill>
                  <a:srgbClr val="C00000"/>
                </a:solidFill>
              </a:rPr>
              <a:t>. Vyšehrad            </a:t>
            </a:r>
            <a:r>
              <a:rPr lang="cs-CZ" sz="3800" dirty="0" smtClean="0">
                <a:hlinkClick r:id="rId2"/>
              </a:rPr>
              <a:t>http</a:t>
            </a:r>
            <a:r>
              <a:rPr lang="cs-CZ" sz="3800" dirty="0">
                <a:hlinkClick r:id="rId2"/>
              </a:rPr>
              <a:t>://</a:t>
            </a:r>
            <a:r>
              <a:rPr lang="cs-CZ" sz="3800" dirty="0" smtClean="0">
                <a:hlinkClick r:id="rId2"/>
              </a:rPr>
              <a:t>www.youtube.com/watch?v=trgCZrgL4Ws</a:t>
            </a:r>
            <a:r>
              <a:rPr lang="cs-CZ" sz="3800" dirty="0" smtClean="0"/>
              <a:t>   8:00                                  </a:t>
            </a:r>
          </a:p>
          <a:p>
            <a:endParaRPr lang="cs-CZ" dirty="0"/>
          </a:p>
          <a:p>
            <a:endParaRPr lang="cs-CZ" dirty="0"/>
          </a:p>
          <a:p>
            <a:r>
              <a:rPr lang="cs-CZ" sz="5800" b="1" dirty="0">
                <a:solidFill>
                  <a:srgbClr val="C00000"/>
                </a:solidFill>
              </a:rPr>
              <a:t>2. </a:t>
            </a:r>
            <a:r>
              <a:rPr lang="cs-CZ" sz="5800" b="1" dirty="0" smtClean="0">
                <a:solidFill>
                  <a:srgbClr val="C00000"/>
                </a:solidFill>
              </a:rPr>
              <a:t>Vltava  </a:t>
            </a:r>
          </a:p>
          <a:p>
            <a:pPr marL="0" indent="0">
              <a:buNone/>
            </a:pPr>
            <a:r>
              <a:rPr lang="cs-CZ" sz="6000" dirty="0" smtClean="0"/>
              <a:t> </a:t>
            </a:r>
            <a:r>
              <a:rPr lang="cs-CZ" sz="4000" dirty="0"/>
              <a:t>NIU </a:t>
            </a:r>
            <a:r>
              <a:rPr lang="cs-CZ" sz="4000" dirty="0" err="1" smtClean="0"/>
              <a:t>Philharmonic</a:t>
            </a:r>
            <a:r>
              <a:rPr lang="cs-CZ" sz="4000" dirty="0" smtClean="0"/>
              <a:t>:  </a:t>
            </a:r>
            <a:r>
              <a:rPr lang="cs-CZ" sz="4000" dirty="0" smtClean="0">
                <a:hlinkClick r:id="rId3"/>
              </a:rPr>
              <a:t>http</a:t>
            </a:r>
            <a:r>
              <a:rPr lang="cs-CZ" sz="4000" dirty="0">
                <a:hlinkClick r:id="rId3"/>
              </a:rPr>
              <a:t>://</a:t>
            </a:r>
            <a:r>
              <a:rPr lang="cs-CZ" sz="4000" dirty="0" smtClean="0">
                <a:hlinkClick r:id="rId3"/>
              </a:rPr>
              <a:t>www.youtube.com/watch?v=AHQxs601D-A</a:t>
            </a:r>
            <a:r>
              <a:rPr lang="cs-CZ" sz="4000" dirty="0" smtClean="0"/>
              <a:t>          13:40</a:t>
            </a:r>
          </a:p>
          <a:p>
            <a:pPr marL="0" indent="0">
              <a:buNone/>
            </a:pPr>
            <a:r>
              <a:rPr lang="cs-CZ" sz="4000" dirty="0" smtClean="0"/>
              <a:t>  </a:t>
            </a:r>
            <a:r>
              <a:rPr lang="cs-CZ" sz="4000" dirty="0" err="1" smtClean="0"/>
              <a:t>Silke</a:t>
            </a:r>
            <a:r>
              <a:rPr lang="cs-CZ" sz="4000" dirty="0" smtClean="0"/>
              <a:t> </a:t>
            </a:r>
            <a:r>
              <a:rPr lang="cs-CZ" sz="4000" dirty="0" err="1"/>
              <a:t>Aichhorn</a:t>
            </a:r>
            <a:r>
              <a:rPr lang="cs-CZ" sz="4000" dirty="0"/>
              <a:t> </a:t>
            </a:r>
            <a:r>
              <a:rPr lang="cs-CZ" sz="4000" dirty="0" err="1" smtClean="0"/>
              <a:t>Harfe</a:t>
            </a:r>
            <a:r>
              <a:rPr lang="cs-CZ" sz="4000" dirty="0" smtClean="0"/>
              <a:t>:  </a:t>
            </a:r>
            <a:r>
              <a:rPr lang="cs-CZ" sz="4000" dirty="0">
                <a:hlinkClick r:id="rId4"/>
              </a:rPr>
              <a:t>http://www.youtube.com/watch?v=HgJaV3YXwnM</a:t>
            </a:r>
            <a:endParaRPr lang="cs-CZ" sz="4000" dirty="0"/>
          </a:p>
          <a:p>
            <a:endParaRPr lang="cs-CZ" sz="4000" dirty="0"/>
          </a:p>
          <a:p>
            <a:r>
              <a:rPr lang="cs-CZ" sz="5800" b="1" dirty="0">
                <a:solidFill>
                  <a:srgbClr val="C00000"/>
                </a:solidFill>
              </a:rPr>
              <a:t>3. </a:t>
            </a:r>
            <a:r>
              <a:rPr lang="cs-CZ" sz="5800" b="1" dirty="0" smtClean="0">
                <a:solidFill>
                  <a:srgbClr val="C00000"/>
                </a:solidFill>
              </a:rPr>
              <a:t>Šárka                   </a:t>
            </a:r>
            <a:r>
              <a:rPr lang="cs-CZ" sz="3800" dirty="0" smtClean="0">
                <a:hlinkClick r:id="rId5"/>
              </a:rPr>
              <a:t>http</a:t>
            </a:r>
            <a:r>
              <a:rPr lang="cs-CZ" sz="3800" dirty="0">
                <a:hlinkClick r:id="rId5"/>
              </a:rPr>
              <a:t>://</a:t>
            </a:r>
            <a:r>
              <a:rPr lang="cs-CZ" sz="3800" dirty="0" smtClean="0">
                <a:hlinkClick r:id="rId5"/>
              </a:rPr>
              <a:t>www.youtube.com/watch?v=AToC_QUJy0I</a:t>
            </a:r>
            <a:r>
              <a:rPr lang="cs-CZ" sz="3800" dirty="0" smtClean="0"/>
              <a:t>  9:50</a:t>
            </a:r>
          </a:p>
          <a:p>
            <a:endParaRPr lang="cs-CZ" dirty="0"/>
          </a:p>
          <a:p>
            <a:endParaRPr lang="cs-CZ" dirty="0"/>
          </a:p>
          <a:p>
            <a:r>
              <a:rPr lang="cs-CZ" sz="5900" b="1" dirty="0" smtClean="0">
                <a:solidFill>
                  <a:srgbClr val="C00000"/>
                </a:solidFill>
              </a:rPr>
              <a:t>4. Z</a:t>
            </a:r>
            <a:r>
              <a:rPr lang="cs-CZ" sz="5900" b="1" dirty="0">
                <a:solidFill>
                  <a:srgbClr val="C00000"/>
                </a:solidFill>
              </a:rPr>
              <a:t> českých luhů a </a:t>
            </a:r>
            <a:r>
              <a:rPr lang="cs-CZ" sz="5900" b="1" dirty="0" smtClean="0">
                <a:solidFill>
                  <a:srgbClr val="C00000"/>
                </a:solidFill>
              </a:rPr>
              <a:t>hájů  </a:t>
            </a:r>
            <a:r>
              <a:rPr lang="cs-CZ" sz="2900" dirty="0" smtClean="0">
                <a:hlinkClick r:id="rId6"/>
              </a:rPr>
              <a:t>http</a:t>
            </a:r>
            <a:r>
              <a:rPr lang="cs-CZ" sz="2900" dirty="0">
                <a:hlinkClick r:id="rId6"/>
              </a:rPr>
              <a:t>://</a:t>
            </a:r>
            <a:r>
              <a:rPr lang="cs-CZ" sz="2900" dirty="0" smtClean="0">
                <a:hlinkClick r:id="rId6"/>
              </a:rPr>
              <a:t>www.youtube.com/watch?v=Q71RAUgpYUs</a:t>
            </a:r>
            <a:r>
              <a:rPr lang="cs-CZ" sz="2900" dirty="0"/>
              <a:t> </a:t>
            </a:r>
            <a:r>
              <a:rPr lang="cs-CZ" sz="2900" dirty="0" smtClean="0"/>
              <a:t>10:00</a:t>
            </a:r>
          </a:p>
          <a:p>
            <a:endParaRPr lang="cs-CZ" dirty="0"/>
          </a:p>
          <a:p>
            <a:endParaRPr lang="cs-CZ" dirty="0"/>
          </a:p>
          <a:p>
            <a:r>
              <a:rPr lang="cs-CZ" sz="5900" b="1" dirty="0">
                <a:solidFill>
                  <a:srgbClr val="C00000"/>
                </a:solidFill>
              </a:rPr>
              <a:t>5.  </a:t>
            </a:r>
            <a:r>
              <a:rPr lang="cs-CZ" sz="5900" b="1" dirty="0" smtClean="0">
                <a:solidFill>
                  <a:srgbClr val="C00000"/>
                </a:solidFill>
              </a:rPr>
              <a:t>Tábor</a:t>
            </a:r>
            <a:r>
              <a:rPr lang="cs-CZ" sz="6700" b="1" dirty="0"/>
              <a:t>	</a:t>
            </a:r>
            <a:r>
              <a:rPr lang="cs-CZ" sz="6700" b="1" dirty="0" smtClean="0"/>
              <a:t>         </a:t>
            </a:r>
            <a:r>
              <a:rPr lang="cs-CZ" sz="3800" dirty="0" smtClean="0">
                <a:hlinkClick r:id="rId7"/>
              </a:rPr>
              <a:t>http</a:t>
            </a:r>
            <a:r>
              <a:rPr lang="cs-CZ" sz="3800" dirty="0">
                <a:hlinkClick r:id="rId7"/>
              </a:rPr>
              <a:t>://</a:t>
            </a:r>
            <a:r>
              <a:rPr lang="cs-CZ" sz="3800" dirty="0" smtClean="0">
                <a:hlinkClick r:id="rId7"/>
              </a:rPr>
              <a:t>www.youtube.com/watch?v=9aXpZzezH8g</a:t>
            </a:r>
            <a:r>
              <a:rPr lang="cs-CZ" sz="3800" dirty="0" smtClean="0"/>
              <a:t>  13:00</a:t>
            </a:r>
          </a:p>
          <a:p>
            <a:endParaRPr lang="cs-CZ" dirty="0"/>
          </a:p>
          <a:p>
            <a:endParaRPr lang="cs-CZ" dirty="0"/>
          </a:p>
          <a:p>
            <a:r>
              <a:rPr lang="cs-CZ" sz="5900" b="1" dirty="0">
                <a:solidFill>
                  <a:srgbClr val="C00000"/>
                </a:solidFill>
              </a:rPr>
              <a:t>6.  </a:t>
            </a:r>
            <a:r>
              <a:rPr lang="cs-CZ" sz="5900" b="1" dirty="0" smtClean="0">
                <a:solidFill>
                  <a:srgbClr val="C00000"/>
                </a:solidFill>
              </a:rPr>
              <a:t>Blaník</a:t>
            </a:r>
            <a:r>
              <a:rPr lang="cs-CZ" sz="6700" b="1" dirty="0"/>
              <a:t>	</a:t>
            </a:r>
            <a:r>
              <a:rPr lang="cs-CZ" sz="6700" b="1" dirty="0" smtClean="0"/>
              <a:t>         </a:t>
            </a:r>
            <a:r>
              <a:rPr lang="cs-CZ" sz="3800" dirty="0" smtClean="0">
                <a:hlinkClick r:id="rId8"/>
              </a:rPr>
              <a:t>http</a:t>
            </a:r>
            <a:r>
              <a:rPr lang="cs-CZ" sz="3800" dirty="0">
                <a:hlinkClick r:id="rId8"/>
              </a:rPr>
              <a:t>://</a:t>
            </a:r>
            <a:r>
              <a:rPr lang="cs-CZ" sz="3800" dirty="0" smtClean="0">
                <a:hlinkClick r:id="rId8"/>
              </a:rPr>
              <a:t>www.youtube.com/watch?v=uyscE8bIkBc</a:t>
            </a:r>
            <a:r>
              <a:rPr lang="cs-CZ" sz="3800" dirty="0" smtClean="0"/>
              <a:t>    14:20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1203495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000"/>
                            </p:stCondLst>
                            <p:childTnLst>
                              <p:par>
                                <p:cTn id="4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6000"/>
                            </p:stCondLst>
                            <p:childTnLst>
                              <p:par>
                                <p:cTn id="4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8000"/>
                            </p:stCondLst>
                            <p:childTnLst>
                              <p:par>
                                <p:cTn id="5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075196" y="141510"/>
            <a:ext cx="4896544" cy="6599857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pPr marL="0" indent="0" algn="ctr">
              <a:buNone/>
            </a:pPr>
            <a:r>
              <a:rPr lang="cs-CZ" sz="4800" b="1" dirty="0" smtClean="0"/>
              <a:t>ZAJÍMAVOSTI:</a:t>
            </a:r>
            <a:endParaRPr lang="cs-CZ" sz="4800" b="1" dirty="0"/>
          </a:p>
          <a:p>
            <a:r>
              <a:rPr lang="cs-CZ" dirty="0" smtClean="0"/>
              <a:t>Na </a:t>
            </a:r>
            <a:r>
              <a:rPr lang="cs-CZ" dirty="0"/>
              <a:t>mnoha místech byly Smetanovi postaveny </a:t>
            </a:r>
            <a:r>
              <a:rPr lang="cs-CZ" b="1" dirty="0"/>
              <a:t>pomníky</a:t>
            </a:r>
            <a:r>
              <a:rPr lang="cs-CZ" dirty="0"/>
              <a:t> nebo zasazeny pamětní </a:t>
            </a:r>
            <a:r>
              <a:rPr lang="cs-CZ" dirty="0" smtClean="0"/>
              <a:t>desky.</a:t>
            </a:r>
            <a:endParaRPr lang="cs-CZ" sz="900" dirty="0"/>
          </a:p>
          <a:p>
            <a:endParaRPr lang="cs-CZ" sz="900" dirty="0" smtClean="0"/>
          </a:p>
          <a:p>
            <a:r>
              <a:rPr lang="cs-CZ" dirty="0" smtClean="0"/>
              <a:t>V mnoha </a:t>
            </a:r>
            <a:r>
              <a:rPr lang="cs-CZ" dirty="0"/>
              <a:t>českých městech je po něm </a:t>
            </a:r>
            <a:r>
              <a:rPr lang="cs-CZ" b="1" dirty="0"/>
              <a:t>pojmenováno některé veřejné</a:t>
            </a:r>
            <a:r>
              <a:rPr lang="cs-CZ" dirty="0"/>
              <a:t> </a:t>
            </a:r>
            <a:r>
              <a:rPr lang="cs-CZ" b="1" dirty="0"/>
              <a:t>prostranství</a:t>
            </a:r>
            <a:r>
              <a:rPr lang="cs-CZ" dirty="0"/>
              <a:t>; v Praze je to Smetanovo nábřeží, vedoucí od Národního divadla ke Smetanovu muzeu. </a:t>
            </a:r>
            <a:endParaRPr lang="cs-CZ" dirty="0" smtClean="0"/>
          </a:p>
          <a:p>
            <a:endParaRPr lang="cs-CZ" sz="900" dirty="0" smtClean="0"/>
          </a:p>
          <a:p>
            <a:endParaRPr lang="cs-CZ" sz="900" dirty="0" smtClean="0"/>
          </a:p>
          <a:p>
            <a:r>
              <a:rPr lang="cs-CZ" dirty="0" smtClean="0"/>
              <a:t>Smetanova </a:t>
            </a:r>
            <a:r>
              <a:rPr lang="cs-CZ" dirty="0"/>
              <a:t>podobizna se objevila i </a:t>
            </a:r>
            <a:r>
              <a:rPr lang="cs-CZ" dirty="0" smtClean="0"/>
              <a:t>na </a:t>
            </a:r>
            <a:r>
              <a:rPr lang="cs-CZ" b="1" dirty="0" smtClean="0"/>
              <a:t>bankovkách</a:t>
            </a:r>
            <a:r>
              <a:rPr lang="cs-CZ" dirty="0"/>
              <a:t>: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na </a:t>
            </a:r>
            <a:r>
              <a:rPr lang="cs-CZ" dirty="0"/>
              <a:t>československé tisícikoruně </a:t>
            </a:r>
            <a:r>
              <a:rPr lang="cs-CZ" dirty="0" smtClean="0"/>
              <a:t>             ( v </a:t>
            </a:r>
            <a:r>
              <a:rPr lang="cs-CZ" dirty="0"/>
              <a:t>oběhu 1985–93) a pětitisícikoruně (v oběhu 1946–53</a:t>
            </a:r>
            <a:r>
              <a:rPr lang="cs-CZ" dirty="0" smtClean="0"/>
              <a:t>).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163" y="116632"/>
            <a:ext cx="3967692" cy="5290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15972" y="5570905"/>
            <a:ext cx="2786073" cy="646331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dirty="0"/>
              <a:t> </a:t>
            </a:r>
          </a:p>
          <a:p>
            <a:r>
              <a:rPr lang="cs-CZ" dirty="0"/>
              <a:t>Smetanova socha v </a:t>
            </a:r>
            <a:r>
              <a:rPr lang="cs-CZ" dirty="0" smtClean="0"/>
              <a:t>Plzni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3776642" y="6477436"/>
            <a:ext cx="5170303" cy="27699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1200" dirty="0">
                <a:solidFill>
                  <a:schemeClr val="bg1"/>
                </a:solidFill>
                <a:hlinkClick r:id="rId3"/>
              </a:rPr>
              <a:t>http://</a:t>
            </a:r>
            <a:r>
              <a:rPr lang="cs-CZ" sz="1200" dirty="0" smtClean="0">
                <a:solidFill>
                  <a:schemeClr val="bg1"/>
                </a:solidFill>
                <a:hlinkClick r:id="rId3"/>
              </a:rPr>
              <a:t>finance.idnes.cz/bank.aspx?r=bank&amp;c=A070404_112719_fi_osobni_fib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87573045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0"/>
                            </p:stCondLst>
                            <p:childTnLst>
                              <p:par>
                                <p:cTn id="3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6000"/>
                            </p:stCondLst>
                            <p:childTnLst>
                              <p:par>
                                <p:cTn id="3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7000"/>
                            </p:stCondLst>
                            <p:childTnLst>
                              <p:par>
                                <p:cTn id="4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332656"/>
            <a:ext cx="8595360" cy="6192688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2500" lnSpcReduction="20000"/>
          </a:bodyPr>
          <a:lstStyle/>
          <a:p>
            <a:pPr marL="0" lvl="0" indent="0">
              <a:buClr>
                <a:srgbClr val="61625E"/>
              </a:buClr>
              <a:buNone/>
            </a:pPr>
            <a:endParaRPr lang="cs-CZ" dirty="0">
              <a:solidFill>
                <a:srgbClr val="48231E"/>
              </a:solidFill>
            </a:endParaRPr>
          </a:p>
          <a:p>
            <a:pPr lvl="0">
              <a:buClr>
                <a:srgbClr val="61625E"/>
              </a:buClr>
            </a:pPr>
            <a:r>
              <a:rPr lang="cs-CZ" sz="3600" dirty="0" smtClean="0">
                <a:solidFill>
                  <a:srgbClr val="48231E"/>
                </a:solidFill>
              </a:rPr>
              <a:t>Mezinárodní </a:t>
            </a:r>
            <a:r>
              <a:rPr lang="cs-CZ" sz="3600" dirty="0">
                <a:solidFill>
                  <a:srgbClr val="48231E"/>
                </a:solidFill>
              </a:rPr>
              <a:t>hudební festival </a:t>
            </a:r>
            <a:r>
              <a:rPr lang="cs-CZ" sz="3600" b="1" dirty="0">
                <a:solidFill>
                  <a:srgbClr val="48231E"/>
                </a:solidFill>
              </a:rPr>
              <a:t>Pražské jaro </a:t>
            </a:r>
            <a:r>
              <a:rPr lang="cs-CZ" sz="3600" dirty="0">
                <a:solidFill>
                  <a:srgbClr val="48231E"/>
                </a:solidFill>
              </a:rPr>
              <a:t>začíná každoročně ve Smetanův úmrtní den (12. května) jeho </a:t>
            </a:r>
            <a:r>
              <a:rPr lang="cs-CZ" sz="3600" b="1" dirty="0">
                <a:solidFill>
                  <a:srgbClr val="48231E"/>
                </a:solidFill>
              </a:rPr>
              <a:t>Mou </a:t>
            </a:r>
            <a:r>
              <a:rPr lang="cs-CZ" sz="3600" b="1" dirty="0" smtClean="0">
                <a:solidFill>
                  <a:srgbClr val="48231E"/>
                </a:solidFill>
              </a:rPr>
              <a:t>vlastí</a:t>
            </a:r>
            <a:r>
              <a:rPr lang="cs-CZ" sz="3600" dirty="0" smtClean="0">
                <a:solidFill>
                  <a:srgbClr val="48231E"/>
                </a:solidFill>
              </a:rPr>
              <a:t>.</a:t>
            </a:r>
          </a:p>
          <a:p>
            <a:pPr marL="0" lvl="0" indent="0">
              <a:buClr>
                <a:srgbClr val="61625E"/>
              </a:buClr>
              <a:buNone/>
            </a:pPr>
            <a:endParaRPr lang="cs-CZ" sz="3600" dirty="0">
              <a:solidFill>
                <a:srgbClr val="48231E"/>
              </a:solidFill>
            </a:endParaRPr>
          </a:p>
          <a:p>
            <a:pPr lvl="0">
              <a:buClr>
                <a:srgbClr val="61625E"/>
              </a:buClr>
            </a:pPr>
            <a:r>
              <a:rPr lang="cs-CZ" sz="3600" dirty="0" smtClean="0">
                <a:solidFill>
                  <a:srgbClr val="48231E"/>
                </a:solidFill>
              </a:rPr>
              <a:t>Ve </a:t>
            </a:r>
            <a:r>
              <a:rPr lang="cs-CZ" sz="3600" dirty="0">
                <a:solidFill>
                  <a:srgbClr val="48231E"/>
                </a:solidFill>
              </a:rPr>
              <a:t>skladatelově rodném městě se koná </a:t>
            </a:r>
            <a:r>
              <a:rPr lang="cs-CZ" sz="3600" b="1" dirty="0">
                <a:solidFill>
                  <a:srgbClr val="48231E"/>
                </a:solidFill>
              </a:rPr>
              <a:t>festival Smetanova </a:t>
            </a:r>
            <a:r>
              <a:rPr lang="cs-CZ" sz="3600" b="1" dirty="0" smtClean="0">
                <a:solidFill>
                  <a:srgbClr val="48231E"/>
                </a:solidFill>
              </a:rPr>
              <a:t>Litomyšl</a:t>
            </a:r>
            <a:r>
              <a:rPr lang="cs-CZ" sz="3600" dirty="0" smtClean="0">
                <a:solidFill>
                  <a:srgbClr val="48231E"/>
                </a:solidFill>
              </a:rPr>
              <a:t>.</a:t>
            </a:r>
          </a:p>
          <a:p>
            <a:pPr lvl="0">
              <a:buClr>
                <a:srgbClr val="61625E"/>
              </a:buClr>
            </a:pPr>
            <a:endParaRPr lang="cs-CZ" sz="3600" dirty="0" smtClean="0">
              <a:solidFill>
                <a:srgbClr val="48231E"/>
              </a:solidFill>
            </a:endParaRPr>
          </a:p>
          <a:p>
            <a:pPr lvl="0">
              <a:buClr>
                <a:srgbClr val="61625E"/>
              </a:buClr>
            </a:pPr>
            <a:r>
              <a:rPr lang="cs-CZ" sz="3600" dirty="0" smtClean="0">
                <a:solidFill>
                  <a:srgbClr val="48231E"/>
                </a:solidFill>
              </a:rPr>
              <a:t> </a:t>
            </a:r>
            <a:r>
              <a:rPr lang="cs-CZ" sz="3600" dirty="0">
                <a:solidFill>
                  <a:srgbClr val="48231E"/>
                </a:solidFill>
              </a:rPr>
              <a:t>v Plzni se každoročně koná </a:t>
            </a:r>
            <a:r>
              <a:rPr lang="cs-CZ" sz="3600" b="1" dirty="0">
                <a:solidFill>
                  <a:srgbClr val="48231E"/>
                </a:solidFill>
              </a:rPr>
              <a:t>Mezinárodní smetanovská klavírní soutěž. </a:t>
            </a:r>
            <a:endParaRPr lang="cs-CZ" sz="3600" b="1" dirty="0" smtClean="0">
              <a:solidFill>
                <a:srgbClr val="48231E"/>
              </a:solidFill>
            </a:endParaRPr>
          </a:p>
          <a:p>
            <a:pPr lvl="0">
              <a:buClr>
                <a:srgbClr val="61625E"/>
              </a:buClr>
            </a:pPr>
            <a:endParaRPr lang="cs-CZ" sz="3600" dirty="0" smtClean="0">
              <a:solidFill>
                <a:srgbClr val="48231E"/>
              </a:solidFill>
            </a:endParaRPr>
          </a:p>
          <a:p>
            <a:pPr lvl="0">
              <a:buClr>
                <a:srgbClr val="61625E"/>
              </a:buClr>
            </a:pPr>
            <a:r>
              <a:rPr lang="cs-CZ" sz="3600" dirty="0" smtClean="0">
                <a:solidFill>
                  <a:srgbClr val="48231E"/>
                </a:solidFill>
              </a:rPr>
              <a:t>Smetanovo </a:t>
            </a:r>
            <a:r>
              <a:rPr lang="cs-CZ" sz="3600" dirty="0">
                <a:solidFill>
                  <a:srgbClr val="48231E"/>
                </a:solidFill>
              </a:rPr>
              <a:t>jméno nese řada </a:t>
            </a:r>
            <a:r>
              <a:rPr lang="cs-CZ" sz="3600" b="1" dirty="0">
                <a:solidFill>
                  <a:srgbClr val="48231E"/>
                </a:solidFill>
              </a:rPr>
              <a:t>pěveckých </a:t>
            </a:r>
            <a:r>
              <a:rPr lang="cs-CZ" sz="3600" b="1" dirty="0" smtClean="0">
                <a:solidFill>
                  <a:srgbClr val="48231E"/>
                </a:solidFill>
              </a:rPr>
              <a:t>sborů.</a:t>
            </a:r>
            <a:endParaRPr lang="cs-CZ" sz="3600" b="1" dirty="0">
              <a:solidFill>
                <a:srgbClr val="48231E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0380785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Veselý obličej 8"/>
          <p:cNvSpPr/>
          <p:nvPr/>
        </p:nvSpPr>
        <p:spPr>
          <a:xfrm>
            <a:off x="5652120" y="5121188"/>
            <a:ext cx="1440160" cy="1346448"/>
          </a:xfrm>
          <a:prstGeom prst="smileyFace">
            <a:avLst/>
          </a:prstGeom>
          <a:gradFill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0"/>
          </a:gradFill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1907704" y="5096036"/>
            <a:ext cx="1440160" cy="1346448"/>
          </a:xfrm>
          <a:prstGeom prst="smileyFace">
            <a:avLst/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3779912" y="3360026"/>
            <a:ext cx="1440160" cy="1346448"/>
          </a:xfrm>
          <a:prstGeom prst="smileyFace">
            <a:avLst/>
          </a:prstGeom>
          <a:gradFill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0"/>
          </a:gradFill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A NA ZÁVĚR HRA - HÁDANKA : 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CO  SE  SKRÝVÁ  ZA  ZDÍ?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Rozdělíme se na skupiny.</a:t>
            </a:r>
          </a:p>
          <a:p>
            <a:r>
              <a:rPr lang="cs-CZ" dirty="0" smtClean="0"/>
              <a:t>Skupiny si postupně budou vybírat otázky a odpovídat na ně. </a:t>
            </a:r>
          </a:p>
          <a:p>
            <a:r>
              <a:rPr lang="cs-CZ" dirty="0" smtClean="0"/>
              <a:t>Pokud bude odpověď správná, kliknutím se kvádr odstraní.</a:t>
            </a:r>
          </a:p>
          <a:p>
            <a:r>
              <a:rPr lang="cs-CZ" dirty="0"/>
              <a:t>C</a:t>
            </a:r>
            <a:r>
              <a:rPr lang="cs-CZ" dirty="0" smtClean="0"/>
              <a:t>o  nebo kdo se skrývá na obrázku ? Vyzkoušej </a:t>
            </a:r>
            <a:r>
              <a:rPr lang="cs-CZ" dirty="0" smtClean="0"/>
              <a:t>zde: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Krychle 3"/>
          <p:cNvSpPr/>
          <p:nvPr/>
        </p:nvSpPr>
        <p:spPr>
          <a:xfrm>
            <a:off x="1331640" y="4797152"/>
            <a:ext cx="2592288" cy="1944216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Rozumíš </a:t>
            </a:r>
          </a:p>
          <a:p>
            <a:pPr algn="ctr"/>
            <a:r>
              <a:rPr lang="cs-CZ" dirty="0" smtClean="0">
                <a:solidFill>
                  <a:srgbClr val="C00000"/>
                </a:solidFill>
              </a:rPr>
              <a:t> pravidlům ?</a:t>
            </a:r>
          </a:p>
        </p:txBody>
      </p:sp>
      <p:sp>
        <p:nvSpPr>
          <p:cNvPr id="5" name="Krychle 4"/>
          <p:cNvSpPr/>
          <p:nvPr/>
        </p:nvSpPr>
        <p:spPr>
          <a:xfrm>
            <a:off x="5076056" y="4797152"/>
            <a:ext cx="2592288" cy="1944216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Ať se vám hra líbí.</a:t>
            </a:r>
          </a:p>
        </p:txBody>
      </p:sp>
      <p:sp>
        <p:nvSpPr>
          <p:cNvPr id="6" name="Krychle 5"/>
          <p:cNvSpPr/>
          <p:nvPr/>
        </p:nvSpPr>
        <p:spPr>
          <a:xfrm>
            <a:off x="3203848" y="3176972"/>
            <a:ext cx="2592288" cy="1944216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Rozdělte se na skupiny.</a:t>
            </a:r>
          </a:p>
        </p:txBody>
      </p:sp>
    </p:spTree>
    <p:extLst>
      <p:ext uri="{BB962C8B-B14F-4D97-AF65-F5344CB8AC3E}">
        <p14:creationId xmlns:p14="http://schemas.microsoft.com/office/powerpoint/2010/main" xmlns="" val="229928659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1266" y="166967"/>
            <a:ext cx="8671876" cy="65039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" name="Krychle 30"/>
          <p:cNvSpPr/>
          <p:nvPr/>
        </p:nvSpPr>
        <p:spPr>
          <a:xfrm>
            <a:off x="-62136" y="4916164"/>
            <a:ext cx="2592288" cy="1941836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Kde trávil poslední roky svého života ?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6" name="Krychle 35"/>
          <p:cNvSpPr/>
          <p:nvPr/>
        </p:nvSpPr>
        <p:spPr>
          <a:xfrm>
            <a:off x="2123728" y="4913784"/>
            <a:ext cx="2592288" cy="1944216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Vzpomeneš si na jméno pěveckého sboru, ve kterém  byl Smetana  sbormistrem ?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5" name="Krychle 44"/>
          <p:cNvSpPr/>
          <p:nvPr/>
        </p:nvSpPr>
        <p:spPr>
          <a:xfrm>
            <a:off x="4283968" y="4913784"/>
            <a:ext cx="2592288" cy="1944216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Ze které opery je árie  Proč bychom se netěšili?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6" name="Krychle 45"/>
          <p:cNvSpPr/>
          <p:nvPr/>
        </p:nvSpPr>
        <p:spPr>
          <a:xfrm>
            <a:off x="6436181" y="4894313"/>
            <a:ext cx="2592288" cy="1944216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Řekni pomůcku – větu k zapamatování všech  Smetanových oper.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7" name="Krychle 46"/>
          <p:cNvSpPr/>
          <p:nvPr/>
        </p:nvSpPr>
        <p:spPr>
          <a:xfrm>
            <a:off x="0" y="3284984"/>
            <a:ext cx="2592288" cy="1944216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Na které hudební nástroje  od mládí hrál ?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8" name="Krychle 47"/>
          <p:cNvSpPr/>
          <p:nvPr/>
        </p:nvSpPr>
        <p:spPr>
          <a:xfrm>
            <a:off x="2138652" y="3263668"/>
            <a:ext cx="2592288" cy="1944216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Čím byl Smetanův</a:t>
            </a:r>
          </a:p>
          <a:p>
            <a:pPr algn="ctr"/>
            <a:r>
              <a:rPr lang="cs-CZ" dirty="0" smtClean="0">
                <a:solidFill>
                  <a:srgbClr val="C00000"/>
                </a:solidFill>
              </a:rPr>
              <a:t>tatínek?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9" name="Krychle 48"/>
          <p:cNvSpPr/>
          <p:nvPr/>
        </p:nvSpPr>
        <p:spPr>
          <a:xfrm>
            <a:off x="4427984" y="3284984"/>
            <a:ext cx="2592288" cy="1944216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Jaký byl Smetanův zdravotní stav ?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0" name="Krychle 49"/>
          <p:cNvSpPr/>
          <p:nvPr/>
        </p:nvSpPr>
        <p:spPr>
          <a:xfrm>
            <a:off x="6410819" y="3313259"/>
            <a:ext cx="2592288" cy="1944216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Kdo je dirigent ?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1" name="Krychle 50"/>
          <p:cNvSpPr/>
          <p:nvPr/>
        </p:nvSpPr>
        <p:spPr>
          <a:xfrm>
            <a:off x="87529" y="1628800"/>
            <a:ext cx="2592288" cy="1944216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Vyjmenuj aspoň 2 části  skladby </a:t>
            </a:r>
          </a:p>
          <a:p>
            <a:pPr algn="ctr"/>
            <a:r>
              <a:rPr lang="cs-CZ" dirty="0" smtClean="0">
                <a:solidFill>
                  <a:srgbClr val="C00000"/>
                </a:solidFill>
              </a:rPr>
              <a:t>Má vlast.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2" name="Krychle 51"/>
          <p:cNvSpPr/>
          <p:nvPr/>
        </p:nvSpPr>
        <p:spPr>
          <a:xfrm>
            <a:off x="2276128" y="1628800"/>
            <a:ext cx="2592288" cy="1944216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V kterém státě Smetana pobýval ?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3" name="Krychle 52"/>
          <p:cNvSpPr/>
          <p:nvPr/>
        </p:nvSpPr>
        <p:spPr>
          <a:xfrm>
            <a:off x="4547204" y="1633170"/>
            <a:ext cx="2592288" cy="1944216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Kdy B. Smetana</a:t>
            </a:r>
          </a:p>
          <a:p>
            <a:pPr algn="ctr"/>
            <a:r>
              <a:rPr lang="cs-CZ" dirty="0" smtClean="0">
                <a:solidFill>
                  <a:srgbClr val="C00000"/>
                </a:solidFill>
              </a:rPr>
              <a:t>zemřel ?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4" name="Krychle 53"/>
          <p:cNvSpPr/>
          <p:nvPr/>
        </p:nvSpPr>
        <p:spPr>
          <a:xfrm>
            <a:off x="6614445" y="1719777"/>
            <a:ext cx="2592288" cy="1944216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Jak se jmenuje hudební festival, který začíná  každoročně 12.5. ?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5" name="Krychle 54"/>
          <p:cNvSpPr/>
          <p:nvPr/>
        </p:nvSpPr>
        <p:spPr>
          <a:xfrm>
            <a:off x="55597" y="21195"/>
            <a:ext cx="2592288" cy="1944216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Kdy se B. Smetana</a:t>
            </a:r>
          </a:p>
          <a:p>
            <a:pPr algn="ctr"/>
            <a:r>
              <a:rPr lang="cs-CZ" dirty="0" smtClean="0">
                <a:solidFill>
                  <a:srgbClr val="C00000"/>
                </a:solidFill>
              </a:rPr>
              <a:t>narodil?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6" name="Krychle 55"/>
          <p:cNvSpPr/>
          <p:nvPr/>
        </p:nvSpPr>
        <p:spPr>
          <a:xfrm>
            <a:off x="2329345" y="-27384"/>
            <a:ext cx="2592288" cy="1944216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Kde se Smetana</a:t>
            </a:r>
          </a:p>
          <a:p>
            <a:pPr algn="ctr"/>
            <a:r>
              <a:rPr lang="cs-CZ" dirty="0" smtClean="0">
                <a:solidFill>
                  <a:srgbClr val="C00000"/>
                </a:solidFill>
              </a:rPr>
              <a:t>narodil ?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7" name="Krychle 56"/>
          <p:cNvSpPr/>
          <p:nvPr/>
        </p:nvSpPr>
        <p:spPr>
          <a:xfrm>
            <a:off x="4547204" y="49680"/>
            <a:ext cx="2592288" cy="1944216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Vyjmenuj  aspoň</a:t>
            </a:r>
          </a:p>
          <a:p>
            <a:pPr algn="ctr"/>
            <a:r>
              <a:rPr lang="cs-CZ" dirty="0" smtClean="0">
                <a:solidFill>
                  <a:srgbClr val="C00000"/>
                </a:solidFill>
              </a:rPr>
              <a:t>3  Smetanovy  opery.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8" name="Krychle 57"/>
          <p:cNvSpPr/>
          <p:nvPr/>
        </p:nvSpPr>
        <p:spPr>
          <a:xfrm>
            <a:off x="6570921" y="107771"/>
            <a:ext cx="2592288" cy="1944216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Co  například bylo po Smetanovi</a:t>
            </a:r>
          </a:p>
          <a:p>
            <a:pPr algn="ctr"/>
            <a:r>
              <a:rPr lang="cs-CZ" dirty="0" smtClean="0">
                <a:solidFill>
                  <a:srgbClr val="C00000"/>
                </a:solidFill>
              </a:rPr>
              <a:t>pojmenováno ?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1707185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233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4" fill="hold">
                      <p:stCondLst>
                        <p:cond delay="0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5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75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6" fill="hold">
                      <p:stCondLst>
                        <p:cond delay="0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96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7" fill="hold">
                      <p:stCondLst>
                        <p:cond delay="0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317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8" fill="hold">
                      <p:stCondLst>
                        <p:cond delay="0"/>
                      </p:stCondLst>
                      <p:childTnLst>
                        <p:par>
                          <p:cTn id="319" fill="hold">
                            <p:stCondLst>
                              <p:cond delay="0"/>
                            </p:stCondLst>
                            <p:childTnLst>
                              <p:par>
                                <p:cTn id="320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</p:childTnLst>
        </p:cTn>
      </p:par>
    </p:tnLst>
    <p:bldLst>
      <p:bldP spid="31" grpId="0" animBg="1"/>
      <p:bldP spid="36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2918" y="188640"/>
            <a:ext cx="8640960" cy="64807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7623" y="836712"/>
            <a:ext cx="8591550" cy="648071"/>
          </a:xfrm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/>
              <a:t>Rodná světnička Bedřicha Smetany v </a:t>
            </a:r>
            <a:r>
              <a:rPr lang="cs-CZ" dirty="0" smtClean="0"/>
              <a:t>Litomyšli.</a:t>
            </a: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691680" y="5791619"/>
            <a:ext cx="6408712" cy="648071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 anchor="b" anchorCtr="0">
            <a:normAutofit fontScale="97500"/>
          </a:bodyPr>
          <a:lstStyle>
            <a:lvl1pPr algn="l" defTabSz="914400" rtl="0" eaLnBrk="1" latinLnBrk="0" hangingPunct="1">
              <a:spcBef>
                <a:spcPts val="400"/>
              </a:spcBef>
              <a:buNone/>
              <a:defRPr sz="3600" b="0" kern="1200" cap="none" spc="0" baseline="0">
                <a:solidFill>
                  <a:schemeClr val="tx2"/>
                </a:solidFill>
                <a:latin typeface="+mj-lt"/>
                <a:ea typeface="+mj-ea"/>
                <a:cs typeface="Tunga" pitchFamily="2"/>
              </a:defRPr>
            </a:lvl1pPr>
          </a:lstStyle>
          <a:p>
            <a:pPr algn="ctr"/>
            <a:r>
              <a:rPr lang="cs-CZ" dirty="0" err="1" smtClean="0"/>
              <a:t>Nashledanou</a:t>
            </a:r>
            <a:r>
              <a:rPr lang="cs-CZ" dirty="0" smtClean="0"/>
              <a:t> příště </a:t>
            </a:r>
            <a:r>
              <a:rPr lang="cs-CZ" dirty="0" smtClean="0">
                <a:sym typeface="Wingdings" pitchFamily="2" charset="2"/>
              </a:rPr>
              <a:t>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048444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5" presetClass="emph" presetSubtype="0" grpId="1" nodeType="afterEffect">
                                  <p:stCondLst>
                                    <p:cond delay="125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250"/>
                            </p:stCondLst>
                            <p:childTnLst>
                              <p:par>
                                <p:cTn id="14" presetID="31" presetClass="exit" presetSubtype="0" fill="hold" grpId="2" nodeType="afterEffect">
                                  <p:stCondLst>
                                    <p:cond delay="325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500"/>
                            </p:stCondLst>
                            <p:childTnLst>
                              <p:par>
                                <p:cTn id="2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500"/>
                            </p:stCondLst>
                            <p:childTnLst>
                              <p:par>
                                <p:cTn id="27" presetID="15" presetClass="emph" presetSubtype="0" grpId="1" nodeType="afterEffect">
                                  <p:stCondLst>
                                    <p:cond delay="125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 override="childStyle">
                                        <p:cTn id="28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1750"/>
                            </p:stCondLst>
                            <p:childTnLst>
                              <p:par>
                                <p:cTn id="30" presetID="31" presetClass="exit" presetSubtype="0" fill="hold" grpId="2" nodeType="afterEffect">
                                  <p:stCondLst>
                                    <p:cond delay="325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2" grpId="2" animBg="1"/>
      <p:bldP spid="5" grpId="0" animBg="1"/>
      <p:bldP spid="5" grpId="1" animBg="1"/>
      <p:bldP spid="5" grpId="2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0"/>
            <a:ext cx="1775495" cy="680120"/>
          </a:xfrm>
        </p:spPr>
        <p:txBody>
          <a:bodyPr/>
          <a:lstStyle/>
          <a:p>
            <a:r>
              <a:rPr lang="cs-CZ" dirty="0" smtClean="0"/>
              <a:t>ZDROJ: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620688"/>
            <a:ext cx="8568952" cy="5945872"/>
          </a:xfrm>
          <a:solidFill>
            <a:schemeClr val="tx1">
              <a:lumMod val="90000"/>
              <a:lumOff val="10000"/>
            </a:schemeClr>
          </a:solidFill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upload.wikimedia.org/wikipedia/commons/b/b3/Bedrich_Smetana.jpg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cs.wikipedia.org/wiki/Soubor:Smetana1860s.jpg</a:t>
            </a:r>
            <a:endParaRPr lang="cs-CZ" dirty="0" smtClean="0"/>
          </a:p>
          <a:p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cs.wikipedia.org/wiki/Soubor:WRupp-BedrichAndBettinaSmetana.jpg</a:t>
            </a:r>
            <a:endParaRPr lang="cs-CZ" sz="1800" dirty="0" smtClean="0"/>
          </a:p>
          <a:p>
            <a:r>
              <a:rPr lang="cs-CZ" sz="1800" dirty="0">
                <a:hlinkClick r:id="rId5"/>
              </a:rPr>
              <a:t>http://cs.wikipedia.org/wiki/Soubor:JanMula%C4%8D-Bed%C5%99ichSmetana.jpg</a:t>
            </a:r>
            <a:endParaRPr lang="cs-CZ" sz="1800" dirty="0"/>
          </a:p>
          <a:p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cs.wikipedia.org/wiki/Soubor:JPS%C3%B6dermark-KaterinaSmetanova.jpg</a:t>
            </a:r>
            <a:endParaRPr lang="cs-CZ" sz="1800" dirty="0" smtClean="0"/>
          </a:p>
          <a:p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upload.wikimedia.org/wikipedia/commons/4/45/ZofieAndJosefSchwarz_002.jpg</a:t>
            </a:r>
            <a:endParaRPr lang="cs-CZ" sz="1800" dirty="0" smtClean="0"/>
          </a:p>
          <a:p>
            <a:r>
              <a:rPr lang="cs-CZ" sz="1800" dirty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cs.wikipedia.org/wiki/Soubor:Prodana_cover_1919.JPG</a:t>
            </a:r>
            <a:endParaRPr lang="cs-CZ" sz="1800" dirty="0" smtClean="0"/>
          </a:p>
          <a:p>
            <a:r>
              <a:rPr lang="cs-CZ" sz="1800" dirty="0">
                <a:hlinkClick r:id="rId9"/>
              </a:rPr>
              <a:t>http://</a:t>
            </a:r>
            <a:r>
              <a:rPr lang="cs-CZ" sz="1800" dirty="0" smtClean="0">
                <a:hlinkClick r:id="rId9"/>
              </a:rPr>
              <a:t>cs.wikipedia.org/wiki/Soubor:SmetanaStatuePilsen.jpg</a:t>
            </a:r>
            <a:endParaRPr lang="cs-CZ" sz="1800" dirty="0" smtClean="0"/>
          </a:p>
          <a:p>
            <a:r>
              <a:rPr lang="cs-CZ" dirty="0" smtClean="0">
                <a:hlinkClick r:id="rId10"/>
              </a:rPr>
              <a:t>http</a:t>
            </a:r>
            <a:r>
              <a:rPr lang="cs-CZ" dirty="0">
                <a:hlinkClick r:id="rId10"/>
              </a:rPr>
              <a:t>://</a:t>
            </a:r>
            <a:r>
              <a:rPr lang="cs-CZ" dirty="0" smtClean="0">
                <a:hlinkClick r:id="rId10"/>
              </a:rPr>
              <a:t>cs.wikipedia.org/wiki/Soubor:Litomy%C5%A1l_n%C3%A1m%C4%9Bst%C3%AD.jpg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cs.wikipedia.org/wiki/Soubor:Litomy%C5%A1l_CoA_CZ.svg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cs.wikipedia.org/wiki/Soubor:Litomysl1.jpg</a:t>
            </a:r>
            <a:endParaRPr lang="cs-CZ" dirty="0" smtClean="0"/>
          </a:p>
          <a:p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cs.wikipedia.org/wiki/Soubor:Litomysl3.jpg</a:t>
            </a:r>
            <a:endParaRPr lang="cs-CZ" dirty="0" smtClean="0"/>
          </a:p>
          <a:p>
            <a:r>
              <a:rPr lang="cs-CZ" dirty="0">
                <a:hlinkClick r:id="rId14"/>
              </a:rPr>
              <a:t>http://</a:t>
            </a:r>
            <a:r>
              <a:rPr lang="cs-CZ" dirty="0" smtClean="0">
                <a:hlinkClick r:id="rId14"/>
              </a:rPr>
              <a:t>cs.wikipedia.org/wiki/Soubor:Litomy%C5%A1l_podloub%C3%AD_6.jpg</a:t>
            </a:r>
            <a:endParaRPr lang="cs-CZ" dirty="0" smtClean="0"/>
          </a:p>
          <a:p>
            <a:r>
              <a:rPr lang="cs-CZ" dirty="0">
                <a:hlinkClick r:id="rId15"/>
              </a:rPr>
              <a:t>http://</a:t>
            </a:r>
            <a:r>
              <a:rPr lang="cs-CZ" dirty="0" smtClean="0">
                <a:hlinkClick r:id="rId15"/>
              </a:rPr>
              <a:t>cs.wikipedia.org/wiki/Soubor:Rodn%C3%A1_sv%C4%9Btni%C4%8Dka_Bed%C5%99icha_Smetany.jpg</a:t>
            </a:r>
            <a:endParaRPr lang="cs-CZ" dirty="0" smtClean="0"/>
          </a:p>
          <a:p>
            <a:r>
              <a:rPr lang="cs-CZ" dirty="0" smtClean="0">
                <a:solidFill>
                  <a:schemeClr val="bg1"/>
                </a:solidFill>
              </a:rPr>
              <a:t>MAPA:</a:t>
            </a:r>
            <a:endParaRPr lang="cs-CZ" dirty="0" smtClean="0">
              <a:hlinkClick r:id="rId16"/>
            </a:endParaRPr>
          </a:p>
          <a:p>
            <a:r>
              <a:rPr lang="cs-CZ" dirty="0" smtClean="0">
                <a:hlinkClick r:id="rId16"/>
              </a:rPr>
              <a:t>http</a:t>
            </a:r>
            <a:r>
              <a:rPr lang="cs-CZ" dirty="0">
                <a:hlinkClick r:id="rId16"/>
              </a:rPr>
              <a:t>://www.portallitomysl.cz</a:t>
            </a:r>
            <a:r>
              <a:rPr lang="cs-CZ" dirty="0" smtClean="0">
                <a:hlinkClick r:id="rId16"/>
              </a:rPr>
              <a:t>/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9562624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Malé pracoviště, domácnost (SoHo)</Template>
  <TotalTime>594</TotalTime>
  <Words>884</Words>
  <Application>Microsoft Office PowerPoint</Application>
  <PresentationFormat>Předvádění na obrazovce (4:3)</PresentationFormat>
  <Paragraphs>194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Soho</vt:lpstr>
      <vt:lpstr>Škola: Základní škola a Mateřská škola Halže, příspěvková organizace Název: VY_32_INOVACE_16_HV_B.Smetana Číslo projektu: CZ.1.07/1.4.00/21.3551 Autor: Mgr. Jarmila Kočandrlová </vt:lpstr>
      <vt:lpstr>Bedřich Smetana</vt:lpstr>
      <vt:lpstr>Snímek 3</vt:lpstr>
      <vt:lpstr>život</vt:lpstr>
      <vt:lpstr>LITOMYŠL</vt:lpstr>
      <vt:lpstr>život</vt:lpstr>
      <vt:lpstr>Snímek 7</vt:lpstr>
      <vt:lpstr>Snímek 8</vt:lpstr>
      <vt:lpstr>Snímek 9</vt:lpstr>
      <vt:lpstr>Snímek 10</vt:lpstr>
      <vt:lpstr>dílo</vt:lpstr>
      <vt:lpstr>OPERY:</vt:lpstr>
      <vt:lpstr>CHCEŠ SE NAUČIT VYJMENOVAT VŠECHNY SMETANOVY OPERY ?</vt:lpstr>
      <vt:lpstr>KOMORNÍ  TVORBA :</vt:lpstr>
      <vt:lpstr>Má vlast (1879) – cyklus 6 symfonických básní </vt:lpstr>
      <vt:lpstr>Snímek 16</vt:lpstr>
      <vt:lpstr>Snímek 17</vt:lpstr>
      <vt:lpstr>A NA ZÁVĚR HRA - HÁDANKA :  CO  SE  SKRÝVÁ  ZA  ZDÍ?</vt:lpstr>
      <vt:lpstr>Snímek 19</vt:lpstr>
      <vt:lpstr>Rodná světnička Bedřicha Smetany v Litomyšli.</vt:lpstr>
      <vt:lpstr>ZDROJ: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Kočandrlová Jarmila</dc:creator>
  <cp:lastModifiedBy>Dum</cp:lastModifiedBy>
  <cp:revision>46</cp:revision>
  <dcterms:created xsi:type="dcterms:W3CDTF">2012-11-14T20:40:29Z</dcterms:created>
  <dcterms:modified xsi:type="dcterms:W3CDTF">2013-10-12T15:38:32Z</dcterms:modified>
</cp:coreProperties>
</file>