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</p:sldMasterIdLst>
  <p:sldIdLst>
    <p:sldId id="268" r:id="rId7"/>
    <p:sldId id="265" r:id="rId8"/>
    <p:sldId id="257" r:id="rId9"/>
    <p:sldId id="264" r:id="rId10"/>
    <p:sldId id="260" r:id="rId11"/>
    <p:sldId id="266" r:id="rId12"/>
    <p:sldId id="261" r:id="rId13"/>
    <p:sldId id="267" r:id="rId14"/>
    <p:sldId id="258" r:id="rId15"/>
    <p:sldId id="259" r:id="rId16"/>
    <p:sldId id="263" r:id="rId17"/>
    <p:sldId id="262" r:id="rId18"/>
    <p:sldId id="269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332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353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23692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5049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5179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3790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1127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215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6351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9407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0586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9887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4649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6976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4363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86793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8979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0756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0757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5525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4972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96563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94976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21279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99056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89370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35445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2400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8887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42488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09623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64645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28241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04575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54765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87933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54238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3985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487036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546024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13422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790877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46341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776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17217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64989-99AC-4043-A2D4-CD32AF1A4B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B52BF-35D4-4402-8803-A62738A434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83925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403C5-0D25-46BA-B832-D0CA62DE3A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C8A1F-6B36-4C86-B932-AB54E9292B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61781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D0CE9-0FBF-4D8B-B7B1-F726196FD6F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634E0-A77B-485C-B9D0-B6EA6E1E64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76208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E8BC4-63BF-4798-B834-2DA7451A994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BA79B-A85C-45EA-8708-C808B2E87B9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45143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65744-3266-4A33-8784-8C4666108E2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EBF93-532A-4898-B916-BCC77A6302F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42608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72BE2-19A5-43EF-9CC1-7BF14320C4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C57CD-D216-43E5-9EF1-119A7A55F54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3458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FED13-32EA-414B-B6C0-304838B6AE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4996-B3B1-41F3-B604-EF26832DCA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076791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623DD-9149-4721-90B3-CEE5B26996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2B007-9831-4086-87CF-D4C5582454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80293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8292D-8A2D-4BE3-B402-386C561F42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1EADB-079D-47A2-8D17-27E2484F9AF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00176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7D7FF-453C-44C9-B63A-0ADD8367E3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B1FB7-7984-4B96-8755-2987E962B73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091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5D4DC-3368-46E0-9E06-63486D8F0CB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D264B-A86F-4F4B-AB97-E4BBC8F95A6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4080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174790-72B5-43AA-9D12-B1B1D2519D1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41DC0D-99F5-4E03-BE43-CD8D00DCC13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86768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0DCAA-A77D-4623-ADF3-B3495BD86C9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4CE4AD-89C3-421A-90B8-E8EE9306EDD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10046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3144AD-84C5-4E80-853E-E4DB098321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52E124-348C-483D-9CA6-D7CA036DF95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266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slideLayout" Target="../slideLayouts/slideLayout68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slideLayout" Target="../slideLayouts/slideLayout67.xml"/><Relationship Id="rId2" Type="http://schemas.openxmlformats.org/officeDocument/2006/relationships/slideLayout" Target="../slideLayouts/slideLayout57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5" Type="http://schemas.openxmlformats.org/officeDocument/2006/relationships/theme" Target="../theme/theme6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Relationship Id="rId14" Type="http://schemas.openxmlformats.org/officeDocument/2006/relationships/slideLayout" Target="../slideLayouts/slideLayout6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840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38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615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767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4CF95E1-7F6A-4014-960E-61EACE5D0A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3A091C6-50E7-49B8-9B0A-82FE14128D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404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28000">
              <a:schemeClr val="accent1">
                <a:tint val="44500"/>
                <a:satMod val="160000"/>
              </a:schemeClr>
            </a:gs>
            <a:gs pos="81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97" name="Group 2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7378316"/>
              </p:ext>
            </p:extLst>
          </p:nvPr>
        </p:nvGraphicFramePr>
        <p:xfrm>
          <a:off x="539552" y="2348880"/>
          <a:ext cx="8204200" cy="4179888"/>
        </p:xfrm>
        <a:graphic>
          <a:graphicData uri="http://schemas.openxmlformats.org/drawingml/2006/table">
            <a:tbl>
              <a:tblPr/>
              <a:tblGrid>
                <a:gridCol w="2376192"/>
                <a:gridCol w="5828008"/>
              </a:tblGrid>
              <a:tr h="94487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název školy</a:t>
                      </a:r>
                    </a:p>
                  </a:txBody>
                  <a:tcPr marL="91437" marR="91437"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J.E. Purkyně a Základní umělecká </a:t>
                      </a: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škola Libochovice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imes New Roman" pitchFamily="18" charset="0"/>
                      </a:endParaRP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80954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autor</a:t>
                      </a:r>
                    </a:p>
                  </a:txBody>
                  <a:tcPr marL="91437" marR="91437"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Mgr. Venuše PLÁŠILOVÁ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80796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název</a:t>
                      </a:r>
                    </a:p>
                  </a:txBody>
                  <a:tcPr marL="91437" marR="91437"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VY_32_INOVACE_40_NJ_LÄNDERÜBUNGEN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80954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téma</a:t>
                      </a:r>
                    </a:p>
                  </a:txBody>
                  <a:tcPr marL="91437" marR="91437"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LÄNDER ÜBUNGEN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80796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číslo projektu</a:t>
                      </a:r>
                    </a:p>
                  </a:txBody>
                  <a:tcPr marL="91437" marR="91437"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</a:p>
                  </a:txBody>
                  <a:tcPr marL="91437" marR="91437"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142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188913"/>
            <a:ext cx="8064500" cy="1973262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284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28000">
              <a:schemeClr val="accent1">
                <a:tint val="44500"/>
                <a:satMod val="160000"/>
              </a:schemeClr>
            </a:gs>
            <a:gs pos="81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a METODIKA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Tento materiál je určen</a:t>
            </a:r>
            <a:r>
              <a:rPr lang="cs-CZ" b="1" dirty="0" smtClean="0"/>
              <a:t> </a:t>
            </a:r>
            <a:r>
              <a:rPr lang="cs-CZ" b="1" dirty="0" smtClean="0"/>
              <a:t>7. </a:t>
            </a:r>
            <a:r>
              <a:rPr lang="cs-CZ" dirty="0" smtClean="0"/>
              <a:t>,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či 9. ročníkům </a:t>
            </a:r>
            <a:r>
              <a:rPr lang="cs-CZ" dirty="0" smtClean="0"/>
              <a:t>k procvičování slovní zásoby na téma NÁZVY ZEMÍ.</a:t>
            </a:r>
            <a:endParaRPr lang="cs-CZ" dirty="0"/>
          </a:p>
          <a:p>
            <a:r>
              <a:rPr lang="cs-CZ" dirty="0" smtClean="0"/>
              <a:t>V první úloze žáci vyhledávají v „</a:t>
            </a:r>
            <a:r>
              <a:rPr lang="cs-CZ" dirty="0" err="1" smtClean="0"/>
              <a:t>osmisměrce</a:t>
            </a:r>
            <a:r>
              <a:rPr lang="cs-CZ" dirty="0" smtClean="0"/>
              <a:t>“ </a:t>
            </a:r>
            <a:r>
              <a:rPr lang="cs-CZ" dirty="0"/>
              <a:t>7</a:t>
            </a:r>
            <a:r>
              <a:rPr lang="cs-CZ" dirty="0" smtClean="0"/>
              <a:t> názvů STÁTŮ (na další straně je řešení). Druhý typ úkolu spočívá v doplnění chybějících písmen (na dvou stranách, vždy následujíc strana s řešením), třetí cvičení je doplňování  států, ve kterých se nacházejí dané pamětihodnosti (na dvou stranách) a poslední cvičení je ústní – žáci odpovídají na dané otázky.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4445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gradFill flip="none" rotWithShape="1">
            <a:gsLst>
              <a:gs pos="0">
                <a:schemeClr val="tx2">
                  <a:lumMod val="60000"/>
                  <a:lumOff val="40000"/>
                </a:schemeClr>
              </a:gs>
              <a:gs pos="54000">
                <a:schemeClr val="accent5">
                  <a:lumMod val="60000"/>
                  <a:lumOff val="40000"/>
                </a:schemeClr>
              </a:gs>
              <a:gs pos="24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dirty="0" err="1" smtClean="0"/>
              <a:t>Sucht</a:t>
            </a:r>
            <a:r>
              <a:rPr lang="cs-CZ" dirty="0" smtClean="0"/>
              <a:t> 7 LÄNDER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2127832"/>
              </p:ext>
            </p:extLst>
          </p:nvPr>
        </p:nvGraphicFramePr>
        <p:xfrm>
          <a:off x="395536" y="1412776"/>
          <a:ext cx="8358246" cy="51206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928694"/>
                <a:gridCol w="928694"/>
                <a:gridCol w="928694"/>
                <a:gridCol w="928694"/>
                <a:gridCol w="928694"/>
                <a:gridCol w="928694"/>
                <a:gridCol w="928694"/>
                <a:gridCol w="941219"/>
                <a:gridCol w="916169"/>
              </a:tblGrid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G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H</a:t>
                      </a:r>
                      <a:endParaRPr lang="cs-CZ" sz="3600" b="1" dirty="0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Q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G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F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Q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X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Z</a:t>
                      </a:r>
                      <a:endParaRPr lang="cs-CZ" sz="3600" b="1" dirty="0"/>
                    </a:p>
                  </a:txBody>
                  <a:tcPr/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F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X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gradFill flip="none" rotWithShape="1">
            <a:gsLst>
              <a:gs pos="0">
                <a:schemeClr val="tx2">
                  <a:lumMod val="60000"/>
                  <a:lumOff val="40000"/>
                </a:schemeClr>
              </a:gs>
              <a:gs pos="54000">
                <a:schemeClr val="accent5">
                  <a:lumMod val="60000"/>
                  <a:lumOff val="40000"/>
                </a:schemeClr>
              </a:gs>
              <a:gs pos="24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1160086"/>
              </p:ext>
            </p:extLst>
          </p:nvPr>
        </p:nvGraphicFramePr>
        <p:xfrm>
          <a:off x="395536" y="1412776"/>
          <a:ext cx="8358246" cy="51206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928694"/>
                <a:gridCol w="928694"/>
                <a:gridCol w="928694"/>
                <a:gridCol w="928694"/>
                <a:gridCol w="928694"/>
                <a:gridCol w="928694"/>
                <a:gridCol w="928694"/>
                <a:gridCol w="941219"/>
                <a:gridCol w="916169"/>
              </a:tblGrid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  <a:alpha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  <a:alpha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  <a:alpha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  <a:alpha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  <a:alpha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  <a:alpha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  <a:alpha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  <a:alpha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G</a:t>
                      </a:r>
                      <a:endParaRPr lang="cs-CZ" sz="36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H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Q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G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F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Q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X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Z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61257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F</a:t>
                      </a:r>
                      <a:endParaRPr lang="cs-CZ" sz="3600" b="1" dirty="0"/>
                    </a:p>
                  </a:txBody>
                  <a:tcPr>
                    <a:solidFill>
                      <a:srgbClr val="FFC000">
                        <a:alpha val="5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rgbClr val="FFC000">
                        <a:alpha val="5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rgbClr val="FFC000">
                        <a:alpha val="5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rgbClr val="FFC000">
                        <a:alpha val="5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rgbClr val="FFC000">
                        <a:alpha val="5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rgbClr val="FFC000">
                        <a:alpha val="5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rgbClr val="FFC000">
                        <a:alpha val="5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X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6600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Ergänzt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Buchstaben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835696" y="1844824"/>
            <a:ext cx="5410944" cy="4525963"/>
          </a:xfrm>
          <a:solidFill>
            <a:schemeClr val="bg1"/>
          </a:solidFill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T _ CH _ CHI _ N</a:t>
            </a:r>
          </a:p>
          <a:p>
            <a:pPr algn="ctr"/>
            <a:r>
              <a:rPr lang="cs-CZ" sz="4000" dirty="0" smtClean="0"/>
              <a:t>S _ OW_ _ EI</a:t>
            </a:r>
          </a:p>
          <a:p>
            <a:pPr algn="ctr"/>
            <a:r>
              <a:rPr lang="cs-CZ" sz="4000" dirty="0" smtClean="0"/>
              <a:t>P _ L _ _</a:t>
            </a:r>
          </a:p>
          <a:p>
            <a:pPr algn="ctr"/>
            <a:r>
              <a:rPr lang="cs-CZ" sz="4000" dirty="0" smtClean="0"/>
              <a:t>D _ U _ SCH_ _ N_</a:t>
            </a:r>
          </a:p>
          <a:p>
            <a:pPr algn="ctr"/>
            <a:r>
              <a:rPr lang="cs-CZ" sz="4000" dirty="0" smtClean="0"/>
              <a:t>ÖST_ RR_ _ CH</a:t>
            </a:r>
          </a:p>
          <a:p>
            <a:pPr algn="ctr"/>
            <a:r>
              <a:rPr lang="cs-CZ" sz="4000" dirty="0" smtClean="0"/>
              <a:t>S _ _ W _ _ Z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55934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chemeClr val="tx2">
                  <a:lumMod val="60000"/>
                  <a:lumOff val="40000"/>
                </a:schemeClr>
              </a:gs>
              <a:gs pos="54000">
                <a:schemeClr val="accent5">
                  <a:lumMod val="60000"/>
                  <a:lumOff val="40000"/>
                </a:schemeClr>
              </a:gs>
              <a:gs pos="24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TSCHECHIEN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SLOWAKEI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POLEN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DEUTSCHLAND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ÖSTERREICH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SCHWEIZ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1273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Ergänzt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Buchstaben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835696" y="1484784"/>
            <a:ext cx="5410944" cy="4525963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s-CZ" sz="4800" dirty="0" smtClean="0"/>
              <a:t>F _ _ N _ R _ _ CH</a:t>
            </a:r>
          </a:p>
          <a:p>
            <a:r>
              <a:rPr lang="cs-CZ" sz="4800" dirty="0" smtClean="0"/>
              <a:t>I _ _ L _ E _</a:t>
            </a:r>
          </a:p>
          <a:p>
            <a:r>
              <a:rPr lang="cs-CZ" sz="4800" dirty="0" smtClean="0"/>
              <a:t>S P _ N _ _ _</a:t>
            </a:r>
          </a:p>
          <a:p>
            <a:r>
              <a:rPr lang="cs-CZ" sz="4800" dirty="0" smtClean="0"/>
              <a:t>P _ RT_ _ _ L</a:t>
            </a:r>
          </a:p>
          <a:p>
            <a:r>
              <a:rPr lang="cs-CZ" sz="4800" dirty="0" smtClean="0"/>
              <a:t>GR_ _ CH _ _ L_N_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564306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60000"/>
                <a:lumOff val="40000"/>
              </a:schemeClr>
            </a:gs>
            <a:gs pos="54000">
              <a:schemeClr val="accent5">
                <a:lumMod val="60000"/>
                <a:lumOff val="40000"/>
              </a:schemeClr>
            </a:gs>
            <a:gs pos="24000">
              <a:schemeClr val="accent1">
                <a:tint val="23500"/>
                <a:satMod val="16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FRANKREICH</a:t>
            </a:r>
          </a:p>
          <a:p>
            <a:pPr algn="ctr"/>
            <a:r>
              <a:rPr lang="cs-CZ" sz="4800" dirty="0" smtClean="0"/>
              <a:t>ITALIEN</a:t>
            </a:r>
          </a:p>
          <a:p>
            <a:pPr algn="ctr"/>
            <a:r>
              <a:rPr lang="cs-CZ" sz="4800" dirty="0" smtClean="0"/>
              <a:t>SPANIEN</a:t>
            </a:r>
          </a:p>
          <a:p>
            <a:pPr algn="ctr"/>
            <a:r>
              <a:rPr lang="cs-CZ" sz="4800" dirty="0" smtClean="0"/>
              <a:t>PORTUGAL</a:t>
            </a:r>
          </a:p>
          <a:p>
            <a:pPr algn="ctr"/>
            <a:r>
              <a:rPr lang="cs-CZ" sz="4800" dirty="0" smtClean="0"/>
              <a:t>GRIECHENLAND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4089595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50000">
              <a:srgbClr val="FFFF00"/>
            </a:gs>
            <a:gs pos="9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welchen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Ländern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gibt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es … ?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Documents and Settings\Jana\Local Settings\Temporary Internet Files\Content.IE5\G9EZ8P6B\MC900382583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11560" y="1137707"/>
            <a:ext cx="3266533" cy="3266533"/>
          </a:xfrm>
          <a:prstGeom prst="rect">
            <a:avLst/>
          </a:prstGeom>
          <a:noFill/>
        </p:spPr>
      </p:pic>
      <p:pic>
        <p:nvPicPr>
          <p:cNvPr id="1028" name="Picture 4" descr="C:\Documents and Settings\Jana\Local Settings\Temporary Internet Files\Content.IE5\G9EZ8P6B\MC90040628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040" y="1387628"/>
            <a:ext cx="3448060" cy="2255849"/>
          </a:xfrm>
          <a:prstGeom prst="rect">
            <a:avLst/>
          </a:prstGeom>
          <a:noFill/>
        </p:spPr>
      </p:pic>
      <p:pic>
        <p:nvPicPr>
          <p:cNvPr id="1030" name="Picture 6" descr="C:\Documents and Settings\Jana\Local Settings\Temporary Internet Files\Content.IE5\WWOHETKF\MC90040635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90381" y="4509120"/>
            <a:ext cx="3198822" cy="177589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4509119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d</a:t>
            </a:r>
            <a:r>
              <a:rPr lang="cs-CZ" sz="3600" b="1" dirty="0" smtClean="0"/>
              <a:t>er </a:t>
            </a:r>
            <a:r>
              <a:rPr lang="cs-CZ" sz="3600" b="1" dirty="0" err="1" smtClean="0"/>
              <a:t>Eiffelturm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97604" y="371703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/>
              <a:t>d</a:t>
            </a:r>
            <a:r>
              <a:rPr lang="cs-CZ" sz="3600" b="1" dirty="0" err="1" smtClean="0"/>
              <a:t>as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Kolosseum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03748" y="5715950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/>
              <a:t>d</a:t>
            </a:r>
            <a:r>
              <a:rPr lang="cs-CZ" sz="3600" b="1" dirty="0" err="1" smtClean="0"/>
              <a:t>ie</a:t>
            </a:r>
            <a:r>
              <a:rPr lang="cs-CZ" sz="3600" b="1" dirty="0" smtClean="0"/>
              <a:t> Akropolis</a:t>
            </a:r>
            <a:endParaRPr lang="cs-CZ" sz="36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50000">
              <a:srgbClr val="FFFF00"/>
            </a:gs>
            <a:gs pos="9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Documents and Settings\Jana\Local Settings\Temporary Internet Files\Content.IE5\WWOHETKF\MC9004063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55037" y="476672"/>
            <a:ext cx="2924800" cy="2410438"/>
          </a:xfrm>
          <a:prstGeom prst="rect">
            <a:avLst/>
          </a:prstGeom>
          <a:noFill/>
        </p:spPr>
      </p:pic>
      <p:pic>
        <p:nvPicPr>
          <p:cNvPr id="2051" name="Picture 3" descr="C:\Documents and Settings\Jana\Local Settings\Temporary Internet Files\Content.IE5\WWOHETKF\MP90044244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1500174"/>
            <a:ext cx="2786050" cy="1951581"/>
          </a:xfrm>
          <a:prstGeom prst="rect">
            <a:avLst/>
          </a:prstGeom>
          <a:noFill/>
        </p:spPr>
      </p:pic>
      <p:pic>
        <p:nvPicPr>
          <p:cNvPr id="2052" name="Picture 4" descr="C:\Documents and Settings\Jana\Local Settings\Temporary Internet Files\Content.IE5\C9UB492J\MC900406312[1].wmf"/>
          <p:cNvPicPr>
            <a:picLocks noChangeAspect="1" noChangeArrowheads="1"/>
          </p:cNvPicPr>
          <p:nvPr/>
        </p:nvPicPr>
        <p:blipFill rotWithShape="1">
          <a:blip r:embed="rId4"/>
          <a:srcRect l="419" r="-419" b="27530"/>
          <a:stretch/>
        </p:blipFill>
        <p:spPr bwMode="auto">
          <a:xfrm>
            <a:off x="2483768" y="3861048"/>
            <a:ext cx="2848970" cy="26020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415845" y="580178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d</a:t>
            </a:r>
            <a:r>
              <a:rPr lang="cs-CZ" sz="3600" b="1" dirty="0" smtClean="0"/>
              <a:t>er Matterhorn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368189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/>
              <a:t>d</a:t>
            </a:r>
            <a:r>
              <a:rPr lang="cs-CZ" sz="3600" b="1" dirty="0" err="1" smtClean="0"/>
              <a:t>ie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Aposteluhr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66384" y="3035567"/>
            <a:ext cx="27926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Stonehange</a:t>
            </a:r>
            <a:endParaRPr lang="cs-CZ" sz="36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ivot">
          <a:fgClr>
            <a:schemeClr val="accent1"/>
          </a:fgClr>
          <a:bgClr>
            <a:schemeClr val="accent5">
              <a:lumMod val="20000"/>
              <a:lumOff val="8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>
                <a:latin typeface="+mn-lt"/>
                <a:ea typeface="+mn-ea"/>
                <a:cs typeface="+mn-cs"/>
              </a:rPr>
              <a:t>Lösung</a:t>
            </a:r>
            <a:endParaRPr lang="cs-CZ" sz="5400" b="1" dirty="0"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Der </a:t>
            </a:r>
            <a:r>
              <a:rPr lang="cs-CZ" sz="3600" dirty="0" err="1" smtClean="0"/>
              <a:t>Eiffelturm</a:t>
            </a:r>
            <a:r>
              <a:rPr lang="cs-CZ" sz="3600" dirty="0" smtClean="0"/>
              <a:t> </a:t>
            </a:r>
            <a:r>
              <a:rPr lang="cs-CZ" sz="3600" dirty="0" err="1" smtClean="0"/>
              <a:t>gibt</a:t>
            </a:r>
            <a:r>
              <a:rPr lang="cs-CZ" sz="3600" dirty="0" smtClean="0"/>
              <a:t> es </a:t>
            </a:r>
            <a:r>
              <a:rPr lang="cs-CZ" sz="3600" b="1" dirty="0"/>
              <a:t>in</a:t>
            </a:r>
            <a:r>
              <a:rPr lang="cs-CZ" sz="3600" dirty="0" smtClean="0"/>
              <a:t> </a:t>
            </a:r>
            <a:r>
              <a:rPr lang="cs-CZ" sz="3600" b="1" dirty="0" err="1" smtClean="0"/>
              <a:t>Frankreich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Das</a:t>
            </a:r>
            <a:r>
              <a:rPr lang="cs-CZ" sz="3600" dirty="0" smtClean="0"/>
              <a:t> </a:t>
            </a:r>
            <a:r>
              <a:rPr lang="cs-CZ" sz="3600" dirty="0" err="1" smtClean="0"/>
              <a:t>Kolosseum</a:t>
            </a:r>
            <a:r>
              <a:rPr lang="cs-CZ" sz="3600" dirty="0" smtClean="0"/>
              <a:t> </a:t>
            </a:r>
            <a:r>
              <a:rPr lang="cs-CZ" sz="3600" dirty="0" err="1" smtClean="0"/>
              <a:t>gibt</a:t>
            </a:r>
            <a:r>
              <a:rPr lang="cs-CZ" sz="3600" dirty="0" smtClean="0"/>
              <a:t> es </a:t>
            </a:r>
            <a:r>
              <a:rPr lang="cs-CZ" sz="3600" b="1" dirty="0"/>
              <a:t>in</a:t>
            </a:r>
            <a:r>
              <a:rPr lang="cs-CZ" sz="3600" dirty="0" smtClean="0"/>
              <a:t> </a:t>
            </a:r>
            <a:r>
              <a:rPr lang="cs-CZ" sz="3600" b="1" dirty="0" err="1"/>
              <a:t>Italien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Die Akropolis </a:t>
            </a:r>
            <a:r>
              <a:rPr lang="cs-CZ" sz="3600" dirty="0" err="1"/>
              <a:t>gibt</a:t>
            </a:r>
            <a:r>
              <a:rPr lang="cs-CZ" sz="3600" dirty="0"/>
              <a:t> es </a:t>
            </a:r>
            <a:r>
              <a:rPr lang="cs-CZ" sz="3600" b="1" dirty="0"/>
              <a:t>in</a:t>
            </a:r>
            <a:r>
              <a:rPr lang="cs-CZ" sz="3600" dirty="0" smtClean="0"/>
              <a:t> </a:t>
            </a:r>
            <a:r>
              <a:rPr lang="cs-CZ" sz="3600" b="1" dirty="0" err="1"/>
              <a:t>Griechenland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Stonehange</a:t>
            </a:r>
            <a:r>
              <a:rPr lang="cs-CZ" sz="3600" dirty="0" smtClean="0"/>
              <a:t> </a:t>
            </a:r>
            <a:r>
              <a:rPr lang="cs-CZ" sz="3600" dirty="0" err="1"/>
              <a:t>gibt</a:t>
            </a:r>
            <a:r>
              <a:rPr lang="cs-CZ" sz="3600" dirty="0"/>
              <a:t> es </a:t>
            </a:r>
            <a:r>
              <a:rPr lang="cs-CZ" sz="3600" b="1" dirty="0"/>
              <a:t>in</a:t>
            </a:r>
            <a:r>
              <a:rPr lang="cs-CZ" sz="3600" dirty="0" smtClean="0"/>
              <a:t> </a:t>
            </a:r>
            <a:r>
              <a:rPr lang="cs-CZ" sz="3600" b="1" dirty="0" err="1"/>
              <a:t>Großbritanien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Die </a:t>
            </a:r>
            <a:r>
              <a:rPr lang="cs-CZ" sz="3600" dirty="0" err="1" smtClean="0"/>
              <a:t>Aposteluhr</a:t>
            </a:r>
            <a:r>
              <a:rPr lang="cs-CZ" sz="3600" dirty="0" smtClean="0"/>
              <a:t> </a:t>
            </a:r>
            <a:r>
              <a:rPr lang="cs-CZ" sz="3600" dirty="0" err="1"/>
              <a:t>gibt</a:t>
            </a:r>
            <a:r>
              <a:rPr lang="cs-CZ" sz="3600" dirty="0"/>
              <a:t> es </a:t>
            </a:r>
            <a:r>
              <a:rPr lang="cs-CZ" sz="3600" b="1" dirty="0"/>
              <a:t>in</a:t>
            </a:r>
            <a:r>
              <a:rPr lang="cs-CZ" sz="3600" dirty="0" smtClean="0"/>
              <a:t> </a:t>
            </a:r>
            <a:r>
              <a:rPr lang="cs-CZ" sz="3600" b="1" dirty="0" err="1"/>
              <a:t>Tschechien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Der </a:t>
            </a:r>
            <a:r>
              <a:rPr lang="cs-CZ" sz="3600" dirty="0"/>
              <a:t>M</a:t>
            </a:r>
            <a:r>
              <a:rPr lang="cs-CZ" sz="3600" dirty="0" smtClean="0"/>
              <a:t>atterhorn </a:t>
            </a:r>
            <a:r>
              <a:rPr lang="cs-CZ" sz="3600" dirty="0" err="1"/>
              <a:t>gibt</a:t>
            </a:r>
            <a:r>
              <a:rPr lang="cs-CZ" sz="3600" dirty="0"/>
              <a:t> es </a:t>
            </a:r>
            <a:r>
              <a:rPr lang="cs-CZ" sz="3600" b="1" dirty="0"/>
              <a:t>in</a:t>
            </a:r>
            <a:r>
              <a:rPr lang="cs-CZ" sz="3600" dirty="0" smtClean="0"/>
              <a:t> </a:t>
            </a:r>
            <a:r>
              <a:rPr lang="cs-CZ" sz="3600" b="1" dirty="0">
                <a:solidFill>
                  <a:srgbClr val="FF0000"/>
                </a:solidFill>
              </a:rPr>
              <a:t>der</a:t>
            </a:r>
            <a:r>
              <a:rPr lang="cs-CZ" sz="3600" dirty="0" smtClean="0"/>
              <a:t> </a:t>
            </a:r>
            <a:r>
              <a:rPr lang="cs-CZ" sz="3600" b="1" dirty="0" err="1"/>
              <a:t>Schweiz</a:t>
            </a:r>
            <a:r>
              <a:rPr lang="cs-CZ" sz="3600" dirty="0" smtClean="0"/>
              <a:t>.</a:t>
            </a:r>
            <a:endParaRPr lang="cs-CZ" sz="3600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3405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34000">
              <a:schemeClr val="accent1">
                <a:tint val="44500"/>
                <a:satMod val="160000"/>
              </a:schemeClr>
            </a:gs>
            <a:gs pos="67000">
              <a:schemeClr val="accent4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Aufgabe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Schüler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556792"/>
            <a:ext cx="8496944" cy="4525963"/>
          </a:xfrm>
        </p:spPr>
        <p:txBody>
          <a:bodyPr>
            <a:normAutofit lnSpcReduction="1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Nennt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Staaten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Mitteleuropa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(Jmenujte státy střední Evropy.)</a:t>
            </a:r>
          </a:p>
          <a:p>
            <a:pPr marL="0" indent="0">
              <a:buNone/>
            </a:pPr>
            <a:endParaRPr lang="cs-CZ" sz="5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 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Welche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Staaten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liegen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Meer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(Které státy leží u moře?)</a:t>
            </a:r>
          </a:p>
          <a:p>
            <a:pPr marL="0" indent="0">
              <a:buNone/>
            </a:pPr>
            <a:endParaRPr lang="cs-CZ" sz="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indent="-742950">
              <a:buAutoNum type="arabicPeriod" startAt="3"/>
            </a:pP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Welche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Länder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ihr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besucht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	</a:t>
            </a: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(Které země jste navštívili?)</a:t>
            </a:r>
          </a:p>
        </p:txBody>
      </p:sp>
    </p:spTree>
    <p:extLst>
      <p:ext uri="{BB962C8B-B14F-4D97-AF65-F5344CB8AC3E}">
        <p14:creationId xmlns:p14="http://schemas.microsoft.com/office/powerpoint/2010/main" val="16298572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11198510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781300"/>
            <a:ext cx="7631113" cy="3314700"/>
          </a:xfrm>
        </p:spPr>
        <p:txBody>
          <a:bodyPr/>
          <a:lstStyle/>
          <a:p>
            <a:r>
              <a:rPr lang="cs-CZ" altLang="cs-CZ" sz="3600" dirty="0"/>
              <a:t>Žákům se s učebním materiálem pracovalo </a:t>
            </a:r>
            <a:r>
              <a:rPr lang="cs-CZ" altLang="cs-CZ" sz="3600" dirty="0" smtClean="0"/>
              <a:t>dobře, bavilo je to, </a:t>
            </a:r>
            <a:r>
              <a:rPr lang="cs-CZ" altLang="cs-CZ" sz="3600" dirty="0" smtClean="0"/>
              <a:t>úkoly zvládali plnit. Časově je tento materiál náročnější, proto je dobré ho využít rozložený do více hodin.</a:t>
            </a:r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9838673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485</Words>
  <Application>Microsoft Office PowerPoint</Application>
  <PresentationFormat>Předvádění na obrazovce (4:3)</PresentationFormat>
  <Paragraphs>214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Prezentace aplikace PowerPoint</vt:lpstr>
      <vt:lpstr>ANOTACE a METODIKA</vt:lpstr>
      <vt:lpstr>Sucht 7 LÄNDER</vt:lpstr>
      <vt:lpstr>Lösung</vt:lpstr>
      <vt:lpstr>Ergänzt die Buchstaben</vt:lpstr>
      <vt:lpstr>LÖSUNG</vt:lpstr>
      <vt:lpstr>Ergänzt die Buchstaben</vt:lpstr>
      <vt:lpstr>LÖSUNG</vt:lpstr>
      <vt:lpstr>In welchen Ländern gibt es … ? </vt:lpstr>
      <vt:lpstr>Prezentace aplikace PowerPoint</vt:lpstr>
      <vt:lpstr>Lösung</vt:lpstr>
      <vt:lpstr>Aufgabe für die Schüler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Petr Plášil</cp:lastModifiedBy>
  <cp:revision>10</cp:revision>
  <dcterms:modified xsi:type="dcterms:W3CDTF">2013-10-12T15:44:36Z</dcterms:modified>
</cp:coreProperties>
</file>