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9" r:id="rId3"/>
    <p:sldId id="256" r:id="rId4"/>
    <p:sldId id="257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600" baseline="0" smtClean="0"/>
            <a:t>VY_32_INOVACE_11_ČJ2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1600" dirty="0" smtClean="0"/>
            <a:t>ŠKOLY:ZÁKLADNÍ ŠKOLA KOLÍN V., MNICHOVICKÁ 62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600" dirty="0" smtClean="0"/>
            <a:t>MGR.IVANA BANASINSKÁ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800" dirty="0" smtClean="0"/>
            <a:t>ABECEDA 2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AAD1E5-3C2A-414B-9C1A-20CF65AB2ABC}" type="presOf" srcId="{B651F6E3-6281-48DB-9319-2AEAFDAE7572}" destId="{619D679B-A015-4ECF-8348-D1034C574F40}" srcOrd="0" destOrd="0" presId="urn:microsoft.com/office/officeart/2005/8/layout/target3"/>
    <dgm:cxn modelId="{C1C02A67-DC68-4896-986F-F0E1BA46C201}" type="presOf" srcId="{757F3AB3-0718-4624-B441-E567A8F0AB56}" destId="{333A1088-737F-45CB-B68E-254E46348037}" srcOrd="0" destOrd="0" presId="urn:microsoft.com/office/officeart/2005/8/layout/target3"/>
    <dgm:cxn modelId="{03F1704C-4082-4C6F-99FA-C2095F341F23}" type="presOf" srcId="{D1B46980-6531-4606-95E6-44980827E919}" destId="{2BE915AB-18AA-4053-B92C-3BFC9ED204BB}" srcOrd="1" destOrd="0" presId="urn:microsoft.com/office/officeart/2005/8/layout/target3"/>
    <dgm:cxn modelId="{4E89C133-F0BC-4587-998E-75F96F191C4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B5942E0-1320-4AD6-9E43-0B5470E915EA}" type="presOf" srcId="{D1D4F407-5343-4D3F-B5B9-D407B03CAEB4}" destId="{AED2198E-93D5-4001-81B4-73124B309672}" srcOrd="1" destOrd="0" presId="urn:microsoft.com/office/officeart/2005/8/layout/target3"/>
    <dgm:cxn modelId="{C2042731-A2D9-4FBB-9CD1-30EE823E18B6}" type="presOf" srcId="{D8197B8C-B260-4A16-BDF4-0947B075E274}" destId="{5A5FFA88-C948-4069-8E93-59FA12366E83}" srcOrd="1" destOrd="0" presId="urn:microsoft.com/office/officeart/2005/8/layout/target3"/>
    <dgm:cxn modelId="{1463EB09-852B-4A9D-8FF7-8EC8BFA847A8}" type="presOf" srcId="{D1D4F407-5343-4D3F-B5B9-D407B03CAEB4}" destId="{D005CE8C-CC26-4C3E-AC11-E15060ECD759}" srcOrd="0" destOrd="0" presId="urn:microsoft.com/office/officeart/2005/8/layout/target3"/>
    <dgm:cxn modelId="{322F1A7F-555A-4109-BB8E-CD7E4ABED190}" type="presOf" srcId="{D8197B8C-B260-4A16-BDF4-0947B075E274}" destId="{25B08C86-7E15-44DC-BE7F-FFB55DD49D12}" srcOrd="0" destOrd="0" presId="urn:microsoft.com/office/officeart/2005/8/layout/target3"/>
    <dgm:cxn modelId="{EAC92D4F-8122-4124-9EF0-9DFE74B1B49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31A9C2A-E10A-4C57-9CA7-FF4C62450F54}" type="presParOf" srcId="{333A1088-737F-45CB-B68E-254E46348037}" destId="{F5ABB229-8D3B-4694-996A-96F23CF14429}" srcOrd="0" destOrd="0" presId="urn:microsoft.com/office/officeart/2005/8/layout/target3"/>
    <dgm:cxn modelId="{EB2C2309-B7A7-4936-9E80-A0777B7BAE76}" type="presParOf" srcId="{333A1088-737F-45CB-B68E-254E46348037}" destId="{F41139FD-01EE-4571-8B17-4FB00FC51163}" srcOrd="1" destOrd="0" presId="urn:microsoft.com/office/officeart/2005/8/layout/target3"/>
    <dgm:cxn modelId="{D49A0467-EA61-4CC5-9D23-B687DCB88A0B}" type="presParOf" srcId="{333A1088-737F-45CB-B68E-254E46348037}" destId="{D005CE8C-CC26-4C3E-AC11-E15060ECD759}" srcOrd="2" destOrd="0" presId="urn:microsoft.com/office/officeart/2005/8/layout/target3"/>
    <dgm:cxn modelId="{C5F278B0-317B-46E1-9D80-511E787BACC4}" type="presParOf" srcId="{333A1088-737F-45CB-B68E-254E46348037}" destId="{2C702D82-9B77-49B7-9568-BB8EB47C3372}" srcOrd="3" destOrd="0" presId="urn:microsoft.com/office/officeart/2005/8/layout/target3"/>
    <dgm:cxn modelId="{287D7B35-108E-47ED-BAA6-CB1392D286E7}" type="presParOf" srcId="{333A1088-737F-45CB-B68E-254E46348037}" destId="{A52A0455-90FF-4808-ABD0-F02540D31D5A}" srcOrd="4" destOrd="0" presId="urn:microsoft.com/office/officeart/2005/8/layout/target3"/>
    <dgm:cxn modelId="{52AE7435-F861-41F2-A3AD-AEB939722FF3}" type="presParOf" srcId="{333A1088-737F-45CB-B68E-254E46348037}" destId="{6140AFEC-043D-4C43-A2F9-D0F5331DF3A3}" srcOrd="5" destOrd="0" presId="urn:microsoft.com/office/officeart/2005/8/layout/target3"/>
    <dgm:cxn modelId="{4C3BE5D8-C2EE-41B5-831B-28A36C0B8BB5}" type="presParOf" srcId="{333A1088-737F-45CB-B68E-254E46348037}" destId="{9358AC05-5D7D-4327-9F80-1AD486AEA664}" srcOrd="6" destOrd="0" presId="urn:microsoft.com/office/officeart/2005/8/layout/target3"/>
    <dgm:cxn modelId="{05BFFA37-BB15-489A-8C23-0C7D456BC866}" type="presParOf" srcId="{333A1088-737F-45CB-B68E-254E46348037}" destId="{313FC574-E1CD-4FB4-B054-0B805CE0447D}" srcOrd="7" destOrd="0" presId="urn:microsoft.com/office/officeart/2005/8/layout/target3"/>
    <dgm:cxn modelId="{F485C691-6768-41A8-A582-3AC1315121AE}" type="presParOf" srcId="{333A1088-737F-45CB-B68E-254E46348037}" destId="{619D679B-A015-4ECF-8348-D1034C574F40}" srcOrd="8" destOrd="0" presId="urn:microsoft.com/office/officeart/2005/8/layout/target3"/>
    <dgm:cxn modelId="{72F7D4FA-5ED9-4601-9C58-8E2D5BD4D438}" type="presParOf" srcId="{333A1088-737F-45CB-B68E-254E46348037}" destId="{322283A8-4A27-4CDA-BAE3-F381106A9174}" srcOrd="9" destOrd="0" presId="urn:microsoft.com/office/officeart/2005/8/layout/target3"/>
    <dgm:cxn modelId="{A2D1709C-C7B0-4BEA-8720-D31DF4CA002B}" type="presParOf" srcId="{333A1088-737F-45CB-B68E-254E46348037}" destId="{FFC9F71D-1B4F-4AD9-A4A6-86ADEFC8AF5C}" srcOrd="10" destOrd="0" presId="urn:microsoft.com/office/officeart/2005/8/layout/target3"/>
    <dgm:cxn modelId="{51711026-62CC-4817-B292-835F294D2051}" type="presParOf" srcId="{333A1088-737F-45CB-B68E-254E46348037}" destId="{25B08C86-7E15-44DC-BE7F-FFB55DD49D12}" srcOrd="11" destOrd="0" presId="urn:microsoft.com/office/officeart/2005/8/layout/target3"/>
    <dgm:cxn modelId="{91612106-36E8-4114-821D-99B4154A3436}" type="presParOf" srcId="{333A1088-737F-45CB-B68E-254E46348037}" destId="{AED2198E-93D5-4001-81B4-73124B309672}" srcOrd="12" destOrd="0" presId="urn:microsoft.com/office/officeart/2005/8/layout/target3"/>
    <dgm:cxn modelId="{B7E2B507-681F-4578-98CF-08D65B869A04}" type="presParOf" srcId="{333A1088-737F-45CB-B68E-254E46348037}" destId="{2BE915AB-18AA-4053-B92C-3BFC9ED204BB}" srcOrd="13" destOrd="0" presId="urn:microsoft.com/office/officeart/2005/8/layout/target3"/>
    <dgm:cxn modelId="{B1710D4D-3105-43E5-9C9B-D648BDE4F333}" type="presParOf" srcId="{333A1088-737F-45CB-B68E-254E46348037}" destId="{6BB5E863-4638-4E1D-BFDE-399D028AC4ED}" srcOrd="14" destOrd="0" presId="urn:microsoft.com/office/officeart/2005/8/layout/target3"/>
    <dgm:cxn modelId="{16A1FFCE-652B-424D-A9DC-93EEF8C6CC8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1600" kern="1200" dirty="0" smtClean="0"/>
            <a:t>ŠKOLY:ZÁKLADNÍ ŠKOLA KOLÍN V., MNICHOVICKÁ 62</a:t>
          </a:r>
          <a:endParaRPr lang="cs-CZ" sz="16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600" kern="1200" dirty="0" smtClean="0"/>
            <a:t>MGR.IVANA BANASINSKÁ</a:t>
          </a:r>
          <a:endParaRPr lang="cs-CZ" sz="16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600" kern="1200" baseline="0" smtClean="0"/>
            <a:t>VY_32_INOVACE_11_ČJ2</a:t>
          </a:r>
          <a:endParaRPr lang="cs-CZ" sz="16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800" kern="1200" dirty="0" smtClean="0"/>
            <a:t>ABECEDA 2</a:t>
          </a:r>
          <a:endParaRPr lang="cs-CZ" sz="18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7807606-5AEB-47F3-B65D-680A2F9C17F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CDAE5F-2A74-4520-A794-A82576C313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059160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2.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545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95287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06908" lvl="0" indent="-342900">
              <a:spcBef>
                <a:spcPts val="300"/>
              </a:spcBef>
              <a:buClr>
                <a:srgbClr val="A04DA3"/>
              </a:buClr>
              <a:buSzTx/>
              <a:buFont typeface="Wingdings" pitchFamily="2" charset="2"/>
              <a:buChar char="§"/>
            </a:pPr>
            <a:r>
              <a:rPr lang="cs-CZ" sz="2400" b="0" dirty="0">
                <a:solidFill>
                  <a:srgbClr val="424456"/>
                </a:solidFill>
                <a:latin typeface="Georgia"/>
              </a:rPr>
              <a:t>Materiál určen pro žáky 2. ročníku ZŠ</a:t>
            </a:r>
          </a:p>
          <a:p>
            <a:pPr marL="406908" lvl="0" indent="-342900">
              <a:spcBef>
                <a:spcPts val="300"/>
              </a:spcBef>
              <a:buClr>
                <a:srgbClr val="A04DA3"/>
              </a:buClr>
              <a:buSzTx/>
              <a:buFont typeface="Wingdings" pitchFamily="2" charset="2"/>
              <a:buChar char="§"/>
            </a:pPr>
            <a:r>
              <a:rPr lang="cs-CZ" sz="2400" b="0" dirty="0">
                <a:solidFill>
                  <a:srgbClr val="424456"/>
                </a:solidFill>
                <a:latin typeface="Georgia"/>
              </a:rPr>
              <a:t>Vhodný pro použití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629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ABECEDA 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PÍSMO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565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Abecední řazení slov se stejným   písmenem 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Začínají- </a:t>
            </a:r>
            <a:r>
              <a:rPr lang="cs-CZ" dirty="0" err="1" smtClean="0"/>
              <a:t>li</a:t>
            </a:r>
            <a:r>
              <a:rPr lang="cs-CZ" dirty="0" smtClean="0"/>
              <a:t> dvě slova, která chceme řadit podle abecedy stejným písmenem, rozhodující je druhé písmeno ( popřípadě další písmena).</a:t>
            </a:r>
          </a:p>
          <a:p>
            <a:endParaRPr lang="cs-CZ" dirty="0"/>
          </a:p>
          <a:p>
            <a:r>
              <a:rPr lang="cs-CZ" dirty="0" smtClean="0"/>
              <a:t>Příklad: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  </a:t>
            </a:r>
            <a:r>
              <a:rPr lang="cs-CZ" sz="3900" dirty="0" smtClean="0">
                <a:solidFill>
                  <a:srgbClr val="FF0000"/>
                </a:solidFill>
              </a:rPr>
              <a:t>A</a:t>
            </a:r>
            <a:r>
              <a:rPr lang="cs-CZ" sz="3900" dirty="0" smtClean="0">
                <a:solidFill>
                  <a:srgbClr val="92D050"/>
                </a:solidFill>
              </a:rPr>
              <a:t>n</a:t>
            </a:r>
            <a:r>
              <a:rPr lang="cs-CZ" sz="3900" dirty="0" smtClean="0"/>
              <a:t>ička     </a:t>
            </a:r>
            <a:r>
              <a:rPr lang="cs-CZ" sz="3900" dirty="0" smtClean="0">
                <a:solidFill>
                  <a:srgbClr val="FF0000"/>
                </a:solidFill>
              </a:rPr>
              <a:t>A</a:t>
            </a:r>
            <a:r>
              <a:rPr lang="cs-CZ" sz="3900" dirty="0" smtClean="0">
                <a:solidFill>
                  <a:srgbClr val="92D050"/>
                </a:solidFill>
              </a:rPr>
              <a:t>d</a:t>
            </a:r>
            <a:r>
              <a:rPr lang="cs-CZ" sz="3900" dirty="0" smtClean="0"/>
              <a:t>éla      </a:t>
            </a:r>
            <a:r>
              <a:rPr lang="cs-CZ" sz="3900" dirty="0" smtClean="0">
                <a:solidFill>
                  <a:srgbClr val="FF0000"/>
                </a:solidFill>
              </a:rPr>
              <a:t>A</a:t>
            </a:r>
            <a:r>
              <a:rPr lang="cs-CZ" sz="3900" dirty="0" smtClean="0">
                <a:solidFill>
                  <a:srgbClr val="92D050"/>
                </a:solidFill>
              </a:rPr>
              <a:t>l</a:t>
            </a:r>
            <a:r>
              <a:rPr lang="cs-CZ" sz="3900" dirty="0" smtClean="0"/>
              <a:t>ena</a:t>
            </a:r>
            <a:endParaRPr lang="cs-CZ" sz="3900" i="1" dirty="0" smtClean="0"/>
          </a:p>
          <a:p>
            <a:r>
              <a:rPr lang="cs-CZ" dirty="0" smtClean="0"/>
              <a:t>Všechna jména začínají písmenem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proto je rozhodující </a:t>
            </a:r>
            <a:r>
              <a:rPr lang="cs-CZ" dirty="0" smtClean="0">
                <a:solidFill>
                  <a:srgbClr val="92D050"/>
                </a:solidFill>
              </a:rPr>
              <a:t>druhé písmeno n, d, l, </a:t>
            </a:r>
            <a:r>
              <a:rPr lang="cs-CZ" dirty="0" smtClean="0"/>
              <a:t>protože je dle abecedy </a:t>
            </a:r>
            <a:r>
              <a:rPr lang="cs-CZ" dirty="0" smtClean="0">
                <a:solidFill>
                  <a:srgbClr val="92D050"/>
                </a:solidFill>
              </a:rPr>
              <a:t>d</a:t>
            </a:r>
            <a:r>
              <a:rPr lang="cs-CZ" dirty="0" smtClean="0"/>
              <a:t> před </a:t>
            </a:r>
            <a:r>
              <a:rPr lang="cs-CZ" dirty="0" smtClean="0">
                <a:solidFill>
                  <a:srgbClr val="92D050"/>
                </a:solidFill>
              </a:rPr>
              <a:t>l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92D050"/>
                </a:solidFill>
              </a:rPr>
              <a:t>l</a:t>
            </a:r>
            <a:r>
              <a:rPr lang="cs-CZ" dirty="0" smtClean="0"/>
              <a:t> před </a:t>
            </a:r>
            <a:r>
              <a:rPr lang="cs-CZ" dirty="0" smtClean="0">
                <a:solidFill>
                  <a:srgbClr val="92D050"/>
                </a:solidFill>
              </a:rPr>
              <a:t>n</a:t>
            </a:r>
            <a:r>
              <a:rPr lang="cs-CZ" dirty="0" smtClean="0"/>
              <a:t>, bude abecední pořadí jmen následující: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3500" dirty="0" smtClean="0">
                <a:solidFill>
                  <a:srgbClr val="FF0000"/>
                </a:solidFill>
              </a:rPr>
              <a:t>A</a:t>
            </a:r>
            <a:r>
              <a:rPr lang="cs-CZ" sz="3500" dirty="0" smtClean="0">
                <a:solidFill>
                  <a:srgbClr val="92D050"/>
                </a:solidFill>
              </a:rPr>
              <a:t>d</a:t>
            </a:r>
            <a:r>
              <a:rPr lang="cs-CZ" sz="3500" dirty="0" smtClean="0"/>
              <a:t>éla     </a:t>
            </a:r>
            <a:r>
              <a:rPr lang="cs-CZ" sz="3500" dirty="0" smtClean="0">
                <a:solidFill>
                  <a:srgbClr val="FF0000"/>
                </a:solidFill>
              </a:rPr>
              <a:t>A</a:t>
            </a:r>
            <a:r>
              <a:rPr lang="cs-CZ" sz="3500" dirty="0" smtClean="0">
                <a:solidFill>
                  <a:srgbClr val="92D050"/>
                </a:solidFill>
              </a:rPr>
              <a:t>l</a:t>
            </a:r>
            <a:r>
              <a:rPr lang="cs-CZ" sz="3500" dirty="0" smtClean="0"/>
              <a:t>ena       </a:t>
            </a:r>
            <a:r>
              <a:rPr lang="cs-CZ" sz="3500" dirty="0" smtClean="0">
                <a:solidFill>
                  <a:srgbClr val="FF0000"/>
                </a:solidFill>
              </a:rPr>
              <a:t>A</a:t>
            </a:r>
            <a:r>
              <a:rPr lang="cs-CZ" sz="3500" dirty="0" smtClean="0">
                <a:solidFill>
                  <a:srgbClr val="92D050"/>
                </a:solidFill>
              </a:rPr>
              <a:t>n</a:t>
            </a:r>
            <a:r>
              <a:rPr lang="cs-CZ" sz="3500" dirty="0"/>
              <a:t>i</a:t>
            </a:r>
            <a:r>
              <a:rPr lang="cs-CZ" sz="3500" dirty="0" smtClean="0"/>
              <a:t>čka</a:t>
            </a:r>
            <a:endParaRPr lang="cs-CZ" sz="35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360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1. Seřaďte řady slov podle abecedy a napiš je.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Apolena, Alexandra, Anna, Aleš, Adam, Alena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Červeně podtrhni dívčí a modře chlapecká </a:t>
            </a:r>
            <a:r>
              <a:rPr lang="cs-CZ" sz="1800" dirty="0" smtClean="0"/>
              <a:t>jména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Břeclav, Bardějov, Brno, </a:t>
            </a:r>
            <a:r>
              <a:rPr lang="cs-CZ" dirty="0" err="1" smtClean="0"/>
              <a:t>Božkov</a:t>
            </a:r>
            <a:r>
              <a:rPr lang="cs-CZ" dirty="0" smtClean="0"/>
              <a:t>, Bratislava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_____________________________________________________________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_____________________________________________________________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564220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7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OBRÁZKY A SEŘAĎ JE PODLE ABECEDY (</a:t>
            </a:r>
            <a:r>
              <a:rPr lang="cs-CZ" sz="2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OČÍSLUJ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Ivana\AppData\Local\Microsoft\Windows\Temporary Internet Files\Content.IE5\A2K4AVO7\MC900329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05" y="1596405"/>
            <a:ext cx="1362920" cy="154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na\AppData\Local\Microsoft\Windows\Temporary Internet Files\Content.IE5\6SBPB233\MC9003296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0577"/>
            <a:ext cx="1674222" cy="128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na\AppData\Local\Microsoft\Windows\Temporary Internet Files\Content.IE5\TCOXF90T\MC9003294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662" y="4957984"/>
            <a:ext cx="1531836" cy="151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6SBPB233\MC9003302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74" y="5083359"/>
            <a:ext cx="1577000" cy="141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J6QUO56Y\MC9003296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199" y="1569341"/>
            <a:ext cx="1177834" cy="159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2MD8YPZ7\MC9003302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610" y="5342774"/>
            <a:ext cx="1512168" cy="89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9326" y="3356992"/>
            <a:ext cx="19304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1423" y="3356992"/>
            <a:ext cx="1796313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91336" y="3340274"/>
            <a:ext cx="1728192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974" y="4302355"/>
            <a:ext cx="178645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97921" y="4302355"/>
            <a:ext cx="194421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1336" y="4312829"/>
            <a:ext cx="175113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smicípá hvězda 9"/>
          <p:cNvSpPr/>
          <p:nvPr/>
        </p:nvSpPr>
        <p:spPr>
          <a:xfrm>
            <a:off x="7893778" y="2489562"/>
            <a:ext cx="652364" cy="616251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smicípá hvězda 18"/>
          <p:cNvSpPr/>
          <p:nvPr/>
        </p:nvSpPr>
        <p:spPr>
          <a:xfrm>
            <a:off x="5089529" y="2580246"/>
            <a:ext cx="610872" cy="59178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smicípá hvězda 19"/>
          <p:cNvSpPr/>
          <p:nvPr/>
        </p:nvSpPr>
        <p:spPr>
          <a:xfrm>
            <a:off x="2473528" y="2596379"/>
            <a:ext cx="576064" cy="61625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smicípá hvězda 20"/>
          <p:cNvSpPr/>
          <p:nvPr/>
        </p:nvSpPr>
        <p:spPr>
          <a:xfrm>
            <a:off x="7945278" y="4883153"/>
            <a:ext cx="600864" cy="592851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smicípá hvězda 21"/>
          <p:cNvSpPr/>
          <p:nvPr/>
        </p:nvSpPr>
        <p:spPr>
          <a:xfrm>
            <a:off x="5220473" y="4930415"/>
            <a:ext cx="643328" cy="61118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smicípá hvězda 22"/>
          <p:cNvSpPr/>
          <p:nvPr/>
        </p:nvSpPr>
        <p:spPr>
          <a:xfrm>
            <a:off x="2406640" y="4957984"/>
            <a:ext cx="586304" cy="55604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165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CITACE, POUŽITÉ ZDROJE</a:t>
            </a:r>
            <a:b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75656" y="1772816"/>
            <a:ext cx="3238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178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349</TotalTime>
  <Words>176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Anotace</vt:lpstr>
      <vt:lpstr>ABECEDA 2</vt:lpstr>
      <vt:lpstr>Abecední řazení slov se stejným   písmenem </vt:lpstr>
      <vt:lpstr>1. Seřaďte řady slov podle abecedy a napiš je.</vt:lpstr>
      <vt:lpstr>POJMENUJ OBRÁZKY A SEŘAĎ JE PODLE ABECEDY (OČÍSLUJ)</vt:lpstr>
      <vt:lpstr>CITACE, 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 2</dc:title>
  <dc:creator>Ivana</dc:creator>
  <cp:lastModifiedBy>Aleš Polívka</cp:lastModifiedBy>
  <cp:revision>18</cp:revision>
  <dcterms:created xsi:type="dcterms:W3CDTF">2011-12-29T14:47:36Z</dcterms:created>
  <dcterms:modified xsi:type="dcterms:W3CDTF">2012-03-14T21:28:11Z</dcterms:modified>
</cp:coreProperties>
</file>