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7" r:id="rId2"/>
    <p:sldId id="265" r:id="rId3"/>
    <p:sldId id="256" r:id="rId4"/>
    <p:sldId id="257" r:id="rId5"/>
    <p:sldId id="262" r:id="rId6"/>
    <p:sldId id="258" r:id="rId7"/>
    <p:sldId id="259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1800" dirty="0" smtClean="0"/>
            <a:t>ŠKOLY:ZÁKLADNÍ ŠKOLA KOLÍN V., MNICHOVICKÁ 62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IVANA 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TEMA:ABECEDA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E2AB60-81B0-4D4F-85F5-C1866B58AB71}" type="presOf" srcId="{757F3AB3-0718-4624-B441-E567A8F0AB56}" destId="{333A1088-737F-45CB-B68E-254E46348037}" srcOrd="0" destOrd="0" presId="urn:microsoft.com/office/officeart/2005/8/layout/target3"/>
    <dgm:cxn modelId="{322E32E9-C54A-40F9-87DE-ED0D97736AF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4A7D25-3B30-44BC-BCF6-339893BF48C5}" type="presOf" srcId="{D1B46980-6531-4606-95E6-44980827E919}" destId="{2BE915AB-18AA-4053-B92C-3BFC9ED204BB}" srcOrd="1" destOrd="0" presId="urn:microsoft.com/office/officeart/2005/8/layout/target3"/>
    <dgm:cxn modelId="{484047DC-850F-4A0A-BB56-2F0749EE73C9}" type="presOf" srcId="{D8197B8C-B260-4A16-BDF4-0947B075E274}" destId="{25B08C86-7E15-44DC-BE7F-FFB55DD49D12}" srcOrd="0" destOrd="0" presId="urn:microsoft.com/office/officeart/2005/8/layout/target3"/>
    <dgm:cxn modelId="{9C805311-EC39-4C6B-A7D5-3DDC7F966D9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21D46F-8A03-4BF0-B2A8-85154005FDF8}" type="presOf" srcId="{D1B46980-6531-4606-95E6-44980827E919}" destId="{6140AFEC-043D-4C43-A2F9-D0F5331DF3A3}" srcOrd="0" destOrd="0" presId="urn:microsoft.com/office/officeart/2005/8/layout/target3"/>
    <dgm:cxn modelId="{D42E6295-459A-4805-BCB4-58D60A30D687}" type="presOf" srcId="{B651F6E3-6281-48DB-9319-2AEAFDAE7572}" destId="{619D679B-A015-4ECF-8348-D1034C574F40}" srcOrd="0" destOrd="0" presId="urn:microsoft.com/office/officeart/2005/8/layout/target3"/>
    <dgm:cxn modelId="{4C8409D9-B3CB-4457-9A58-B9079CFD92F0}" type="presOf" srcId="{D1D4F407-5343-4D3F-B5B9-D407B03CAEB4}" destId="{D005CE8C-CC26-4C3E-AC11-E15060ECD759}" srcOrd="0" destOrd="0" presId="urn:microsoft.com/office/officeart/2005/8/layout/target3"/>
    <dgm:cxn modelId="{CA938B5F-85F8-4D6D-9F37-20E220CD575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9C06A7-6F54-4CC0-934E-F1C8205B6E4E}" type="presParOf" srcId="{333A1088-737F-45CB-B68E-254E46348037}" destId="{F5ABB229-8D3B-4694-996A-96F23CF14429}" srcOrd="0" destOrd="0" presId="urn:microsoft.com/office/officeart/2005/8/layout/target3"/>
    <dgm:cxn modelId="{ACDD55AB-7929-42D3-AB4A-637E90B6942D}" type="presParOf" srcId="{333A1088-737F-45CB-B68E-254E46348037}" destId="{F41139FD-01EE-4571-8B17-4FB00FC51163}" srcOrd="1" destOrd="0" presId="urn:microsoft.com/office/officeart/2005/8/layout/target3"/>
    <dgm:cxn modelId="{1B407EE5-4792-4351-87B6-659611EE2AE2}" type="presParOf" srcId="{333A1088-737F-45CB-B68E-254E46348037}" destId="{D005CE8C-CC26-4C3E-AC11-E15060ECD759}" srcOrd="2" destOrd="0" presId="urn:microsoft.com/office/officeart/2005/8/layout/target3"/>
    <dgm:cxn modelId="{C011F6BA-409C-447D-9419-2CD7EB7E59CC}" type="presParOf" srcId="{333A1088-737F-45CB-B68E-254E46348037}" destId="{2C702D82-9B77-49B7-9568-BB8EB47C3372}" srcOrd="3" destOrd="0" presId="urn:microsoft.com/office/officeart/2005/8/layout/target3"/>
    <dgm:cxn modelId="{1B8963A7-07E9-49AA-8017-DA0D33382897}" type="presParOf" srcId="{333A1088-737F-45CB-B68E-254E46348037}" destId="{A52A0455-90FF-4808-ABD0-F02540D31D5A}" srcOrd="4" destOrd="0" presId="urn:microsoft.com/office/officeart/2005/8/layout/target3"/>
    <dgm:cxn modelId="{28EC245B-33A8-4D2A-9BC1-E64C29FBC8AD}" type="presParOf" srcId="{333A1088-737F-45CB-B68E-254E46348037}" destId="{6140AFEC-043D-4C43-A2F9-D0F5331DF3A3}" srcOrd="5" destOrd="0" presId="urn:microsoft.com/office/officeart/2005/8/layout/target3"/>
    <dgm:cxn modelId="{D17F9AB4-AD44-4203-9F14-E83E2B8166C0}" type="presParOf" srcId="{333A1088-737F-45CB-B68E-254E46348037}" destId="{9358AC05-5D7D-4327-9F80-1AD486AEA664}" srcOrd="6" destOrd="0" presId="urn:microsoft.com/office/officeart/2005/8/layout/target3"/>
    <dgm:cxn modelId="{D6B49A85-5F80-43BE-870C-72F026BECACE}" type="presParOf" srcId="{333A1088-737F-45CB-B68E-254E46348037}" destId="{313FC574-E1CD-4FB4-B054-0B805CE0447D}" srcOrd="7" destOrd="0" presId="urn:microsoft.com/office/officeart/2005/8/layout/target3"/>
    <dgm:cxn modelId="{9A953C8F-682F-4E2C-95DA-ACCE4134E012}" type="presParOf" srcId="{333A1088-737F-45CB-B68E-254E46348037}" destId="{619D679B-A015-4ECF-8348-D1034C574F40}" srcOrd="8" destOrd="0" presId="urn:microsoft.com/office/officeart/2005/8/layout/target3"/>
    <dgm:cxn modelId="{76EECDE0-57B5-4534-8411-94633B2573E5}" type="presParOf" srcId="{333A1088-737F-45CB-B68E-254E46348037}" destId="{322283A8-4A27-4CDA-BAE3-F381106A9174}" srcOrd="9" destOrd="0" presId="urn:microsoft.com/office/officeart/2005/8/layout/target3"/>
    <dgm:cxn modelId="{BC944E5C-46FE-44FC-9F88-EF2E31FFB0FA}" type="presParOf" srcId="{333A1088-737F-45CB-B68E-254E46348037}" destId="{FFC9F71D-1B4F-4AD9-A4A6-86ADEFC8AF5C}" srcOrd="10" destOrd="0" presId="urn:microsoft.com/office/officeart/2005/8/layout/target3"/>
    <dgm:cxn modelId="{38968443-6502-4F30-9DF7-BC3B2ADF8230}" type="presParOf" srcId="{333A1088-737F-45CB-B68E-254E46348037}" destId="{25B08C86-7E15-44DC-BE7F-FFB55DD49D12}" srcOrd="11" destOrd="0" presId="urn:microsoft.com/office/officeart/2005/8/layout/target3"/>
    <dgm:cxn modelId="{65F07E8D-072B-4BC6-ADF3-890BC975F8EF}" type="presParOf" srcId="{333A1088-737F-45CB-B68E-254E46348037}" destId="{AED2198E-93D5-4001-81B4-73124B309672}" srcOrd="12" destOrd="0" presId="urn:microsoft.com/office/officeart/2005/8/layout/target3"/>
    <dgm:cxn modelId="{B683CC9E-EDE8-4734-87AA-F96076625AF7}" type="presParOf" srcId="{333A1088-737F-45CB-B68E-254E46348037}" destId="{2BE915AB-18AA-4053-B92C-3BFC9ED204BB}" srcOrd="13" destOrd="0" presId="urn:microsoft.com/office/officeart/2005/8/layout/target3"/>
    <dgm:cxn modelId="{5B072FE5-B368-46BD-9320-7A05346E931B}" type="presParOf" srcId="{333A1088-737F-45CB-B68E-254E46348037}" destId="{6BB5E863-4638-4E1D-BFDE-399D028AC4ED}" srcOrd="14" destOrd="0" presId="urn:microsoft.com/office/officeart/2005/8/layout/target3"/>
    <dgm:cxn modelId="{1C473EA9-DC8C-40CA-ABF6-04771F41065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1800" kern="1200" dirty="0" smtClean="0"/>
            <a:t>ŠKOLY:ZÁKLADNÍ ŠKOLA KOLÍN V., MNICHOVICKÁ 62</a:t>
          </a:r>
          <a:endParaRPr lang="cs-CZ" sz="18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IVANA 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TEMA:ABECEDA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4755F-650E-4BED-98D5-B780DE9EFD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EBDD28-4FCD-4741-864C-8E8D51DE3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828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3067263-0953-41AE-BC45-F981C2274E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499208C-0EA8-40D0-BD5A-3277570F47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133085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1.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5954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06908" indent="-342900">
              <a:buFont typeface="Wingdings" pitchFamily="2" charset="2"/>
              <a:buChar char="§"/>
            </a:pPr>
            <a:r>
              <a:rPr lang="cs-CZ" dirty="0" smtClean="0"/>
              <a:t>Materiál určen pro žáky 2. ročníku ZŠ</a:t>
            </a:r>
          </a:p>
          <a:p>
            <a:pPr marL="406908" indent="-342900">
              <a:buFont typeface="Wingdings" pitchFamily="2" charset="2"/>
              <a:buChar char="§"/>
            </a:pPr>
            <a:r>
              <a:rPr lang="cs-CZ" dirty="0" smtClean="0"/>
              <a:t>Vhodný pro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280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ABECEDA  1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+mj-lt"/>
              </a:rPr>
              <a:t>A </a:t>
            </a:r>
          </a:p>
          <a:p>
            <a:r>
              <a:rPr lang="cs-CZ" sz="5400" dirty="0" smtClean="0">
                <a:solidFill>
                  <a:srgbClr val="FF0000"/>
                </a:solidFill>
                <a:latin typeface="+mj-lt"/>
              </a:rPr>
              <a:t>PÍSMO  </a:t>
            </a:r>
            <a:endParaRPr lang="cs-CZ" sz="54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284696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Abeceda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Abeceda</a:t>
            </a:r>
            <a:r>
              <a:rPr lang="cs-CZ" sz="32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 je sada znaků – písmen, jimiž se graficky vyjadřují hlásky.      Název je odvozen z prvních 4 znaků abecedy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Všechna písmena mají v abecedním řazení svoje místo – říkáme, že je 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řadíme podle abecedy.</a:t>
            </a:r>
          </a:p>
          <a:p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Podle abecedy jsou řazena slova v encyklopediích, slovnících, seznamech….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01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 </a:t>
            </a:r>
            <a:r>
              <a:rPr lang="cs-CZ" sz="6600" dirty="0" smtClean="0">
                <a:solidFill>
                  <a:srgbClr val="FF0000"/>
                </a:solidFill>
              </a:rPr>
              <a:t>ABECEDA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Doplň psací podobu všech písmen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A  __ a __    B __ b __    C __ c __   Č __ č __</a:t>
            </a:r>
          </a:p>
          <a:p>
            <a:pPr marL="109728" indent="0">
              <a:buNone/>
            </a:pPr>
            <a:r>
              <a:rPr lang="cs-CZ" dirty="0" smtClean="0"/>
              <a:t>D __ d __    Ď __ ď __    E __ e __   F__ f __</a:t>
            </a:r>
          </a:p>
          <a:p>
            <a:pPr marL="109728" indent="0">
              <a:buNone/>
            </a:pPr>
            <a:r>
              <a:rPr lang="cs-CZ" dirty="0" smtClean="0"/>
              <a:t>G __ g __    H __ h __   Ch __ ch __ I __ i __</a:t>
            </a:r>
          </a:p>
          <a:p>
            <a:pPr marL="109728" indent="0">
              <a:buNone/>
            </a:pPr>
            <a:r>
              <a:rPr lang="cs-CZ" dirty="0" smtClean="0"/>
              <a:t>J __  j __     K __ k __    L __  l  __   M __ m __</a:t>
            </a:r>
          </a:p>
          <a:p>
            <a:pPr marL="109728" indent="0">
              <a:buNone/>
            </a:pPr>
            <a:r>
              <a:rPr lang="cs-CZ" dirty="0" smtClean="0"/>
              <a:t>N __ n__    Ň __ ň __    O __ o __    P __ p __</a:t>
            </a:r>
          </a:p>
          <a:p>
            <a:pPr marL="109728" indent="0">
              <a:buNone/>
            </a:pPr>
            <a:r>
              <a:rPr lang="cs-CZ" dirty="0" smtClean="0"/>
              <a:t>Q __ q __   R __ r __   Ř __ ř __   S __ s __</a:t>
            </a:r>
          </a:p>
          <a:p>
            <a:pPr marL="109728" indent="0">
              <a:buNone/>
            </a:pPr>
            <a:r>
              <a:rPr lang="cs-CZ" dirty="0" smtClean="0"/>
              <a:t>Š __š __    T __ť __    U __ u __   V__ v__</a:t>
            </a:r>
          </a:p>
          <a:p>
            <a:pPr marL="109728" indent="0">
              <a:buNone/>
            </a:pPr>
            <a:r>
              <a:rPr lang="cs-CZ" dirty="0" smtClean="0"/>
              <a:t>W __w__ X__ x __ Y__ y __ Z __ z __ Ž __ž__</a:t>
            </a:r>
          </a:p>
        </p:txBody>
      </p:sp>
    </p:spTree>
    <p:extLst>
      <p:ext uri="{BB962C8B-B14F-4D97-AF65-F5344CB8AC3E}">
        <p14:creationId xmlns:p14="http://schemas.microsoft.com/office/powerpoint/2010/main" val="1451806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Přečtěte a naučte se básničku.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131904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A, B, C, Č, D ,Ď ,E   – jen </a:t>
            </a:r>
            <a:r>
              <a:rPr lang="cs-CZ" smtClean="0"/>
              <a:t>se </a:t>
            </a:r>
            <a:r>
              <a:rPr lang="cs-CZ" smtClean="0"/>
              <a:t>na </a:t>
            </a:r>
            <a:r>
              <a:rPr lang="cs-CZ" dirty="0" smtClean="0"/>
              <a:t>mě koukněte!</a:t>
            </a:r>
          </a:p>
          <a:p>
            <a:pPr marL="109728" indent="0">
              <a:buNone/>
            </a:pPr>
            <a:r>
              <a:rPr lang="cs-CZ" dirty="0" smtClean="0"/>
              <a:t>F, G, H, CH, I, J, K – abeceda je lehká.</a:t>
            </a:r>
          </a:p>
          <a:p>
            <a:pPr marL="109728" indent="0">
              <a:buNone/>
            </a:pPr>
            <a:r>
              <a:rPr lang="cs-CZ" dirty="0" smtClean="0"/>
              <a:t>L, M, N, Ň, O, P, Q – všichni se ji naučte.</a:t>
            </a:r>
          </a:p>
          <a:p>
            <a:pPr marL="109728" indent="0">
              <a:buNone/>
            </a:pPr>
            <a:r>
              <a:rPr lang="cs-CZ" dirty="0" smtClean="0"/>
              <a:t>R, Ř, S, Š, T, Ť, U    – nechci slyšet: „Nezvládnu!“</a:t>
            </a:r>
          </a:p>
          <a:p>
            <a:pPr marL="109728" indent="0">
              <a:buNone/>
            </a:pPr>
            <a:r>
              <a:rPr lang="cs-CZ" dirty="0" smtClean="0"/>
              <a:t>V, W, X, Y, Z, Ž       – můžete na hřiště běžet.</a:t>
            </a:r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53136"/>
            <a:ext cx="309562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896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pro vás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Čtěte neúplné řady písmen podle abecedy a doplňte písmena, která chybí. Řady i pište.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A  _  _  _  D                    e   f   _   _  _  _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>
                <a:solidFill>
                  <a:srgbClr val="92D050"/>
                </a:solidFill>
              </a:rPr>
              <a:t>j  _  _  _ n _                     i _  _  l _  _ _</a:t>
            </a:r>
          </a:p>
          <a:p>
            <a:pPr marL="109728" indent="0">
              <a:buNone/>
            </a:pPr>
            <a:endParaRPr lang="cs-CZ" dirty="0">
              <a:solidFill>
                <a:srgbClr val="92D050"/>
              </a:solidFill>
            </a:endParaRPr>
          </a:p>
          <a:p>
            <a:pPr marL="109728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</a:t>
            </a:r>
            <a:r>
              <a:rPr lang="cs-CZ" dirty="0" smtClean="0">
                <a:solidFill>
                  <a:srgbClr val="0070C0"/>
                </a:solidFill>
              </a:rPr>
              <a:t>_ Ť  _  V _  _                   _  _  _ O  _  Q _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68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052736"/>
            <a:ext cx="6995120" cy="902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5377784"/>
          </a:xfrm>
        </p:spPr>
        <p:txBody>
          <a:bodyPr/>
          <a:lstStyle/>
          <a:p>
            <a:pPr marL="109728" indent="0">
              <a:buNone/>
            </a:pPr>
            <a:r>
              <a:rPr lang="cs-CZ" dirty="0"/>
              <a:t>2</a:t>
            </a:r>
            <a:r>
              <a:rPr lang="cs-CZ" dirty="0" smtClean="0"/>
              <a:t>.  </a:t>
            </a:r>
            <a:r>
              <a:rPr lang="cs-CZ" dirty="0" smtClean="0">
                <a:solidFill>
                  <a:srgbClr val="0070C0"/>
                </a:solidFill>
              </a:rPr>
              <a:t>Seřaď </a:t>
            </a:r>
            <a:r>
              <a:rPr lang="cs-CZ" dirty="0">
                <a:solidFill>
                  <a:srgbClr val="0070C0"/>
                </a:solidFill>
              </a:rPr>
              <a:t>jména podle abecedy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Martin,  Antonín, David, Pavel, Emil, Zbyněk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__________________________________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0070C0"/>
                </a:solidFill>
              </a:rPr>
              <a:t>Seřaďte se podle abecedy ve skupině, kluci,        holky a nakonec se zkuste seřadit celá třída podle křestních jmen. Můžete i dle příjmení.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10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4. </a:t>
            </a:r>
            <a:r>
              <a:rPr lang="cs-CZ" sz="2400" dirty="0" smtClean="0">
                <a:solidFill>
                  <a:srgbClr val="0070C0"/>
                </a:solidFill>
              </a:rPr>
              <a:t>Pojmenuj obrázky a  </a:t>
            </a:r>
            <a:r>
              <a:rPr lang="cs-CZ" sz="2400" u="sng" dirty="0" smtClean="0">
                <a:solidFill>
                  <a:srgbClr val="0070C0"/>
                </a:solidFill>
              </a:rPr>
              <a:t>očísluj je podle abecedy</a:t>
            </a:r>
            <a:r>
              <a:rPr lang="cs-CZ" sz="2400" dirty="0" smtClean="0">
                <a:solidFill>
                  <a:srgbClr val="0070C0"/>
                </a:solidFill>
              </a:rPr>
              <a:t>. Vymysli další slova </a:t>
            </a:r>
            <a:r>
              <a:rPr lang="cs-CZ" sz="2400" u="sng" dirty="0" smtClean="0">
                <a:solidFill>
                  <a:srgbClr val="0070C0"/>
                </a:solidFill>
              </a:rPr>
              <a:t>souřadná</a:t>
            </a:r>
            <a:r>
              <a:rPr lang="cs-CZ" sz="2400" dirty="0" smtClean="0">
                <a:solidFill>
                  <a:srgbClr val="0070C0"/>
                </a:solidFill>
              </a:rPr>
              <a:t> a slovo </a:t>
            </a:r>
            <a:r>
              <a:rPr lang="cs-CZ" sz="2400" u="sng" dirty="0" smtClean="0">
                <a:solidFill>
                  <a:srgbClr val="0070C0"/>
                </a:solidFill>
              </a:rPr>
              <a:t>významem nadřazené</a:t>
            </a:r>
            <a:endParaRPr lang="cs-CZ" sz="2400" u="sng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Ivana\AppData\Local\Microsoft\Windows\Temporary Internet Files\Content.IE5\POM7ZZ1W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945" y="2099869"/>
            <a:ext cx="1598046" cy="111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na\AppData\Local\Microsoft\Windows\Temporary Internet Files\Content.IE5\JM38AJSC\MC900208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162" y="2178086"/>
            <a:ext cx="172819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JM38AJSC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58" y="3065766"/>
            <a:ext cx="2047974" cy="188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POM7ZZ1W\MC900193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579" y="4698783"/>
            <a:ext cx="1800881" cy="128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vana\AppData\Local\Microsoft\Windows\Temporary Internet Files\Content.IE5\6SBPB233\MC9001123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511" y="4953732"/>
            <a:ext cx="192072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Ivana\AppData\Local\Microsoft\Windows\Temporary Internet Files\Content.IE5\A2K4AVO7\MC9001933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913" y="2178085"/>
            <a:ext cx="1910904" cy="204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Ivana\AppData\Local\Microsoft\Windows\Temporary Internet Files\Content.IE5\6SBPB233\MC900193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44958"/>
            <a:ext cx="1952019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Ivana\AppData\Local\Microsoft\Windows\Temporary Internet Files\Content.IE5\POM7ZZ1W\MC9001934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18505"/>
            <a:ext cx="2347032" cy="156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281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1628800"/>
            <a:ext cx="42406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CITACE, POUŽITÉ 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195736" y="3053490"/>
            <a:ext cx="2936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rebuchet MS"/>
                <a:hlinkClick r:id="rId2"/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4983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134</TotalTime>
  <Words>461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ABECEDA  1</vt:lpstr>
      <vt:lpstr>Abeceda</vt:lpstr>
      <vt:lpstr>  ABECEDA</vt:lpstr>
      <vt:lpstr>Přečtěte a naučte se básničku.</vt:lpstr>
      <vt:lpstr>Úkoly pro vás</vt:lpstr>
      <vt:lpstr>Prezentace aplikace PowerPoint</vt:lpstr>
      <vt:lpstr>4. Pojmenuj obrázky a  očísluj je podle abecedy. Vymysli další slova souřadná a slovo významem nadřazené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Ivana Banasinská</dc:creator>
  <cp:lastModifiedBy>SOHO</cp:lastModifiedBy>
  <cp:revision>22</cp:revision>
  <dcterms:created xsi:type="dcterms:W3CDTF">2011-12-29T13:18:12Z</dcterms:created>
  <dcterms:modified xsi:type="dcterms:W3CDTF">2012-03-15T21:30:17Z</dcterms:modified>
</cp:coreProperties>
</file>