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2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VY_32_INOVACE_05_ČJ2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1800" dirty="0" smtClean="0"/>
            <a:t>ŠKOLY:ZÁKLADNÍ ŠKOLA KOLÍN V., MNICHOVICKÁ 62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IVANA BANASINSKÁ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OPAKUJEME SYNONYMA A ANTONYMA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5BBF9E3-D018-40CB-A755-D0CD071B12E9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43B5EFF-3E3B-44A6-9CBB-1143ECCC3707}" type="presOf" srcId="{D1B46980-6531-4606-95E6-44980827E919}" destId="{6140AFEC-043D-4C43-A2F9-D0F5331DF3A3}" srcOrd="0" destOrd="0" presId="urn:microsoft.com/office/officeart/2005/8/layout/target3"/>
    <dgm:cxn modelId="{689E09B1-B9E9-48F6-8119-A45103FAC0DB}" type="presOf" srcId="{D1D4F407-5343-4D3F-B5B9-D407B03CAEB4}" destId="{AED2198E-93D5-4001-81B4-73124B309672}" srcOrd="1" destOrd="0" presId="urn:microsoft.com/office/officeart/2005/8/layout/target3"/>
    <dgm:cxn modelId="{C509AA3F-36FF-415E-8B91-24075FC272B8}" type="presOf" srcId="{D1D4F407-5343-4D3F-B5B9-D407B03CAEB4}" destId="{D005CE8C-CC26-4C3E-AC11-E15060ECD759}" srcOrd="0" destOrd="0" presId="urn:microsoft.com/office/officeart/2005/8/layout/target3"/>
    <dgm:cxn modelId="{43FFDE89-9CF8-4A4B-8806-01EFF9185044}" type="presOf" srcId="{B651F6E3-6281-48DB-9319-2AEAFDAE7572}" destId="{6BB5E863-4638-4E1D-BFDE-399D028AC4ED}" srcOrd="1" destOrd="0" presId="urn:microsoft.com/office/officeart/2005/8/layout/target3"/>
    <dgm:cxn modelId="{9544F375-3EEF-4E55-A59B-355DDA8324F7}" type="presOf" srcId="{D1B46980-6531-4606-95E6-44980827E919}" destId="{2BE915AB-18AA-4053-B92C-3BFC9ED204BB}" srcOrd="1" destOrd="0" presId="urn:microsoft.com/office/officeart/2005/8/layout/target3"/>
    <dgm:cxn modelId="{F26084FB-4F05-46D7-946D-4556EAB346E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2847957-6A87-4FB9-A300-F4F97C183FA9}" type="presOf" srcId="{D8197B8C-B260-4A16-BDF4-0947B075E274}" destId="{5A5FFA88-C948-4069-8E93-59FA12366E83}" srcOrd="1" destOrd="0" presId="urn:microsoft.com/office/officeart/2005/8/layout/target3"/>
    <dgm:cxn modelId="{1DCE4DA2-B5C6-4A3F-B89E-04BE5E70C783}" type="presOf" srcId="{757F3AB3-0718-4624-B441-E567A8F0AB56}" destId="{333A1088-737F-45CB-B68E-254E46348037}" srcOrd="0" destOrd="0" presId="urn:microsoft.com/office/officeart/2005/8/layout/target3"/>
    <dgm:cxn modelId="{2EEFDD5C-F410-4413-AF06-8E64C9BE0E0E}" type="presParOf" srcId="{333A1088-737F-45CB-B68E-254E46348037}" destId="{F5ABB229-8D3B-4694-996A-96F23CF14429}" srcOrd="0" destOrd="0" presId="urn:microsoft.com/office/officeart/2005/8/layout/target3"/>
    <dgm:cxn modelId="{8DF2DE7B-3658-40FE-8613-212D6042A616}" type="presParOf" srcId="{333A1088-737F-45CB-B68E-254E46348037}" destId="{F41139FD-01EE-4571-8B17-4FB00FC51163}" srcOrd="1" destOrd="0" presId="urn:microsoft.com/office/officeart/2005/8/layout/target3"/>
    <dgm:cxn modelId="{C0C09C79-DF8D-42C4-BC8E-502BB4178B60}" type="presParOf" srcId="{333A1088-737F-45CB-B68E-254E46348037}" destId="{D005CE8C-CC26-4C3E-AC11-E15060ECD759}" srcOrd="2" destOrd="0" presId="urn:microsoft.com/office/officeart/2005/8/layout/target3"/>
    <dgm:cxn modelId="{EDE40AF5-D75E-4CE9-A7D2-6348DDD80674}" type="presParOf" srcId="{333A1088-737F-45CB-B68E-254E46348037}" destId="{2C702D82-9B77-49B7-9568-BB8EB47C3372}" srcOrd="3" destOrd="0" presId="urn:microsoft.com/office/officeart/2005/8/layout/target3"/>
    <dgm:cxn modelId="{89F740B9-4C7D-42C7-8419-21210F547FA9}" type="presParOf" srcId="{333A1088-737F-45CB-B68E-254E46348037}" destId="{A52A0455-90FF-4808-ABD0-F02540D31D5A}" srcOrd="4" destOrd="0" presId="urn:microsoft.com/office/officeart/2005/8/layout/target3"/>
    <dgm:cxn modelId="{F04268EB-8EDB-4BBE-81F4-02A1CB507E1F}" type="presParOf" srcId="{333A1088-737F-45CB-B68E-254E46348037}" destId="{6140AFEC-043D-4C43-A2F9-D0F5331DF3A3}" srcOrd="5" destOrd="0" presId="urn:microsoft.com/office/officeart/2005/8/layout/target3"/>
    <dgm:cxn modelId="{11623AA4-0978-408F-8278-DB69F8332189}" type="presParOf" srcId="{333A1088-737F-45CB-B68E-254E46348037}" destId="{9358AC05-5D7D-4327-9F80-1AD486AEA664}" srcOrd="6" destOrd="0" presId="urn:microsoft.com/office/officeart/2005/8/layout/target3"/>
    <dgm:cxn modelId="{29AEA93A-18F4-4E7D-BD04-9B684D010333}" type="presParOf" srcId="{333A1088-737F-45CB-B68E-254E46348037}" destId="{313FC574-E1CD-4FB4-B054-0B805CE0447D}" srcOrd="7" destOrd="0" presId="urn:microsoft.com/office/officeart/2005/8/layout/target3"/>
    <dgm:cxn modelId="{3FB16F5A-2F18-4843-997E-7060C3B9A8F3}" type="presParOf" srcId="{333A1088-737F-45CB-B68E-254E46348037}" destId="{619D679B-A015-4ECF-8348-D1034C574F40}" srcOrd="8" destOrd="0" presId="urn:microsoft.com/office/officeart/2005/8/layout/target3"/>
    <dgm:cxn modelId="{424CDFD9-69F0-436D-BB5A-0281AA1066EC}" type="presParOf" srcId="{333A1088-737F-45CB-B68E-254E46348037}" destId="{322283A8-4A27-4CDA-BAE3-F381106A9174}" srcOrd="9" destOrd="0" presId="urn:microsoft.com/office/officeart/2005/8/layout/target3"/>
    <dgm:cxn modelId="{675CF646-CAF5-4E12-B526-902294F22AA4}" type="presParOf" srcId="{333A1088-737F-45CB-B68E-254E46348037}" destId="{FFC9F71D-1B4F-4AD9-A4A6-86ADEFC8AF5C}" srcOrd="10" destOrd="0" presId="urn:microsoft.com/office/officeart/2005/8/layout/target3"/>
    <dgm:cxn modelId="{B22C3764-4481-4BE4-8BED-B8CCD21AF5FA}" type="presParOf" srcId="{333A1088-737F-45CB-B68E-254E46348037}" destId="{25B08C86-7E15-44DC-BE7F-FFB55DD49D12}" srcOrd="11" destOrd="0" presId="urn:microsoft.com/office/officeart/2005/8/layout/target3"/>
    <dgm:cxn modelId="{1910F871-FEB8-4118-93CC-62584D001E6B}" type="presParOf" srcId="{333A1088-737F-45CB-B68E-254E46348037}" destId="{AED2198E-93D5-4001-81B4-73124B309672}" srcOrd="12" destOrd="0" presId="urn:microsoft.com/office/officeart/2005/8/layout/target3"/>
    <dgm:cxn modelId="{D3539198-F3D6-4120-B60B-E4D25E9FAED4}" type="presParOf" srcId="{333A1088-737F-45CB-B68E-254E46348037}" destId="{2BE915AB-18AA-4053-B92C-3BFC9ED204BB}" srcOrd="13" destOrd="0" presId="urn:microsoft.com/office/officeart/2005/8/layout/target3"/>
    <dgm:cxn modelId="{3581E870-45D9-458D-8CA4-47D9592197C0}" type="presParOf" srcId="{333A1088-737F-45CB-B68E-254E46348037}" destId="{6BB5E863-4638-4E1D-BFDE-399D028AC4ED}" srcOrd="14" destOrd="0" presId="urn:microsoft.com/office/officeart/2005/8/layout/target3"/>
    <dgm:cxn modelId="{BBD1B911-A4F0-419C-AC0D-25A6F2475A6D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1800" kern="1200" dirty="0" smtClean="0"/>
            <a:t>ŠKOLY:ZÁKLADNÍ ŠKOLA KOLÍN V., MNICHOVICKÁ 62</a:t>
          </a:r>
          <a:endParaRPr lang="cs-CZ" sz="18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IVANA BANASINSKÁ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VY_32_INOVACE_05_ČJ2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OPAKUJEME SYNONYMA A ANTONYMA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2B4DBF-62AA-41EB-96BE-049D1F1A167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4F4C9-C58E-41F4-B6DC-DBC35B41349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2B4DBF-62AA-41EB-96BE-049D1F1A167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4F4C9-C58E-41F4-B6DC-DBC35B4134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2B4DBF-62AA-41EB-96BE-049D1F1A167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4F4C9-C58E-41F4-B6DC-DBC35B4134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2B4DBF-62AA-41EB-96BE-049D1F1A167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4F4C9-C58E-41F4-B6DC-DBC35B4134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2B4DBF-62AA-41EB-96BE-049D1F1A167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4F4C9-C58E-41F4-B6DC-DBC35B4134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2B4DBF-62AA-41EB-96BE-049D1F1A167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4F4C9-C58E-41F4-B6DC-DBC35B4134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2B4DBF-62AA-41EB-96BE-049D1F1A167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4F4C9-C58E-41F4-B6DC-DBC35B41349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2B4DBF-62AA-41EB-96BE-049D1F1A167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4F4C9-C58E-41F4-B6DC-DBC35B4134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2B4DBF-62AA-41EB-96BE-049D1F1A167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4F4C9-C58E-41F4-B6DC-DBC35B41349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2B4DBF-62AA-41EB-96BE-049D1F1A167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4F4C9-C58E-41F4-B6DC-DBC35B4134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2B4DBF-62AA-41EB-96BE-049D1F1A167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4F4C9-C58E-41F4-B6DC-DBC35B4134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E2B4DBF-62AA-41EB-96BE-049D1F1A167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3F4F4C9-C58E-41F4-B6DC-DBC35B41349D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11234617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4149080"/>
            <a:ext cx="740664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0556875" y="3292443"/>
            <a:ext cx="2286000" cy="67633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27584" y="602128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6362700" algn="l"/>
              </a:tabLst>
            </a:pPr>
            <a:r>
              <a:rPr lang="cs-CZ" dirty="0" smtClean="0"/>
              <a:t>22. 1. 2012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3941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84632" indent="-457200">
              <a:buFont typeface="Courier New" pitchFamily="49" charset="0"/>
              <a:buChar char="o"/>
            </a:pPr>
            <a:r>
              <a:rPr lang="cs-CZ" dirty="0" smtClean="0"/>
              <a:t>Materiál určen pro žáky 2. ročníku ZŠ</a:t>
            </a:r>
          </a:p>
          <a:p>
            <a:pPr marL="484632" indent="-457200">
              <a:buFont typeface="Courier New" pitchFamily="49" charset="0"/>
              <a:buChar char="o"/>
            </a:pPr>
            <a:r>
              <a:rPr lang="cs-CZ" dirty="0" smtClean="0"/>
              <a:t>Vhodný pro použití na interaktivní tabuli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6674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2448271"/>
          </a:xfrm>
        </p:spPr>
        <p:txBody>
          <a:bodyPr>
            <a:normAutofit fontScale="90000"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800" dirty="0">
                <a:ln w="5080" cap="flat" cmpd="sng" algn="ctr">
                  <a:solidFill>
                    <a:srgbClr val="4F81BD"/>
                  </a:solidFill>
                  <a:prstDash val="solid"/>
                  <a:round/>
                </a:ln>
                <a:noFill/>
                <a:effectLst>
                  <a:outerShdw blurRad="38100" dist="32004" dir="5400000" algn="tl">
                    <a:srgbClr val="000000">
                      <a:alpha val="30000"/>
                    </a:srgbClr>
                  </a:outerShdw>
                </a:effectLst>
                <a:ea typeface="Calibri"/>
                <a:cs typeface="Times New Roman"/>
              </a:rPr>
              <a:t> </a:t>
            </a:r>
            <a:r>
              <a:rPr lang="cs-CZ" sz="5300" u="sng" dirty="0">
                <a:ln w="5080" cap="flat" cmpd="sng" algn="ctr">
                  <a:solidFill>
                    <a:srgbClr val="4F81BD"/>
                  </a:solidFill>
                  <a:prstDash val="solid"/>
                  <a:round/>
                </a:ln>
                <a:noFill/>
                <a:effectLst>
                  <a:outerShdw blurRad="38100" dist="32004" dir="5400000" algn="tl">
                    <a:srgbClr val="000000">
                      <a:alpha val="30000"/>
                    </a:srgbClr>
                  </a:outerShdw>
                </a:effectLst>
                <a:ea typeface="Calibri"/>
                <a:cs typeface="Times New Roman"/>
              </a:rPr>
              <a:t>Opakujeme synonyma a antonyma</a:t>
            </a:r>
            <a:r>
              <a:rPr lang="cs-CZ" sz="6000" dirty="0">
                <a:ea typeface="Calibri"/>
                <a:cs typeface="Times New Roman"/>
              </a:rPr>
              <a:t/>
            </a:r>
            <a:br>
              <a:rPr lang="cs-CZ" sz="6000" dirty="0">
                <a:ea typeface="Calibri"/>
                <a:cs typeface="Times New Roman"/>
              </a:rPr>
            </a:b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356992"/>
            <a:ext cx="6400800" cy="2592288"/>
          </a:xfrm>
        </p:spPr>
        <p:txBody>
          <a:bodyPr>
            <a:normAutofit/>
          </a:bodyPr>
          <a:lstStyle/>
          <a:p>
            <a:pPr lvl="0"/>
            <a:r>
              <a:rPr lang="cs-CZ" dirty="0">
                <a:effectLst>
                  <a:outerShdw blurRad="38100" dist="32004" dir="5400000" algn="tl">
                    <a:srgbClr val="000000">
                      <a:alpha val="30000"/>
                    </a:srgbClr>
                  </a:outerShdw>
                </a:effectLst>
              </a:rPr>
              <a:t>Doplň do křížovky synonyma: </a:t>
            </a:r>
            <a:endParaRPr lang="cs-CZ" dirty="0"/>
          </a:p>
          <a:p>
            <a:pPr algn="ctr">
              <a:lnSpc>
                <a:spcPct val="150000"/>
              </a:lnSpc>
            </a:pPr>
            <a:r>
              <a:rPr lang="cs-CZ" dirty="0"/>
              <a:t>SYNONYMA JSOU: </a:t>
            </a:r>
            <a:r>
              <a:rPr lang="cs-CZ" dirty="0">
                <a:effectLst>
                  <a:outerShdw blurRad="38100" dist="32004" dir="5400000" algn="tl">
                    <a:srgbClr val="000000">
                      <a:alpha val="30000"/>
                    </a:srgbClr>
                  </a:outerShdw>
                </a:effectLst>
              </a:rPr>
              <a:t>_________________________________________________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267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7802642"/>
              </p:ext>
            </p:extLst>
          </p:nvPr>
        </p:nvGraphicFramePr>
        <p:xfrm>
          <a:off x="1115616" y="764704"/>
          <a:ext cx="7848873" cy="5616621"/>
        </p:xfrm>
        <a:graphic>
          <a:graphicData uri="http://schemas.openxmlformats.org/drawingml/2006/table">
            <a:tbl>
              <a:tblPr firstRow="1" firstCol="1" bandRow="1"/>
              <a:tblGrid>
                <a:gridCol w="1580236"/>
                <a:gridCol w="229115"/>
                <a:gridCol w="752915"/>
                <a:gridCol w="752915"/>
                <a:gridCol w="757335"/>
                <a:gridCol w="753651"/>
                <a:gridCol w="753651"/>
                <a:gridCol w="759545"/>
                <a:gridCol w="754387"/>
                <a:gridCol w="191544"/>
                <a:gridCol w="563579"/>
              </a:tblGrid>
              <a:tr h="8530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SCHOVAT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932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CHLAPEC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8932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OHON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932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RYCHLE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530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HRYZAT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932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PŘÍTEL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73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8309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580" y="909820"/>
            <a:ext cx="7800868" cy="5039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748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8456415"/>
              </p:ext>
            </p:extLst>
          </p:nvPr>
        </p:nvGraphicFramePr>
        <p:xfrm>
          <a:off x="1115616" y="548680"/>
          <a:ext cx="7344816" cy="5472606"/>
        </p:xfrm>
        <a:graphic>
          <a:graphicData uri="http://schemas.openxmlformats.org/drawingml/2006/table">
            <a:tbl>
              <a:tblPr firstRow="1" firstCol="1" bandRow="1"/>
              <a:tblGrid>
                <a:gridCol w="1086688"/>
                <a:gridCol w="625688"/>
                <a:gridCol w="625688"/>
                <a:gridCol w="625688"/>
                <a:gridCol w="625688"/>
                <a:gridCol w="625688"/>
                <a:gridCol w="625688"/>
                <a:gridCol w="625688"/>
                <a:gridCol w="625688"/>
                <a:gridCol w="626312"/>
                <a:gridCol w="626312"/>
              </a:tblGrid>
              <a:tr h="6892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Narodit se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892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Odpoledne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87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Vždy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87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Poslední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87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Zima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8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První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87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Ráno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887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Dlouze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87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Nahoru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53193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4472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643192" cy="1152128"/>
          </a:xfrm>
        </p:spPr>
        <p:txBody>
          <a:bodyPr>
            <a:normAutofit fontScale="90000"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600" u="sng" dirty="0">
                <a:ln w="5080" cap="flat" cmpd="sng" algn="ctr">
                  <a:solidFill>
                    <a:srgbClr val="4F81BD"/>
                  </a:solidFill>
                  <a:prstDash val="solid"/>
                  <a:round/>
                </a:ln>
                <a:noFill/>
                <a:effectLst>
                  <a:outerShdw blurRad="38100" dist="32004" dir="5400000" algn="tl">
                    <a:srgbClr val="000000">
                      <a:alpha val="30000"/>
                    </a:srgbClr>
                  </a:outerShdw>
                </a:effectLst>
                <a:ea typeface="Calibri"/>
                <a:cs typeface="Times New Roman"/>
              </a:rPr>
              <a:t>Opakujeme synonyma a antonyma </a:t>
            </a:r>
            <a:r>
              <a:rPr lang="cs-CZ" sz="3600" u="sng" dirty="0" smtClean="0">
                <a:ln w="5080" cap="flat" cmpd="sng" algn="ctr">
                  <a:solidFill>
                    <a:srgbClr val="4F81BD"/>
                  </a:solidFill>
                  <a:prstDash val="solid"/>
                  <a:round/>
                </a:ln>
                <a:noFill/>
                <a:effectLst>
                  <a:outerShdw blurRad="38100" dist="32004" dir="5400000" algn="tl">
                    <a:srgbClr val="000000">
                      <a:alpha val="30000"/>
                    </a:srgbClr>
                  </a:outerShdw>
                </a:effectLst>
                <a:ea typeface="Calibri"/>
                <a:cs typeface="Times New Roman"/>
              </a:rPr>
              <a:t>– řešení</a:t>
            </a:r>
            <a:br>
              <a:rPr lang="cs-CZ" sz="3600" u="sng" dirty="0" smtClean="0">
                <a:ln w="5080" cap="flat" cmpd="sng" algn="ctr">
                  <a:solidFill>
                    <a:srgbClr val="4F81BD"/>
                  </a:solidFill>
                  <a:prstDash val="solid"/>
                  <a:round/>
                </a:ln>
                <a:noFill/>
                <a:effectLst>
                  <a:outerShdw blurRad="38100" dist="32004" dir="5400000" algn="tl">
                    <a:srgbClr val="000000">
                      <a:alpha val="30000"/>
                    </a:srgbClr>
                  </a:outerShdw>
                </a:effectLst>
                <a:ea typeface="Calibri"/>
                <a:cs typeface="Times New Roman"/>
              </a:rPr>
            </a:br>
            <a:r>
              <a:rPr lang="cs-CZ" sz="3600" u="sng" dirty="0" smtClean="0">
                <a:ln w="5080" cap="flat" cmpd="sng" algn="ctr">
                  <a:solidFill>
                    <a:srgbClr val="4F81BD"/>
                  </a:solidFill>
                  <a:prstDash val="solid"/>
                  <a:round/>
                </a:ln>
                <a:noFill/>
                <a:effectLst>
                  <a:outerShdw blurRad="38100" dist="32004" dir="5400000" algn="tl">
                    <a:srgbClr val="000000">
                      <a:alpha val="30000"/>
                    </a:srgbClr>
                  </a:outerShdw>
                </a:effectLst>
                <a:ea typeface="Calibri"/>
                <a:cs typeface="Times New Roman"/>
              </a:rPr>
              <a:t> </a:t>
            </a:r>
            <a:r>
              <a:rPr lang="cs-CZ" sz="2700" u="sng" dirty="0" smtClean="0">
                <a:ln w="5080" cap="flat" cmpd="sng" algn="ctr">
                  <a:solidFill>
                    <a:srgbClr val="4F81BD"/>
                  </a:solidFill>
                  <a:prstDash val="solid"/>
                  <a:round/>
                </a:ln>
                <a:noFill/>
                <a:effectLst>
                  <a:outerShdw blurRad="38100" dist="32004" dir="5400000" algn="tl">
                    <a:srgbClr val="000000">
                      <a:alpha val="30000"/>
                    </a:srgbClr>
                  </a:outerShdw>
                </a:effectLst>
                <a:ea typeface="Calibri"/>
                <a:cs typeface="Times New Roman"/>
              </a:rPr>
              <a:t>- synonyma</a:t>
            </a:r>
            <a:r>
              <a:rPr lang="cs-CZ" sz="2000" dirty="0">
                <a:ea typeface="Calibri"/>
                <a:cs typeface="Times New Roman"/>
              </a:rPr>
              <a:t/>
            </a:r>
            <a:br>
              <a:rPr lang="cs-CZ" sz="2000" dirty="0">
                <a:ea typeface="Calibri"/>
                <a:cs typeface="Times New Roman"/>
              </a:rPr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8270740"/>
              </p:ext>
            </p:extLst>
          </p:nvPr>
        </p:nvGraphicFramePr>
        <p:xfrm>
          <a:off x="1331639" y="1484784"/>
          <a:ext cx="6768752" cy="4608512"/>
        </p:xfrm>
        <a:graphic>
          <a:graphicData uri="http://schemas.openxmlformats.org/drawingml/2006/table">
            <a:tbl>
              <a:tblPr firstRow="1" firstCol="1" bandRow="1"/>
              <a:tblGrid>
                <a:gridCol w="1362772"/>
                <a:gridCol w="197586"/>
                <a:gridCol w="649302"/>
                <a:gridCol w="649302"/>
                <a:gridCol w="653114"/>
                <a:gridCol w="649938"/>
                <a:gridCol w="649938"/>
                <a:gridCol w="655021"/>
                <a:gridCol w="650572"/>
                <a:gridCol w="165184"/>
                <a:gridCol w="486023"/>
              </a:tblGrid>
              <a:tr h="7447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SCHOVAT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97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CHLAPEC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ch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7797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OHON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97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RYCHLE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447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HRYZAT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97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PŘÍTEL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9746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600" u="sng" dirty="0">
                <a:ln w="5080" cap="flat" cmpd="sng" algn="ctr">
                  <a:solidFill>
                    <a:srgbClr val="4F81BD"/>
                  </a:solidFill>
                  <a:prstDash val="solid"/>
                  <a:round/>
                </a:ln>
                <a:noFill/>
                <a:effectLst>
                  <a:outerShdw blurRad="38100" dist="32004" dir="5400000" algn="tl">
                    <a:srgbClr val="000000">
                      <a:alpha val="30000"/>
                    </a:srgbClr>
                  </a:outerShdw>
                </a:effectLst>
                <a:ea typeface="Calibri"/>
                <a:cs typeface="Times New Roman"/>
              </a:rPr>
              <a:t>Opakujeme synonyma a antonyma </a:t>
            </a:r>
            <a:r>
              <a:rPr lang="cs-CZ" sz="3600" u="sng" dirty="0" smtClean="0">
                <a:ln w="5080" cap="flat" cmpd="sng" algn="ctr">
                  <a:solidFill>
                    <a:srgbClr val="4F81BD"/>
                  </a:solidFill>
                  <a:prstDash val="solid"/>
                  <a:round/>
                </a:ln>
                <a:noFill/>
                <a:effectLst>
                  <a:outerShdw blurRad="38100" dist="32004" dir="5400000" algn="tl">
                    <a:srgbClr val="000000">
                      <a:alpha val="30000"/>
                    </a:srgbClr>
                  </a:outerShdw>
                </a:effectLst>
                <a:ea typeface="Calibri"/>
                <a:cs typeface="Times New Roman"/>
              </a:rPr>
              <a:t>– řešení</a:t>
            </a:r>
            <a:br>
              <a:rPr lang="cs-CZ" sz="3600" u="sng" dirty="0" smtClean="0">
                <a:ln w="5080" cap="flat" cmpd="sng" algn="ctr">
                  <a:solidFill>
                    <a:srgbClr val="4F81BD"/>
                  </a:solidFill>
                  <a:prstDash val="solid"/>
                  <a:round/>
                </a:ln>
                <a:noFill/>
                <a:effectLst>
                  <a:outerShdw blurRad="38100" dist="32004" dir="5400000" algn="tl">
                    <a:srgbClr val="000000">
                      <a:alpha val="30000"/>
                    </a:srgbClr>
                  </a:outerShdw>
                </a:effectLst>
                <a:ea typeface="Calibri"/>
                <a:cs typeface="Times New Roman"/>
              </a:rPr>
            </a:br>
            <a:r>
              <a:rPr lang="cs-CZ" sz="2700" u="sng" dirty="0" smtClean="0">
                <a:ln w="5080" cap="flat" cmpd="sng" algn="ctr">
                  <a:solidFill>
                    <a:srgbClr val="4F81BD"/>
                  </a:solidFill>
                  <a:prstDash val="solid"/>
                  <a:round/>
                </a:ln>
                <a:noFill/>
                <a:effectLst>
                  <a:outerShdw blurRad="38100" dist="32004" dir="5400000" algn="tl">
                    <a:srgbClr val="000000">
                      <a:alpha val="30000"/>
                    </a:srgbClr>
                  </a:outerShdw>
                </a:effectLst>
                <a:ea typeface="Calibri"/>
                <a:cs typeface="Times New Roman"/>
              </a:rPr>
              <a:t>- antonyma</a:t>
            </a:r>
            <a:r>
              <a:rPr lang="cs-CZ" sz="2700" dirty="0">
                <a:ea typeface="Calibri"/>
                <a:cs typeface="Times New Roman"/>
              </a:rPr>
              <a:t/>
            </a:r>
            <a:br>
              <a:rPr lang="cs-CZ" sz="2700" dirty="0">
                <a:ea typeface="Calibri"/>
                <a:cs typeface="Times New Roman"/>
              </a:rPr>
            </a:br>
            <a:endParaRPr lang="cs-CZ" sz="27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9564515"/>
              </p:ext>
            </p:extLst>
          </p:nvPr>
        </p:nvGraphicFramePr>
        <p:xfrm>
          <a:off x="1331642" y="1556789"/>
          <a:ext cx="7488829" cy="4824538"/>
        </p:xfrm>
        <a:graphic>
          <a:graphicData uri="http://schemas.openxmlformats.org/drawingml/2006/table">
            <a:tbl>
              <a:tblPr firstRow="1" firstCol="1" bandRow="1"/>
              <a:tblGrid>
                <a:gridCol w="1107995"/>
                <a:gridCol w="637956"/>
                <a:gridCol w="637956"/>
                <a:gridCol w="637956"/>
                <a:gridCol w="637956"/>
                <a:gridCol w="637956"/>
                <a:gridCol w="637956"/>
                <a:gridCol w="637956"/>
                <a:gridCol w="637956"/>
                <a:gridCol w="638593"/>
                <a:gridCol w="638593"/>
              </a:tblGrid>
              <a:tr h="6076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Narodit se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Ŕ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76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Odpoledne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89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Vždy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89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Poslední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89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Zima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53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První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89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Ráno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Ć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189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Dlouze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89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Nahoru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 w="5080" cap="flat" cmpd="sng" algn="ctr">
                            <a:solidFill>
                              <a:srgbClr val="4F81BD"/>
                            </a:solidFill>
                            <a:prstDash val="solid"/>
                            <a:round/>
                          </a:ln>
                          <a:solidFill>
                            <a:srgbClr val="244061"/>
                          </a:solidFill>
                          <a:effectLst>
                            <a:outerShdw blurRad="38100" dist="32004" dir="5400000" algn="tl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5761" marR="55761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3348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41</TotalTime>
  <Words>183</Words>
  <Application>Microsoft Office PowerPoint</Application>
  <PresentationFormat>Předvádění na obrazovce (4:3)</PresentationFormat>
  <Paragraphs>348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Anotace </vt:lpstr>
      <vt:lpstr> Opakujeme synonyma a antonyma </vt:lpstr>
      <vt:lpstr>Prezentace aplikace PowerPoint</vt:lpstr>
      <vt:lpstr>Prezentace aplikace PowerPoint</vt:lpstr>
      <vt:lpstr>Prezentace aplikace PowerPoint</vt:lpstr>
      <vt:lpstr>Opakujeme synonyma a antonyma – řešení  - synonyma </vt:lpstr>
      <vt:lpstr>Opakujeme synonyma a antonyma – řešení - antonyma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Opakujeme synonyma a antonyma</dc:title>
  <dc:creator>Ivana Banasinská</dc:creator>
  <cp:lastModifiedBy>Aleš Polívka</cp:lastModifiedBy>
  <cp:revision>9</cp:revision>
  <dcterms:created xsi:type="dcterms:W3CDTF">2012-01-09T19:20:46Z</dcterms:created>
  <dcterms:modified xsi:type="dcterms:W3CDTF">2012-03-14T21:28:34Z</dcterms:modified>
</cp:coreProperties>
</file>